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60" r:id="rId1"/>
  </p:sldMasterIdLst>
  <p:notesMasterIdLst>
    <p:notesMasterId r:id="rId63"/>
  </p:notesMasterIdLst>
  <p:handoutMasterIdLst>
    <p:handoutMasterId r:id="rId64"/>
  </p:handoutMasterIdLst>
  <p:sldIdLst>
    <p:sldId id="665" r:id="rId2"/>
    <p:sldId id="1138" r:id="rId3"/>
    <p:sldId id="1210" r:id="rId4"/>
    <p:sldId id="1248" r:id="rId5"/>
    <p:sldId id="975" r:id="rId6"/>
    <p:sldId id="1061" r:id="rId7"/>
    <p:sldId id="1230" r:id="rId8"/>
    <p:sldId id="1205" r:id="rId9"/>
    <p:sldId id="1206" r:id="rId10"/>
    <p:sldId id="1231" r:id="rId11"/>
    <p:sldId id="1232" r:id="rId12"/>
    <p:sldId id="1233" r:id="rId13"/>
    <p:sldId id="1207" r:id="rId14"/>
    <p:sldId id="511" r:id="rId15"/>
    <p:sldId id="1217" r:id="rId16"/>
    <p:sldId id="1170" r:id="rId17"/>
    <p:sldId id="1171" r:id="rId18"/>
    <p:sldId id="1234" r:id="rId19"/>
    <p:sldId id="647" r:id="rId20"/>
    <p:sldId id="650" r:id="rId21"/>
    <p:sldId id="1196" r:id="rId22"/>
    <p:sldId id="652" r:id="rId23"/>
    <p:sldId id="653" r:id="rId24"/>
    <p:sldId id="654" r:id="rId25"/>
    <p:sldId id="655" r:id="rId26"/>
    <p:sldId id="1027" r:id="rId27"/>
    <p:sldId id="1028" r:id="rId28"/>
    <p:sldId id="1275" r:id="rId29"/>
    <p:sldId id="1189" r:id="rId30"/>
    <p:sldId id="1277" r:id="rId31"/>
    <p:sldId id="1278" r:id="rId32"/>
    <p:sldId id="1191" r:id="rId33"/>
    <p:sldId id="1032" r:id="rId34"/>
    <p:sldId id="1062" r:id="rId35"/>
    <p:sldId id="1064" r:id="rId36"/>
    <p:sldId id="278" r:id="rId37"/>
    <p:sldId id="282" r:id="rId38"/>
    <p:sldId id="283" r:id="rId39"/>
    <p:sldId id="284" r:id="rId40"/>
    <p:sldId id="285" r:id="rId41"/>
    <p:sldId id="286" r:id="rId42"/>
    <p:sldId id="287" r:id="rId43"/>
    <p:sldId id="288" r:id="rId44"/>
    <p:sldId id="290" r:id="rId45"/>
    <p:sldId id="291" r:id="rId46"/>
    <p:sldId id="292" r:id="rId47"/>
    <p:sldId id="1180" r:id="rId48"/>
    <p:sldId id="304" r:id="rId49"/>
    <p:sldId id="1181" r:id="rId50"/>
    <p:sldId id="1182" r:id="rId51"/>
    <p:sldId id="307" r:id="rId52"/>
    <p:sldId id="309" r:id="rId53"/>
    <p:sldId id="310" r:id="rId54"/>
    <p:sldId id="1184" r:id="rId55"/>
    <p:sldId id="1185" r:id="rId56"/>
    <p:sldId id="313" r:id="rId57"/>
    <p:sldId id="314" r:id="rId58"/>
    <p:sldId id="315" r:id="rId59"/>
    <p:sldId id="1186" r:id="rId60"/>
    <p:sldId id="317" r:id="rId61"/>
    <p:sldId id="1247" r:id="rId62"/>
  </p:sldIdLst>
  <p:sldSz cx="6480175" cy="9144000"/>
  <p:notesSz cx="9926638" cy="6797675"/>
  <p:kinsoku lang="ja-JP" invalStChars="～、。，．・：；？！゛゜ヽヾゝゞ々ー’”）〕］｝〉》」』】°‰′″℃￠％ぁぃぅぇぉっゃゅょゎァィゥェォッャュョヮヵヶ!%),.:;?]}｡｣､･ｧｨｩｪｫｬｭｮｯｰﾞﾟ" invalEndChars="‘“（〔［｛〈《「『【￥＄$([\{｢￡"/>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0" userDrawn="1">
          <p15:clr>
            <a:srgbClr val="A4A3A4"/>
          </p15:clr>
        </p15:guide>
        <p15:guide id="2" pos="3946" userDrawn="1">
          <p15:clr>
            <a:srgbClr val="A4A3A4"/>
          </p15:clr>
        </p15:guide>
        <p15:guide id="3" pos="102" userDrawn="1">
          <p15:clr>
            <a:srgbClr val="A4A3A4"/>
          </p15:clr>
        </p15:guide>
        <p15:guide id="4" orient="horz" pos="158" userDrawn="1">
          <p15:clr>
            <a:srgbClr val="A4A3A4"/>
          </p15:clr>
        </p15:guide>
        <p15:guide id="5" pos="3991" userDrawn="1">
          <p15:clr>
            <a:srgbClr val="A4A3A4"/>
          </p15:clr>
        </p15:guide>
        <p15:guide id="7" orient="horz" pos="839" userDrawn="1">
          <p15:clr>
            <a:srgbClr val="A4A3A4"/>
          </p15:clr>
        </p15:guide>
        <p15:guide id="8" orient="horz" pos="2018" userDrawn="1">
          <p15:clr>
            <a:srgbClr val="A4A3A4"/>
          </p15:clr>
        </p15:guide>
        <p15:guide id="9" orient="horz" pos="3923" userDrawn="1">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7E5E5"/>
    <a:srgbClr val="898989"/>
    <a:srgbClr val="D8E3F0"/>
    <a:srgbClr val="FFCCFF"/>
    <a:srgbClr val="E9EFF7"/>
    <a:srgbClr val="D9D9D9"/>
    <a:srgbClr val="10253F"/>
    <a:srgbClr val="F2F2F2"/>
    <a:srgbClr val="FD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6709" autoAdjust="0"/>
  </p:normalViewPr>
  <p:slideViewPr>
    <p:cSldViewPr>
      <p:cViewPr varScale="1">
        <p:scale>
          <a:sx n="68" d="100"/>
          <a:sy n="68" d="100"/>
        </p:scale>
        <p:origin x="2124" y="78"/>
      </p:cViewPr>
      <p:guideLst>
        <p:guide orient="horz" pos="4360"/>
        <p:guide pos="3946"/>
        <p:guide pos="102"/>
        <p:guide orient="horz" pos="158"/>
        <p:guide pos="3991"/>
        <p:guide orient="horz" pos="839"/>
        <p:guide orient="horz" pos="2018"/>
        <p:guide orient="horz" pos="392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50" d="100"/>
        <a:sy n="50" d="100"/>
      </p:scale>
      <p:origin x="0" y="0"/>
    </p:cViewPr>
  </p:notesTextViewPr>
  <p:sorterViewPr>
    <p:cViewPr>
      <p:scale>
        <a:sx n="75" d="100"/>
        <a:sy n="75" d="100"/>
      </p:scale>
      <p:origin x="0" y="0"/>
    </p:cViewPr>
  </p:sorterViewPr>
  <p:notesViewPr>
    <p:cSldViewPr>
      <p:cViewPr varScale="1">
        <p:scale>
          <a:sx n="113" d="100"/>
          <a:sy n="113" d="100"/>
        </p:scale>
        <p:origin x="2136" y="102"/>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9.xml"/><Relationship Id="rId7" Type="http://schemas.openxmlformats.org/officeDocument/2006/relationships/slide" Target="slides/slide20.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25.xml"/><Relationship Id="rId5" Type="http://schemas.openxmlformats.org/officeDocument/2006/relationships/slide" Target="slides/slide15.xml"/><Relationship Id="rId10" Type="http://schemas.openxmlformats.org/officeDocument/2006/relationships/slide" Target="slides/slide24.xml"/><Relationship Id="rId4" Type="http://schemas.openxmlformats.org/officeDocument/2006/relationships/slide" Target="slides/slide14.xml"/><Relationship Id="rId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4301544" cy="339884"/>
          </a:xfrm>
          <a:prstGeom prst="rect">
            <a:avLst/>
          </a:prstGeom>
        </p:spPr>
        <p:txBody>
          <a:bodyPr vert="horz" lIns="92063" tIns="46034" rIns="92063" bIns="46034"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622801" y="0"/>
            <a:ext cx="4301544" cy="339884"/>
          </a:xfrm>
          <a:prstGeom prst="rect">
            <a:avLst/>
          </a:prstGeom>
        </p:spPr>
        <p:txBody>
          <a:bodyPr vert="horz" lIns="92063" tIns="46034" rIns="92063" bIns="46034" rtlCol="0"/>
          <a:lstStyle>
            <a:lvl1pPr algn="r">
              <a:defRPr sz="1200"/>
            </a:lvl1pPr>
          </a:lstStyle>
          <a:p>
            <a:fld id="{B27873A0-6270-4274-8E15-550EB541D4FF}" type="datetimeFigureOut">
              <a:rPr kumimoji="1" lang="ja-JP" altLang="en-US" smtClean="0"/>
              <a:pPr/>
              <a:t>2024/2/19</a:t>
            </a:fld>
            <a:endParaRPr kumimoji="1" lang="ja-JP" altLang="en-US" dirty="0"/>
          </a:p>
        </p:txBody>
      </p:sp>
      <p:sp>
        <p:nvSpPr>
          <p:cNvPr id="5" name="スライド番号プレースホルダ 4"/>
          <p:cNvSpPr>
            <a:spLocks noGrp="1"/>
          </p:cNvSpPr>
          <p:nvPr>
            <p:ph type="sldNum" sz="quarter" idx="3"/>
          </p:nvPr>
        </p:nvSpPr>
        <p:spPr>
          <a:xfrm>
            <a:off x="5622801" y="6456611"/>
            <a:ext cx="4301544" cy="339884"/>
          </a:xfrm>
          <a:prstGeom prst="rect">
            <a:avLst/>
          </a:prstGeom>
        </p:spPr>
        <p:txBody>
          <a:bodyPr vert="horz" lIns="92063" tIns="46034" rIns="92063" bIns="46034" rtlCol="0" anchor="b"/>
          <a:lstStyle>
            <a:lvl1pPr algn="r">
              <a:defRPr sz="1200"/>
            </a:lvl1pPr>
          </a:lstStyle>
          <a:p>
            <a:fld id="{60AA5F5B-7561-4504-8956-86A81B549431}" type="slidenum">
              <a:rPr kumimoji="1" lang="ja-JP" altLang="en-US" smtClean="0"/>
              <a:pPr/>
              <a:t>‹#›</a:t>
            </a:fld>
            <a:endParaRPr kumimoji="1" lang="ja-JP" altLang="en-US" dirty="0"/>
          </a:p>
        </p:txBody>
      </p:sp>
    </p:spTree>
    <p:extLst>
      <p:ext uri="{BB962C8B-B14F-4D97-AF65-F5344CB8AC3E}">
        <p14:creationId xmlns:p14="http://schemas.microsoft.com/office/powerpoint/2010/main" val="2451925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4301544" cy="339884"/>
          </a:xfrm>
          <a:prstGeom prst="rect">
            <a:avLst/>
          </a:prstGeom>
        </p:spPr>
        <p:txBody>
          <a:bodyPr vert="horz" lIns="92063" tIns="46034" rIns="92063" bIns="46034"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622801" y="0"/>
            <a:ext cx="4301544" cy="339884"/>
          </a:xfrm>
          <a:prstGeom prst="rect">
            <a:avLst/>
          </a:prstGeom>
        </p:spPr>
        <p:txBody>
          <a:bodyPr vert="horz" lIns="92063" tIns="46034" rIns="92063" bIns="46034" rtlCol="0"/>
          <a:lstStyle>
            <a:lvl1pPr algn="r">
              <a:defRPr sz="1200"/>
            </a:lvl1pPr>
          </a:lstStyle>
          <a:p>
            <a:fld id="{83A8B6A7-9994-4D5A-BDFD-5381E9EB3F81}" type="datetimeFigureOut">
              <a:rPr kumimoji="1" lang="ja-JP" altLang="en-US" smtClean="0"/>
              <a:pPr/>
              <a:t>2024/2/19</a:t>
            </a:fld>
            <a:endParaRPr kumimoji="1" lang="ja-JP" altLang="en-US" dirty="0"/>
          </a:p>
        </p:txBody>
      </p:sp>
      <p:sp>
        <p:nvSpPr>
          <p:cNvPr id="4" name="スライド イメージ プレースホルダ 3"/>
          <p:cNvSpPr>
            <a:spLocks noGrp="1" noRot="1" noChangeAspect="1"/>
          </p:cNvSpPr>
          <p:nvPr>
            <p:ph type="sldImg" idx="2"/>
          </p:nvPr>
        </p:nvSpPr>
        <p:spPr>
          <a:xfrm>
            <a:off x="4060825" y="509588"/>
            <a:ext cx="1804988" cy="2551112"/>
          </a:xfrm>
          <a:prstGeom prst="rect">
            <a:avLst/>
          </a:prstGeom>
          <a:noFill/>
          <a:ln w="12700">
            <a:solidFill>
              <a:prstClr val="black"/>
            </a:solidFill>
          </a:ln>
        </p:spPr>
        <p:txBody>
          <a:bodyPr vert="horz" lIns="92063" tIns="46034" rIns="92063" bIns="46034" rtlCol="0" anchor="ctr"/>
          <a:lstStyle/>
          <a:p>
            <a:endParaRPr lang="ja-JP" altLang="en-US" dirty="0"/>
          </a:p>
        </p:txBody>
      </p:sp>
      <p:sp>
        <p:nvSpPr>
          <p:cNvPr id="5" name="ノート プレースホルダ 4"/>
          <p:cNvSpPr>
            <a:spLocks noGrp="1"/>
          </p:cNvSpPr>
          <p:nvPr>
            <p:ph type="body" sz="quarter" idx="3"/>
          </p:nvPr>
        </p:nvSpPr>
        <p:spPr>
          <a:xfrm>
            <a:off x="992665" y="3228900"/>
            <a:ext cx="7941310" cy="3058953"/>
          </a:xfrm>
          <a:prstGeom prst="rect">
            <a:avLst/>
          </a:prstGeom>
        </p:spPr>
        <p:txBody>
          <a:bodyPr vert="horz" lIns="92063" tIns="46034" rIns="92063" bIns="4603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6456611"/>
            <a:ext cx="4301544" cy="339884"/>
          </a:xfrm>
          <a:prstGeom prst="rect">
            <a:avLst/>
          </a:prstGeom>
        </p:spPr>
        <p:txBody>
          <a:bodyPr vert="horz" lIns="92063" tIns="46034" rIns="92063" bIns="46034"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622801" y="6456611"/>
            <a:ext cx="4301544" cy="339884"/>
          </a:xfrm>
          <a:prstGeom prst="rect">
            <a:avLst/>
          </a:prstGeom>
        </p:spPr>
        <p:txBody>
          <a:bodyPr vert="horz" lIns="92063" tIns="46034" rIns="92063" bIns="46034" rtlCol="0" anchor="b"/>
          <a:lstStyle>
            <a:lvl1pPr algn="r">
              <a:defRPr sz="1200"/>
            </a:lvl1pPr>
          </a:lstStyle>
          <a:p>
            <a:fld id="{C73D8B67-9D8E-4A27-A6F9-68FB0F42A4D8}" type="slidenum">
              <a:rPr kumimoji="1" lang="ja-JP" altLang="en-US" smtClean="0"/>
              <a:pPr/>
              <a:t>‹#›</a:t>
            </a:fld>
            <a:endParaRPr kumimoji="1" lang="ja-JP" altLang="en-US" dirty="0"/>
          </a:p>
        </p:txBody>
      </p:sp>
    </p:spTree>
    <p:extLst>
      <p:ext uri="{BB962C8B-B14F-4D97-AF65-F5344CB8AC3E}">
        <p14:creationId xmlns:p14="http://schemas.microsoft.com/office/powerpoint/2010/main" val="2242215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0</a:t>
            </a:fld>
            <a:endParaRPr kumimoji="1" lang="ja-JP" altLang="en-US" dirty="0"/>
          </a:p>
        </p:txBody>
      </p:sp>
    </p:spTree>
    <p:extLst>
      <p:ext uri="{BB962C8B-B14F-4D97-AF65-F5344CB8AC3E}">
        <p14:creationId xmlns:p14="http://schemas.microsoft.com/office/powerpoint/2010/main" val="142492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a:t>
            </a:fld>
            <a:endParaRPr kumimoji="1" lang="ja-JP" altLang="en-US" dirty="0"/>
          </a:p>
        </p:txBody>
      </p:sp>
    </p:spTree>
    <p:extLst>
      <p:ext uri="{BB962C8B-B14F-4D97-AF65-F5344CB8AC3E}">
        <p14:creationId xmlns:p14="http://schemas.microsoft.com/office/powerpoint/2010/main" val="88997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33</a:t>
            </a:fld>
            <a:endParaRPr kumimoji="1" lang="ja-JP" altLang="en-US" dirty="0"/>
          </a:p>
        </p:txBody>
      </p:sp>
    </p:spTree>
    <p:extLst>
      <p:ext uri="{BB962C8B-B14F-4D97-AF65-F5344CB8AC3E}">
        <p14:creationId xmlns:p14="http://schemas.microsoft.com/office/powerpoint/2010/main" val="112482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7F7BE89-F534-4D6E-9902-BA9B38609BFA}" type="datetime1">
              <a:rPr kumimoji="1" lang="ja-JP" altLang="en-US" smtClean="0"/>
              <a:t>2024/2/19</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668CAF0E-7F94-AEB6-E6AF-258FDF45F5EF}"/>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45ACD7-EE80-46AE-AB9A-FE656B50A714}" type="datetime1">
              <a:rPr kumimoji="1" lang="ja-JP" altLang="en-US" smtClean="0"/>
              <a:t>2024/2/19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15FD534-012A-7E9D-17FD-5C7C76BD877E}"/>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2501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79061EE-1429-4B4F-A004-A2C0A6B5DFD9}" type="datetime1">
              <a:rPr kumimoji="1" lang="ja-JP" altLang="en-US" smtClean="0"/>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EE22F3E0-5C59-EAE8-6F8E-DBB6E4A45EF5}"/>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7D8D6C8-7C58-48B1-936B-BA0366F9C66B}" type="datetime1">
              <a:rPr kumimoji="1" lang="ja-JP" altLang="en-US" smtClean="0"/>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a:extLst>
              <a:ext uri="{FF2B5EF4-FFF2-40B4-BE49-F238E27FC236}">
                <a16:creationId xmlns:a16="http://schemas.microsoft.com/office/drawing/2014/main" id="{194256D9-74FB-4576-99BA-CA0F1B748EC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8" name="スライド番号プレースホルダ 5">
            <a:extLst>
              <a:ext uri="{FF2B5EF4-FFF2-40B4-BE49-F238E27FC236}">
                <a16:creationId xmlns:a16="http://schemas.microsoft.com/office/drawing/2014/main" id="{FEDF1301-E7D2-BE64-13C4-DC756B9393D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DD7596-9C6D-4896-A8C5-5138800E4225}" type="datetime1">
              <a:rPr kumimoji="1" lang="ja-JP" altLang="en-US" smtClean="0"/>
              <a:t>2024/2/19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70752D8C-BFFA-4816-9BF8-5212314FCEA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AEE4152-19CB-4DBE-21DD-5537426293F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D11BC6-FD8E-4E7E-BA33-6379BC0C2C42}" type="datetime1">
              <a:rPr kumimoji="1" lang="ja-JP" altLang="en-US" smtClean="0"/>
              <a:t>2024/2/19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11" name="正方形/長方形 10">
            <a:extLst>
              <a:ext uri="{FF2B5EF4-FFF2-40B4-BE49-F238E27FC236}">
                <a16:creationId xmlns:a16="http://schemas.microsoft.com/office/drawing/2014/main" id="{C31F0E0D-BDA0-43BC-9B83-22458503BFD9}"/>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スライド番号プレースホルダ 5">
            <a:extLst>
              <a:ext uri="{FF2B5EF4-FFF2-40B4-BE49-F238E27FC236}">
                <a16:creationId xmlns:a16="http://schemas.microsoft.com/office/drawing/2014/main" id="{7FBAE813-1C09-B11D-44D5-16D4DBE629BD}"/>
              </a:ext>
            </a:extLst>
          </p:cNvPr>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215B01-C47D-4794-A698-EB3D936103EA}" type="datetime1">
              <a:rPr kumimoji="1" lang="ja-JP" altLang="en-US" smtClean="0"/>
              <a:t>2024/2/19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3F2F52DA-8C62-4E53-ACA7-03B864EA9804}"/>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2D1E57D-88C0-2101-A3AF-D4842068309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8D47CBE-D0F6-4A2B-A616-7D14A952667B}" type="datetime1">
              <a:rPr kumimoji="1" lang="ja-JP" altLang="en-US" smtClean="0"/>
              <a:t>2024/2/19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8E15A789-ACC3-4FE9-AAFD-B2949CC2B0F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 name="スライド番号プレースホルダ 5">
            <a:extLst>
              <a:ext uri="{FF2B5EF4-FFF2-40B4-BE49-F238E27FC236}">
                <a16:creationId xmlns:a16="http://schemas.microsoft.com/office/drawing/2014/main" id="{5E04D625-B7D0-7486-4B08-3A8A69DA4BE1}"/>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ABAFB7-7B71-41E5-B804-4D335D2683BE}" type="datetime1">
              <a:rPr kumimoji="1" lang="ja-JP" altLang="en-US" smtClean="0"/>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0773EDE3-2621-4CA9-BC68-6020D31510A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BB182C-64A8-657E-02E0-6C20BD327B3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093228-7FA1-48CA-899D-35D25FA6248A}" type="datetime1">
              <a:rPr kumimoji="1" lang="ja-JP" altLang="en-US" smtClean="0"/>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BEE48450-C420-4946-964D-B543FE6F060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A6A6F8-FBAD-D45D-0967-9FD62E3017B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4E31-1B51-4C4C-BE65-CF376DB9FC33}" type="datetime1">
              <a:rPr kumimoji="1" lang="ja-JP" altLang="en-US" smtClean="0"/>
              <a:t>2024/2/19</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882C5D70-A905-6ED5-A09A-C7D686A59CC2}"/>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 id="2147483671" r:id="rId9"/>
    <p:sldLayoutId id="2147483672"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59.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xml"/><Relationship Id="rId4" Type="http://schemas.openxmlformats.org/officeDocument/2006/relationships/image" Target="../media/image1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2.xml"/><Relationship Id="rId4" Type="http://schemas.openxmlformats.org/officeDocument/2006/relationships/image" Target="../media/image11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111" y="2462733"/>
            <a:ext cx="5782833" cy="1020613"/>
          </a:xfrm>
        </p:spPr>
        <p:txBody>
          <a:bodyPr vert="horz" lIns="0" tIns="45720" rIns="0" bIns="45720" rtlCol="0" anchor="ctr">
            <a:noAutofit/>
          </a:bodyPr>
          <a:lstStyle/>
          <a:p>
            <a:r>
              <a:rPr lang="zh-TW" altLang="en-US" sz="2400" dirty="0">
                <a:latin typeface="ＭＳ 明朝"/>
                <a:ea typeface="ＭＳ 明朝"/>
              </a:rPr>
              <a:t>風間浦村国民健康保険</a:t>
            </a:r>
            <a:br>
              <a:rPr lang="en-US" altLang="ja-JP" sz="2400" dirty="0">
                <a:latin typeface="ＭＳ 明朝"/>
                <a:ea typeface="ＭＳ 明朝"/>
              </a:rPr>
            </a:br>
            <a:r>
              <a:rPr lang="ja-JP" altLang="en-US" sz="2400" dirty="0">
                <a:latin typeface="ＭＳ 明朝"/>
                <a:ea typeface="ＭＳ 明朝"/>
              </a:rPr>
              <a:t>第</a:t>
            </a:r>
            <a:r>
              <a:rPr lang="en-US" altLang="ja-JP" sz="2400" dirty="0">
                <a:latin typeface="ＭＳ 明朝"/>
                <a:ea typeface="ＭＳ 明朝"/>
              </a:rPr>
              <a:t>4</a:t>
            </a:r>
            <a:r>
              <a:rPr lang="ja-JP" altLang="en-US" sz="2400" dirty="0">
                <a:latin typeface="ＭＳ 明朝"/>
                <a:ea typeface="ＭＳ 明朝"/>
              </a:rPr>
              <a:t>期特定健康診査等実施計画</a:t>
            </a:r>
          </a:p>
        </p:txBody>
      </p:sp>
      <p:sp>
        <p:nvSpPr>
          <p:cNvPr id="4" name="サブタイトル 2">
            <a:extLst>
              <a:ext uri="{FF2B5EF4-FFF2-40B4-BE49-F238E27FC236}">
                <a16:creationId xmlns:a16="http://schemas.microsoft.com/office/drawing/2014/main" id="{F51E2EE5-580A-0A1B-36B7-27FD96F88F6F}"/>
              </a:ext>
            </a:extLst>
          </p:cNvPr>
          <p:cNvSpPr txBox="1">
            <a:spLocks/>
          </p:cNvSpPr>
          <p:nvPr/>
        </p:nvSpPr>
        <p:spPr>
          <a:xfrm>
            <a:off x="972026" y="6948264"/>
            <a:ext cx="4536123" cy="57013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tx1"/>
                </a:solidFill>
                <a:latin typeface="ＭＳ 明朝"/>
                <a:ea typeface="ＭＳ 明朝"/>
              </a:rPr>
              <a:t>令和</a:t>
            </a:r>
            <a:r>
              <a:rPr lang="en-US" altLang="ja-JP" sz="1600" dirty="0">
                <a:solidFill>
                  <a:schemeClr val="tx1"/>
                </a:solidFill>
                <a:latin typeface="ＭＳ 明朝"/>
                <a:ea typeface="ＭＳ 明朝"/>
              </a:rPr>
              <a:t>6</a:t>
            </a:r>
            <a:r>
              <a:rPr lang="ja-JP" altLang="en-US" sz="1600" dirty="0">
                <a:solidFill>
                  <a:schemeClr val="tx1"/>
                </a:solidFill>
                <a:latin typeface="ＭＳ 明朝"/>
                <a:ea typeface="ＭＳ 明朝"/>
              </a:rPr>
              <a:t>年</a:t>
            </a:r>
            <a:r>
              <a:rPr lang="en-US" altLang="ja-JP" sz="1600" dirty="0">
                <a:solidFill>
                  <a:schemeClr val="tx1"/>
                </a:solidFill>
                <a:latin typeface="ＭＳ 明朝"/>
                <a:ea typeface="ＭＳ 明朝"/>
              </a:rPr>
              <a:t>3</a:t>
            </a:r>
            <a:r>
              <a:rPr lang="ja-JP" altLang="en-US" sz="1600" dirty="0">
                <a:solidFill>
                  <a:schemeClr val="tx1"/>
                </a:solidFill>
                <a:latin typeface="ＭＳ 明朝"/>
                <a:ea typeface="ＭＳ 明朝"/>
              </a:rPr>
              <a:t>月</a:t>
            </a:r>
            <a:endParaRPr lang="en-US" altLang="ja-JP" sz="1600" dirty="0">
              <a:solidFill>
                <a:schemeClr val="tx1"/>
              </a:solidFill>
              <a:latin typeface="ＭＳ 明朝"/>
              <a:ea typeface="ＭＳ 明朝"/>
            </a:endParaRPr>
          </a:p>
          <a:p>
            <a:r>
              <a:rPr lang="ja-JP" altLang="en-US" sz="1600" dirty="0">
                <a:solidFill>
                  <a:schemeClr val="tx1"/>
                </a:solidFill>
                <a:latin typeface="ＭＳ 明朝"/>
                <a:ea typeface="ＭＳ 明朝"/>
              </a:rPr>
              <a:t>風間浦村</a:t>
            </a:r>
          </a:p>
        </p:txBody>
      </p:sp>
    </p:spTree>
    <p:extLst>
      <p:ext uri="{BB962C8B-B14F-4D97-AF65-F5344CB8AC3E}">
        <p14:creationId xmlns:p14="http://schemas.microsoft.com/office/powerpoint/2010/main" val="354087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spect="1"/>
          </p:cNvSpPr>
          <p:nvPr/>
        </p:nvSpPr>
        <p:spPr>
          <a:xfrm>
            <a:off x="170434" y="310143"/>
            <a:ext cx="6238800" cy="522259"/>
          </a:xfrm>
          <a:prstGeom prst="rect">
            <a:avLst/>
          </a:prstGeom>
          <a:noFill/>
          <a:ln>
            <a:noFill/>
          </a:ln>
        </p:spPr>
        <p:txBody>
          <a:bodyPr wrap="square" lIns="0" rIns="90000" rtlCol="0" anchor="ctr" anchorCtr="0">
            <a:sp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25</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見込み値</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における、特定保健指導の実施状況を示したものです。</a:t>
            </a:r>
          </a:p>
        </p:txBody>
      </p:sp>
      <p:sp>
        <p:nvSpPr>
          <p:cNvPr id="23" name="正方形/長方形 22"/>
          <p:cNvSpPr>
            <a:spLocks noChangeAspect="1"/>
          </p:cNvSpPr>
          <p:nvPr/>
        </p:nvSpPr>
        <p:spPr>
          <a:xfrm>
            <a:off x="165100" y="1013532"/>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p>
        </p:txBody>
      </p:sp>
      <p:sp>
        <p:nvSpPr>
          <p:cNvPr id="24" name="正方形/長方形 23"/>
          <p:cNvSpPr>
            <a:spLocks noChangeAspect="1"/>
          </p:cNvSpPr>
          <p:nvPr/>
        </p:nvSpPr>
        <p:spPr>
          <a:xfrm>
            <a:off x="170434" y="4632274"/>
            <a:ext cx="6242400" cy="463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特定保健指導対象者数、特定保健指導利用者数、特定保健指導実施者数、特定保健指導実施率は法定報告値。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特定保健指導を終了した人数。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特定保健指導対象者に対する特定保健指導実施者の割合。</a:t>
            </a:r>
          </a:p>
        </p:txBody>
      </p:sp>
      <p:sp>
        <p:nvSpPr>
          <p:cNvPr id="25" name="正方形/長方形 24"/>
          <p:cNvSpPr>
            <a:spLocks noChangeAspect="1"/>
          </p:cNvSpPr>
          <p:nvPr/>
        </p:nvSpPr>
        <p:spPr>
          <a:xfrm>
            <a:off x="165100" y="5333630"/>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p>
        </p:txBody>
      </p:sp>
      <p:sp>
        <p:nvSpPr>
          <p:cNvPr id="26" name="正方形/長方形 25"/>
          <p:cNvSpPr>
            <a:spLocks noChangeAspect="1"/>
          </p:cNvSpPr>
          <p:nvPr/>
        </p:nvSpPr>
        <p:spPr>
          <a:xfrm>
            <a:off x="170434" y="8119697"/>
            <a:ext cx="6242400" cy="34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特定保健指導対象者に対する特定保健指導終了者の割合。</a:t>
            </a:r>
          </a:p>
        </p:txBody>
      </p:sp>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9</a:t>
            </a:fld>
            <a:endParaRPr lang="ja-JP" altLang="en-US" dirty="0">
              <a:latin typeface="ＭＳ 明朝" panose="02020609040205080304" pitchFamily="17" charset="-128"/>
              <a:ea typeface="ＭＳ 明朝" panose="02020609040205080304" pitchFamily="17" charset="-128"/>
            </a:endParaRPr>
          </a:p>
        </p:txBody>
      </p:sp>
      <p:pic>
        <p:nvPicPr>
          <p:cNvPr id="7" name="図 6">
            <a:extLst>
              <a:ext uri="{FF2B5EF4-FFF2-40B4-BE49-F238E27FC236}">
                <a16:creationId xmlns:a16="http://schemas.microsoft.com/office/drawing/2014/main" id="{1BE287BF-24CD-C9E9-2686-72C889BFA18A}"/>
              </a:ext>
            </a:extLst>
          </p:cNvPr>
          <p:cNvPicPr>
            <a:picLocks noChangeAspect="1"/>
          </p:cNvPicPr>
          <p:nvPr/>
        </p:nvPicPr>
        <p:blipFill>
          <a:blip r:embed="rId2"/>
          <a:stretch>
            <a:fillRect/>
          </a:stretch>
        </p:blipFill>
        <p:spPr>
          <a:xfrm>
            <a:off x="165100" y="2976332"/>
            <a:ext cx="1349724" cy="1656183"/>
          </a:xfrm>
          <a:prstGeom prst="rect">
            <a:avLst/>
          </a:prstGeom>
        </p:spPr>
      </p:pic>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5080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特定保健指導の実施状況</a:t>
            </a:r>
            <a:endParaRPr lang="en-US" altLang="ja-JP" sz="1600" b="1" dirty="0">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19C1328C-03C3-6C2A-1364-9BC955D904BD}"/>
              </a:ext>
            </a:extLst>
          </p:cNvPr>
          <p:cNvPicPr>
            <a:picLocks noChangeAspect="1"/>
          </p:cNvPicPr>
          <p:nvPr/>
        </p:nvPicPr>
        <p:blipFill>
          <a:blip r:embed="rId3"/>
          <a:stretch>
            <a:fillRect/>
          </a:stretch>
        </p:blipFill>
        <p:spPr>
          <a:xfrm>
            <a:off x="165100" y="1276558"/>
            <a:ext cx="4994770" cy="1656183"/>
          </a:xfrm>
          <a:prstGeom prst="rect">
            <a:avLst/>
          </a:prstGeom>
        </p:spPr>
      </p:pic>
      <p:pic>
        <p:nvPicPr>
          <p:cNvPr id="10" name="図 9">
            <a:extLst>
              <a:ext uri="{FF2B5EF4-FFF2-40B4-BE49-F238E27FC236}">
                <a16:creationId xmlns:a16="http://schemas.microsoft.com/office/drawing/2014/main" id="{DFBA56DC-780E-8C65-E012-AF75A67B4E70}"/>
              </a:ext>
            </a:extLst>
          </p:cNvPr>
          <p:cNvPicPr>
            <a:picLocks noChangeAspect="1"/>
          </p:cNvPicPr>
          <p:nvPr/>
        </p:nvPicPr>
        <p:blipFill>
          <a:blip r:embed="rId4"/>
          <a:stretch>
            <a:fillRect/>
          </a:stretch>
        </p:blipFill>
        <p:spPr>
          <a:xfrm>
            <a:off x="1503183" y="2982656"/>
            <a:ext cx="3034950" cy="1650281"/>
          </a:xfrm>
          <a:prstGeom prst="rect">
            <a:avLst/>
          </a:prstGeom>
        </p:spPr>
      </p:pic>
      <p:pic>
        <p:nvPicPr>
          <p:cNvPr id="11" name="図 10">
            <a:extLst>
              <a:ext uri="{FF2B5EF4-FFF2-40B4-BE49-F238E27FC236}">
                <a16:creationId xmlns:a16="http://schemas.microsoft.com/office/drawing/2014/main" id="{17D141EA-69AD-07AF-8F57-F4E7A554E4F0}"/>
              </a:ext>
            </a:extLst>
          </p:cNvPr>
          <p:cNvPicPr>
            <a:picLocks noChangeAspect="1"/>
          </p:cNvPicPr>
          <p:nvPr/>
        </p:nvPicPr>
        <p:blipFill>
          <a:blip r:embed="rId5"/>
          <a:stretch>
            <a:fillRect/>
          </a:stretch>
        </p:blipFill>
        <p:spPr>
          <a:xfrm>
            <a:off x="171961" y="5624764"/>
            <a:ext cx="6178172" cy="2515245"/>
          </a:xfrm>
          <a:prstGeom prst="rect">
            <a:avLst/>
          </a:prstGeom>
        </p:spPr>
      </p:pic>
    </p:spTree>
    <p:extLst>
      <p:ext uri="{BB962C8B-B14F-4D97-AF65-F5344CB8AC3E}">
        <p14:creationId xmlns:p14="http://schemas.microsoft.com/office/powerpoint/2010/main" val="152269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_小_1_3_1"/>
          <p:cNvSpPr txBox="1">
            <a:spLocks noChangeAspect="1"/>
          </p:cNvSpPr>
          <p:nvPr/>
        </p:nvSpPr>
        <p:spPr>
          <a:xfrm>
            <a:off x="165100" y="4397527"/>
            <a:ext cx="1390765"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endParaRPr lang="en-US" altLang="ja-JP" dirty="0"/>
          </a:p>
        </p:txBody>
      </p:sp>
      <p:sp>
        <p:nvSpPr>
          <p:cNvPr id="24" name="タイトル_小_1_3_1"/>
          <p:cNvSpPr txBox="1">
            <a:spLocks noChangeAspect="1"/>
          </p:cNvSpPr>
          <p:nvPr/>
        </p:nvSpPr>
        <p:spPr>
          <a:xfrm>
            <a:off x="165100" y="651555"/>
            <a:ext cx="1390765"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endParaRPr lang="en-US" altLang="ja-JP" dirty="0"/>
          </a:p>
        </p:txBody>
      </p:sp>
      <p:sp>
        <p:nvSpPr>
          <p:cNvPr id="22" name="テキスト ボックス 21"/>
          <p:cNvSpPr txBox="1">
            <a:spLocks noChangeAspect="1"/>
          </p:cNvSpPr>
          <p:nvPr/>
        </p:nvSpPr>
        <p:spPr>
          <a:xfrm>
            <a:off x="170434" y="190501"/>
            <a:ext cx="6238800" cy="306813"/>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以下は、支援レベル別の特定保健指導の実施状況を示したものです。</a:t>
            </a:r>
            <a:r>
              <a:rPr lang="en-US" altLang="ja-JP" sz="1200" dirty="0">
                <a:latin typeface="ＭＳ 明朝" panose="02020609040205080304" pitchFamily="17" charset="-128"/>
                <a:ea typeface="ＭＳ 明朝" panose="02020609040205080304" pitchFamily="17" charset="-128"/>
              </a:rPr>
              <a:t> </a:t>
            </a:r>
          </a:p>
        </p:txBody>
      </p:sp>
      <p:sp>
        <p:nvSpPr>
          <p:cNvPr id="14" name="テキスト ボックス 13"/>
          <p:cNvSpPr txBox="1">
            <a:spLocks noChangeAspect="1"/>
          </p:cNvSpPr>
          <p:nvPr/>
        </p:nvSpPr>
        <p:spPr>
          <a:xfrm>
            <a:off x="170434" y="7185554"/>
            <a:ext cx="3560838"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15" name="テキスト ボックス 14"/>
          <p:cNvSpPr txBox="1">
            <a:spLocks noChangeAspect="1"/>
          </p:cNvSpPr>
          <p:nvPr/>
        </p:nvSpPr>
        <p:spPr>
          <a:xfrm>
            <a:off x="170434" y="3698352"/>
            <a:ext cx="468935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積極的支援対象者数、積極的支援利用者数、積極的支援実施者数、積極的支援実施率は法定報告値。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2" name="スライド番号プレースホルダー 1">
            <a:extLst>
              <a:ext uri="{FF2B5EF4-FFF2-40B4-BE49-F238E27FC236}">
                <a16:creationId xmlns:a16="http://schemas.microsoft.com/office/drawing/2014/main" id="{003997F7-A912-B83A-6A45-5C08789C349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10</a:t>
            </a:fld>
            <a:endParaRPr lang="ja-JP" altLang="en-US" dirty="0">
              <a:latin typeface="ＭＳ 明朝" panose="02020609040205080304" pitchFamily="17" charset="-128"/>
              <a:ea typeface="ＭＳ 明朝" panose="02020609040205080304" pitchFamily="17" charset="-128"/>
            </a:endParaRPr>
          </a:p>
        </p:txBody>
      </p:sp>
      <p:pic>
        <p:nvPicPr>
          <p:cNvPr id="7" name="図 6">
            <a:extLst>
              <a:ext uri="{FF2B5EF4-FFF2-40B4-BE49-F238E27FC236}">
                <a16:creationId xmlns:a16="http://schemas.microsoft.com/office/drawing/2014/main" id="{6DC37106-5E25-A236-F0A1-56C1F4AFB58D}"/>
              </a:ext>
            </a:extLst>
          </p:cNvPr>
          <p:cNvPicPr>
            <a:picLocks noChangeAspect="1"/>
          </p:cNvPicPr>
          <p:nvPr/>
        </p:nvPicPr>
        <p:blipFill>
          <a:blip r:embed="rId2"/>
          <a:stretch>
            <a:fillRect/>
          </a:stretch>
        </p:blipFill>
        <p:spPr>
          <a:xfrm>
            <a:off x="165100" y="2334227"/>
            <a:ext cx="1340739" cy="1373124"/>
          </a:xfrm>
          <a:prstGeom prst="rect">
            <a:avLst/>
          </a:prstGeom>
        </p:spPr>
      </p:pic>
      <p:pic>
        <p:nvPicPr>
          <p:cNvPr id="5" name="図 4">
            <a:extLst>
              <a:ext uri="{FF2B5EF4-FFF2-40B4-BE49-F238E27FC236}">
                <a16:creationId xmlns:a16="http://schemas.microsoft.com/office/drawing/2014/main" id="{508AB049-1B77-F6AD-8452-77325CC76C20}"/>
              </a:ext>
            </a:extLst>
          </p:cNvPr>
          <p:cNvPicPr>
            <a:picLocks noChangeAspect="1"/>
          </p:cNvPicPr>
          <p:nvPr/>
        </p:nvPicPr>
        <p:blipFill>
          <a:blip r:embed="rId3"/>
          <a:stretch>
            <a:fillRect/>
          </a:stretch>
        </p:blipFill>
        <p:spPr>
          <a:xfrm>
            <a:off x="164915" y="926415"/>
            <a:ext cx="4921568" cy="1360643"/>
          </a:xfrm>
          <a:prstGeom prst="rect">
            <a:avLst/>
          </a:prstGeom>
        </p:spPr>
      </p:pic>
      <p:pic>
        <p:nvPicPr>
          <p:cNvPr id="8" name="図 7">
            <a:extLst>
              <a:ext uri="{FF2B5EF4-FFF2-40B4-BE49-F238E27FC236}">
                <a16:creationId xmlns:a16="http://schemas.microsoft.com/office/drawing/2014/main" id="{6A51234B-DB50-3ACD-FCD8-BEC891241C91}"/>
              </a:ext>
            </a:extLst>
          </p:cNvPr>
          <p:cNvPicPr>
            <a:picLocks noChangeAspect="1"/>
          </p:cNvPicPr>
          <p:nvPr/>
        </p:nvPicPr>
        <p:blipFill>
          <a:blip r:embed="rId4"/>
          <a:stretch>
            <a:fillRect/>
          </a:stretch>
        </p:blipFill>
        <p:spPr>
          <a:xfrm>
            <a:off x="1492703" y="2334226"/>
            <a:ext cx="3031008" cy="1374173"/>
          </a:xfrm>
          <a:prstGeom prst="rect">
            <a:avLst/>
          </a:prstGeom>
        </p:spPr>
      </p:pic>
      <p:pic>
        <p:nvPicPr>
          <p:cNvPr id="11" name="図 10">
            <a:extLst>
              <a:ext uri="{FF2B5EF4-FFF2-40B4-BE49-F238E27FC236}">
                <a16:creationId xmlns:a16="http://schemas.microsoft.com/office/drawing/2014/main" id="{2D1AEE16-EAA1-BEB7-7087-12DC03ACE81F}"/>
              </a:ext>
            </a:extLst>
          </p:cNvPr>
          <p:cNvPicPr>
            <a:picLocks noChangeAspect="1"/>
          </p:cNvPicPr>
          <p:nvPr/>
        </p:nvPicPr>
        <p:blipFill>
          <a:blip r:embed="rId5"/>
          <a:stretch>
            <a:fillRect/>
          </a:stretch>
        </p:blipFill>
        <p:spPr>
          <a:xfrm>
            <a:off x="164091" y="4674526"/>
            <a:ext cx="6150984" cy="2498837"/>
          </a:xfrm>
          <a:prstGeom prst="rect">
            <a:avLst/>
          </a:prstGeom>
        </p:spPr>
      </p:pic>
    </p:spTree>
    <p:extLst>
      <p:ext uri="{BB962C8B-B14F-4D97-AF65-F5344CB8AC3E}">
        <p14:creationId xmlns:p14="http://schemas.microsoft.com/office/powerpoint/2010/main" val="278374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_小_1_3_1"/>
          <p:cNvSpPr txBox="1">
            <a:spLocks noChangeAspect="1"/>
          </p:cNvSpPr>
          <p:nvPr/>
        </p:nvSpPr>
        <p:spPr>
          <a:xfrm>
            <a:off x="165100" y="651555"/>
            <a:ext cx="15446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endParaRPr lang="en-US" altLang="ja-JP" dirty="0"/>
          </a:p>
        </p:txBody>
      </p:sp>
      <p:sp>
        <p:nvSpPr>
          <p:cNvPr id="25" name="タイトル_小_1_3_1"/>
          <p:cNvSpPr txBox="1">
            <a:spLocks noChangeAspect="1"/>
          </p:cNvSpPr>
          <p:nvPr/>
        </p:nvSpPr>
        <p:spPr>
          <a:xfrm>
            <a:off x="165100" y="4385813"/>
            <a:ext cx="15446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endParaRPr lang="en-US" altLang="ja-JP" dirty="0"/>
          </a:p>
        </p:txBody>
      </p:sp>
      <p:sp>
        <p:nvSpPr>
          <p:cNvPr id="13" name="テキスト ボックス 12"/>
          <p:cNvSpPr txBox="1">
            <a:spLocks noChangeAspect="1"/>
          </p:cNvSpPr>
          <p:nvPr/>
        </p:nvSpPr>
        <p:spPr>
          <a:xfrm>
            <a:off x="170434" y="3686638"/>
            <a:ext cx="516919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動機付け支援対象者数、動機付け支援利用者数、動機付け支援実施者数、動機付け支援実施率は法定報告値。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14" name="テキスト ボックス 13"/>
          <p:cNvSpPr txBox="1">
            <a:spLocks noChangeAspect="1"/>
          </p:cNvSpPr>
          <p:nvPr/>
        </p:nvSpPr>
        <p:spPr>
          <a:xfrm>
            <a:off x="170434" y="7174921"/>
            <a:ext cx="3886790"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4" name="スライド番号プレースホルダー 3">
            <a:extLst>
              <a:ext uri="{FF2B5EF4-FFF2-40B4-BE49-F238E27FC236}">
                <a16:creationId xmlns:a16="http://schemas.microsoft.com/office/drawing/2014/main" id="{C007CA05-5468-1AC2-9F77-739BD60D615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11</a:t>
            </a:fld>
            <a:endParaRPr lang="ja-JP" altLang="en-US" dirty="0">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3349B437-45FB-A1FC-517F-A714039C4780}"/>
              </a:ext>
            </a:extLst>
          </p:cNvPr>
          <p:cNvPicPr>
            <a:picLocks noChangeAspect="1"/>
          </p:cNvPicPr>
          <p:nvPr/>
        </p:nvPicPr>
        <p:blipFill>
          <a:blip r:embed="rId2"/>
          <a:stretch>
            <a:fillRect/>
          </a:stretch>
        </p:blipFill>
        <p:spPr>
          <a:xfrm>
            <a:off x="165100" y="2326017"/>
            <a:ext cx="1340739" cy="1373124"/>
          </a:xfrm>
          <a:prstGeom prst="rect">
            <a:avLst/>
          </a:prstGeom>
        </p:spPr>
      </p:pic>
      <p:pic>
        <p:nvPicPr>
          <p:cNvPr id="7" name="図 6">
            <a:extLst>
              <a:ext uri="{FF2B5EF4-FFF2-40B4-BE49-F238E27FC236}">
                <a16:creationId xmlns:a16="http://schemas.microsoft.com/office/drawing/2014/main" id="{5BEB76C3-6C65-9848-0278-68D839C33BCB}"/>
              </a:ext>
            </a:extLst>
          </p:cNvPr>
          <p:cNvPicPr>
            <a:picLocks noChangeAspect="1"/>
          </p:cNvPicPr>
          <p:nvPr/>
        </p:nvPicPr>
        <p:blipFill>
          <a:blip r:embed="rId3"/>
          <a:stretch>
            <a:fillRect/>
          </a:stretch>
        </p:blipFill>
        <p:spPr>
          <a:xfrm>
            <a:off x="166523" y="915425"/>
            <a:ext cx="4958772" cy="1370928"/>
          </a:xfrm>
          <a:prstGeom prst="rect">
            <a:avLst/>
          </a:prstGeom>
        </p:spPr>
      </p:pic>
      <p:pic>
        <p:nvPicPr>
          <p:cNvPr id="8" name="図 7">
            <a:extLst>
              <a:ext uri="{FF2B5EF4-FFF2-40B4-BE49-F238E27FC236}">
                <a16:creationId xmlns:a16="http://schemas.microsoft.com/office/drawing/2014/main" id="{33D44308-C4C6-3FAF-0187-B80D2BBA212F}"/>
              </a:ext>
            </a:extLst>
          </p:cNvPr>
          <p:cNvPicPr>
            <a:picLocks noChangeAspect="1"/>
          </p:cNvPicPr>
          <p:nvPr/>
        </p:nvPicPr>
        <p:blipFill>
          <a:blip r:embed="rId4"/>
          <a:stretch>
            <a:fillRect/>
          </a:stretch>
        </p:blipFill>
        <p:spPr>
          <a:xfrm>
            <a:off x="1497902" y="2325112"/>
            <a:ext cx="3018683" cy="1368584"/>
          </a:xfrm>
          <a:prstGeom prst="rect">
            <a:avLst/>
          </a:prstGeom>
        </p:spPr>
      </p:pic>
      <p:pic>
        <p:nvPicPr>
          <p:cNvPr id="11" name="図 10">
            <a:extLst>
              <a:ext uri="{FF2B5EF4-FFF2-40B4-BE49-F238E27FC236}">
                <a16:creationId xmlns:a16="http://schemas.microsoft.com/office/drawing/2014/main" id="{2D31CA9A-9C6A-D5A3-5BB4-EA54950056D7}"/>
              </a:ext>
            </a:extLst>
          </p:cNvPr>
          <p:cNvPicPr>
            <a:picLocks noChangeAspect="1"/>
          </p:cNvPicPr>
          <p:nvPr/>
        </p:nvPicPr>
        <p:blipFill>
          <a:blip r:embed="rId5"/>
          <a:stretch>
            <a:fillRect/>
          </a:stretch>
        </p:blipFill>
        <p:spPr>
          <a:xfrm>
            <a:off x="167754" y="4664325"/>
            <a:ext cx="6208165" cy="2522067"/>
          </a:xfrm>
          <a:prstGeom prst="rect">
            <a:avLst/>
          </a:prstGeom>
        </p:spPr>
      </p:pic>
    </p:spTree>
    <p:extLst>
      <p:ext uri="{BB962C8B-B14F-4D97-AF65-F5344CB8AC3E}">
        <p14:creationId xmlns:p14="http://schemas.microsoft.com/office/powerpoint/2010/main" val="126600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注釈文章 9"/>
          <p:cNvSpPr txBox="1">
            <a:spLocks noChangeAspect="1"/>
          </p:cNvSpPr>
          <p:nvPr/>
        </p:nvSpPr>
        <p:spPr>
          <a:xfrm>
            <a:off x="170434" y="8821052"/>
            <a:ext cx="5782833"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170434" y="5779516"/>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299357" y="5768335"/>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2" name="Rectangle 5"/>
          <p:cNvSpPr>
            <a:spLocks noChangeAspect="1" noChangeArrowheads="1"/>
          </p:cNvSpPr>
          <p:nvPr/>
        </p:nvSpPr>
        <p:spPr bwMode="auto">
          <a:xfrm>
            <a:off x="165100" y="83861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特定保健指導実施</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注釈文章 18"/>
          <p:cNvSpPr txBox="1">
            <a:spLocks noChangeAspect="1"/>
          </p:cNvSpPr>
          <p:nvPr/>
        </p:nvSpPr>
        <p:spPr>
          <a:xfrm>
            <a:off x="170434" y="2535107"/>
            <a:ext cx="5528265" cy="461665"/>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特定保健指導実施率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最新データ反映前のため、最終結果とは異なる。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3302809" y="3146969"/>
            <a:ext cx="3056869"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積極的支援対象者数</a:t>
            </a:r>
            <a:r>
              <a:rPr lang="ja-JP" altLang="en-US" sz="1200">
                <a:latin typeface="ＭＳ 明朝" panose="02020609040205080304" pitchFamily="17" charset="-128"/>
                <a:ea typeface="ＭＳ 明朝" panose="02020609040205080304" pitchFamily="17" charset="-128"/>
              </a:rPr>
              <a:t>割合</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165100" y="3146223"/>
            <a:ext cx="327899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動機付け支援対象者数</a:t>
            </a:r>
            <a:r>
              <a:rPr lang="ja-JP" altLang="en-US" sz="1200">
                <a:latin typeface="ＭＳ 明朝" panose="02020609040205080304" pitchFamily="17" charset="-128"/>
                <a:ea typeface="ＭＳ 明朝" panose="02020609040205080304" pitchFamily="17" charset="-128"/>
              </a:rPr>
              <a:t>割合</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3" name="テキスト ボックス 22"/>
          <p:cNvSpPr txBox="1">
            <a:spLocks noChangeAspect="1"/>
          </p:cNvSpPr>
          <p:nvPr/>
        </p:nvSpPr>
        <p:spPr>
          <a:xfrm>
            <a:off x="165100" y="619245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特定保健指導</a:t>
            </a:r>
            <a:r>
              <a:rPr lang="ja-JP" altLang="en-US" sz="1200">
                <a:latin typeface="ＭＳ 明朝" panose="02020609040205080304" pitchFamily="17" charset="-128"/>
                <a:ea typeface="ＭＳ 明朝" panose="02020609040205080304" pitchFamily="17" charset="-128"/>
              </a:rPr>
              <a:t>実施率</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60DB0E1-D88A-34A1-3E7F-55F40A96AD9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12</a:t>
            </a:fld>
            <a:endParaRPr lang="ja-JP" altLang="en-US" dirty="0"/>
          </a:p>
        </p:txBody>
      </p:sp>
      <p:sp>
        <p:nvSpPr>
          <p:cNvPr id="17" name="テキスト ボックス 16">
            <a:extLst>
              <a:ext uri="{FF2B5EF4-FFF2-40B4-BE49-F238E27FC236}">
                <a16:creationId xmlns:a16="http://schemas.microsoft.com/office/drawing/2014/main" id="{983E6CF6-9B72-4906-B1CA-8ECFCA5840BC}"/>
              </a:ext>
            </a:extLst>
          </p:cNvPr>
          <p:cNvSpPr txBox="1">
            <a:spLocks noChangeAspect="1"/>
          </p:cNvSpPr>
          <p:nvPr/>
        </p:nvSpPr>
        <p:spPr>
          <a:xfrm>
            <a:off x="165100" y="190500"/>
            <a:ext cx="6238800" cy="631387"/>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a:t>
            </a:r>
            <a:r>
              <a:rPr lang="ja-JP" altLang="en-US" sz="1200">
                <a:latin typeface="ＭＳ 明朝" panose="02020609040205080304" pitchFamily="17" charset="-128"/>
                <a:ea typeface="ＭＳ 明朝" panose="02020609040205080304" pitchFamily="17" charset="-128"/>
              </a:rPr>
              <a:t>した、</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年度に</a:t>
            </a:r>
            <a:r>
              <a:rPr lang="ja-JP" altLang="en-US" sz="1200" dirty="0">
                <a:latin typeface="ＭＳ 明朝" panose="02020609040205080304" pitchFamily="17" charset="-128"/>
                <a:ea typeface="ＭＳ 明朝" panose="02020609040205080304" pitchFamily="17" charset="-128"/>
                <a:cs typeface="ＭＳ Ｐゴシック" pitchFamily="50" charset="-128"/>
              </a:rPr>
              <a:t>おける、特定保健指導の実施状況は以下のとおりです。</a:t>
            </a:r>
          </a:p>
        </p:txBody>
      </p:sp>
      <p:pic>
        <p:nvPicPr>
          <p:cNvPr id="11" name="図 10">
            <a:extLst>
              <a:ext uri="{FF2B5EF4-FFF2-40B4-BE49-F238E27FC236}">
                <a16:creationId xmlns:a16="http://schemas.microsoft.com/office/drawing/2014/main" id="{FA5386F8-F256-D963-1FC3-51FB4A7AB23E}"/>
              </a:ext>
            </a:extLst>
          </p:cNvPr>
          <p:cNvPicPr>
            <a:picLocks noChangeAspect="1"/>
          </p:cNvPicPr>
          <p:nvPr/>
        </p:nvPicPr>
        <p:blipFill>
          <a:blip r:embed="rId2"/>
          <a:stretch>
            <a:fillRect/>
          </a:stretch>
        </p:blipFill>
        <p:spPr>
          <a:xfrm>
            <a:off x="169863" y="3436323"/>
            <a:ext cx="2923268" cy="2340590"/>
          </a:xfrm>
          <a:prstGeom prst="rect">
            <a:avLst/>
          </a:prstGeom>
        </p:spPr>
      </p:pic>
      <p:pic>
        <p:nvPicPr>
          <p:cNvPr id="18" name="図 17">
            <a:extLst>
              <a:ext uri="{FF2B5EF4-FFF2-40B4-BE49-F238E27FC236}">
                <a16:creationId xmlns:a16="http://schemas.microsoft.com/office/drawing/2014/main" id="{9BA4FD2A-0F80-5861-A8AE-DCC81CBCCC6E}"/>
              </a:ext>
            </a:extLst>
          </p:cNvPr>
          <p:cNvPicPr>
            <a:picLocks noChangeAspect="1"/>
          </p:cNvPicPr>
          <p:nvPr/>
        </p:nvPicPr>
        <p:blipFill>
          <a:blip r:embed="rId3"/>
          <a:stretch>
            <a:fillRect/>
          </a:stretch>
        </p:blipFill>
        <p:spPr>
          <a:xfrm>
            <a:off x="168999" y="6471617"/>
            <a:ext cx="2932555" cy="2344723"/>
          </a:xfrm>
          <a:prstGeom prst="rect">
            <a:avLst/>
          </a:prstGeom>
        </p:spPr>
      </p:pic>
      <p:pic>
        <p:nvPicPr>
          <p:cNvPr id="7" name="図 6">
            <a:extLst>
              <a:ext uri="{FF2B5EF4-FFF2-40B4-BE49-F238E27FC236}">
                <a16:creationId xmlns:a16="http://schemas.microsoft.com/office/drawing/2014/main" id="{B68A738A-4BF4-133C-94BD-97611E0962C8}"/>
              </a:ext>
            </a:extLst>
          </p:cNvPr>
          <p:cNvPicPr>
            <a:picLocks noChangeAspect="1"/>
          </p:cNvPicPr>
          <p:nvPr/>
        </p:nvPicPr>
        <p:blipFill>
          <a:blip r:embed="rId4"/>
          <a:stretch>
            <a:fillRect/>
          </a:stretch>
        </p:blipFill>
        <p:spPr>
          <a:xfrm>
            <a:off x="165100" y="1106929"/>
            <a:ext cx="5321300" cy="1353079"/>
          </a:xfrm>
          <a:prstGeom prst="rect">
            <a:avLst/>
          </a:prstGeom>
        </p:spPr>
      </p:pic>
      <p:pic>
        <p:nvPicPr>
          <p:cNvPr id="9" name="図 8">
            <a:extLst>
              <a:ext uri="{FF2B5EF4-FFF2-40B4-BE49-F238E27FC236}">
                <a16:creationId xmlns:a16="http://schemas.microsoft.com/office/drawing/2014/main" id="{68B6D233-AE9A-A5CB-6726-520564AD3368}"/>
              </a:ext>
            </a:extLst>
          </p:cNvPr>
          <p:cNvPicPr>
            <a:picLocks noChangeAspect="1"/>
          </p:cNvPicPr>
          <p:nvPr/>
        </p:nvPicPr>
        <p:blipFill>
          <a:blip r:embed="rId5"/>
          <a:stretch>
            <a:fillRect/>
          </a:stretch>
        </p:blipFill>
        <p:spPr>
          <a:xfrm>
            <a:off x="3269349" y="3424442"/>
            <a:ext cx="2930776" cy="2341560"/>
          </a:xfrm>
          <a:prstGeom prst="rect">
            <a:avLst/>
          </a:prstGeom>
        </p:spPr>
      </p:pic>
    </p:spTree>
    <p:extLst>
      <p:ext uri="{BB962C8B-B14F-4D97-AF65-F5344CB8AC3E}">
        <p14:creationId xmlns:p14="http://schemas.microsoft.com/office/powerpoint/2010/main" val="250582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165100" y="75084"/>
            <a:ext cx="6238800" cy="77266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本村の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年度における、特定保健指導の実施状況を年度別に示したものです。令和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年度の特定保健指導実施率</a:t>
            </a:r>
            <a:r>
              <a:rPr kumimoji="0" lang="en-US" altLang="ja-JP" sz="1200" kern="0" dirty="0">
                <a:solidFill>
                  <a:prstClr val="black"/>
                </a:solidFill>
                <a:latin typeface="ＭＳ 明朝" panose="02020609040205080304" pitchFamily="17" charset="-128"/>
                <a:ea typeface="ＭＳ 明朝" panose="02020609040205080304" pitchFamily="17" charset="-128"/>
              </a:rPr>
              <a:t>24.1%</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59.4%</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35.3</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96ACD66-33F1-4E71-A691-AAB16FD2D2A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13</a:t>
            </a:fld>
            <a:endParaRPr lang="ja-JP" altLang="en-US" dirty="0"/>
          </a:p>
        </p:txBody>
      </p:sp>
      <p:sp>
        <p:nvSpPr>
          <p:cNvPr id="3" name="注釈文章 18">
            <a:extLst>
              <a:ext uri="{FF2B5EF4-FFF2-40B4-BE49-F238E27FC236}">
                <a16:creationId xmlns:a16="http://schemas.microsoft.com/office/drawing/2014/main" id="{085832C9-7096-67C3-E5E0-010DEEE17909}"/>
              </a:ext>
            </a:extLst>
          </p:cNvPr>
          <p:cNvSpPr txBox="1">
            <a:spLocks noChangeAspect="1"/>
          </p:cNvSpPr>
          <p:nvPr/>
        </p:nvSpPr>
        <p:spPr>
          <a:xfrm>
            <a:off x="156004" y="8404677"/>
            <a:ext cx="5782833" cy="461665"/>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特定保健指導</a:t>
            </a:r>
            <a:r>
              <a:rPr lang="ja-JP" altLang="en-US" sz="800">
                <a:latin typeface="ＭＳ 明朝" panose="02020609040205080304" pitchFamily="17" charset="-128"/>
                <a:ea typeface="ＭＳ 明朝" panose="02020609040205080304" pitchFamily="17" charset="-128"/>
              </a:rPr>
              <a:t>実施率</a:t>
            </a:r>
            <a:r>
              <a:rPr lang="en-US" altLang="ja-JP" sz="800">
                <a:latin typeface="ＭＳ 明朝" panose="02020609040205080304" pitchFamily="17" charset="-128"/>
                <a:ea typeface="ＭＳ 明朝" panose="02020609040205080304" pitchFamily="17" charset="-128"/>
              </a:rPr>
              <a:t>(</a:t>
            </a:r>
            <a:r>
              <a:rPr kumimoji="0" lang="ja-JP" altLang="en-US" sz="800" kern="0">
                <a:solidFill>
                  <a:prstClr val="black"/>
                </a:solidFill>
                <a:latin typeface="ＭＳ 明朝" panose="02020609040205080304" pitchFamily="17" charset="-128"/>
                <a:ea typeface="ＭＳ 明朝" panose="02020609040205080304" pitchFamily="17" charset="-128"/>
              </a:rPr>
              <a:t>令和</a:t>
            </a:r>
            <a:r>
              <a:rPr kumimoji="0" lang="en-US" altLang="ja-JP" sz="800" kern="0">
                <a:solidFill>
                  <a:prstClr val="black"/>
                </a:solidFill>
                <a:latin typeface="ＭＳ 明朝" panose="02020609040205080304" pitchFamily="17" charset="-128"/>
                <a:ea typeface="ＭＳ 明朝" panose="02020609040205080304" pitchFamily="17" charset="-128"/>
              </a:rPr>
              <a:t>4</a:t>
            </a:r>
            <a:r>
              <a:rPr kumimoji="0" lang="ja-JP" altLang="en-US" sz="800" kern="0">
                <a:solidFill>
                  <a:prstClr val="black"/>
                </a:solidFill>
                <a:latin typeface="ＭＳ 明朝" panose="02020609040205080304" pitchFamily="17" charset="-128"/>
                <a:ea typeface="ＭＳ 明朝" panose="02020609040205080304" pitchFamily="17" charset="-128"/>
              </a:rPr>
              <a:t>年度</a:t>
            </a:r>
            <a:r>
              <a:rPr lang="en-US" altLang="ja-JP" sz="80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最新データ反映前のため、最終結果とは異なる。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40E0E8AF-6D13-3BEC-4830-1B06BA7D4F07}"/>
              </a:ext>
            </a:extLst>
          </p:cNvPr>
          <p:cNvSpPr txBox="1">
            <a:spLocks noChangeAspect="1"/>
          </p:cNvSpPr>
          <p:nvPr/>
        </p:nvSpPr>
        <p:spPr>
          <a:xfrm>
            <a:off x="156004" y="2917015"/>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5" name="テキスト ボックス 4">
            <a:extLst>
              <a:ext uri="{FF2B5EF4-FFF2-40B4-BE49-F238E27FC236}">
                <a16:creationId xmlns:a16="http://schemas.microsoft.com/office/drawing/2014/main" id="{C1B14F7E-6784-ACA7-D330-92382A978BCA}"/>
              </a:ext>
            </a:extLst>
          </p:cNvPr>
          <p:cNvSpPr txBox="1">
            <a:spLocks noChangeAspect="1"/>
          </p:cNvSpPr>
          <p:nvPr/>
        </p:nvSpPr>
        <p:spPr>
          <a:xfrm>
            <a:off x="156004" y="4802134"/>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支援対象者数割合</a:t>
            </a:r>
          </a:p>
        </p:txBody>
      </p:sp>
      <p:sp>
        <p:nvSpPr>
          <p:cNvPr id="6" name="テキスト ボックス 5">
            <a:extLst>
              <a:ext uri="{FF2B5EF4-FFF2-40B4-BE49-F238E27FC236}">
                <a16:creationId xmlns:a16="http://schemas.microsoft.com/office/drawing/2014/main" id="{B56DE59E-5C66-BA4A-1AC5-65148CA0AFB3}"/>
              </a:ext>
            </a:extLst>
          </p:cNvPr>
          <p:cNvSpPr txBox="1">
            <a:spLocks noChangeAspect="1"/>
          </p:cNvSpPr>
          <p:nvPr/>
        </p:nvSpPr>
        <p:spPr>
          <a:xfrm>
            <a:off x="156004" y="6681229"/>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7" name="テキスト ボックス 6">
            <a:extLst>
              <a:ext uri="{FF2B5EF4-FFF2-40B4-BE49-F238E27FC236}">
                <a16:creationId xmlns:a16="http://schemas.microsoft.com/office/drawing/2014/main" id="{E34B8E6F-D3A0-AEC3-61C8-C04FA37A6618}"/>
              </a:ext>
            </a:extLst>
          </p:cNvPr>
          <p:cNvSpPr txBox="1">
            <a:spLocks noChangeAspect="1"/>
          </p:cNvSpPr>
          <p:nvPr/>
        </p:nvSpPr>
        <p:spPr>
          <a:xfrm>
            <a:off x="156004"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pic>
        <p:nvPicPr>
          <p:cNvPr id="8" name="table16">
            <a:extLst>
              <a:ext uri="{FF2B5EF4-FFF2-40B4-BE49-F238E27FC236}">
                <a16:creationId xmlns:a16="http://schemas.microsoft.com/office/drawing/2014/main" id="{990D9605-ADF0-4C76-8324-5B6D6C8F6431}"/>
              </a:ext>
            </a:extLst>
          </p:cNvPr>
          <p:cNvPicPr>
            <a:picLocks/>
          </p:cNvPicPr>
          <p:nvPr/>
        </p:nvPicPr>
        <p:blipFill>
          <a:blip r:embed="rId2"/>
          <a:stretch>
            <a:fillRect/>
          </a:stretch>
        </p:blipFill>
        <p:spPr>
          <a:xfrm>
            <a:off x="165100" y="1320800"/>
            <a:ext cx="850900" cy="1441450"/>
          </a:xfrm>
          <a:prstGeom prst="rect">
            <a:avLst/>
          </a:prstGeom>
        </p:spPr>
      </p:pic>
      <p:pic>
        <p:nvPicPr>
          <p:cNvPr id="18" name="図 17">
            <a:extLst>
              <a:ext uri="{FF2B5EF4-FFF2-40B4-BE49-F238E27FC236}">
                <a16:creationId xmlns:a16="http://schemas.microsoft.com/office/drawing/2014/main" id="{D468391A-952D-991A-41C8-56403F4168EC}"/>
              </a:ext>
            </a:extLst>
          </p:cNvPr>
          <p:cNvPicPr>
            <a:picLocks noChangeAspect="1"/>
          </p:cNvPicPr>
          <p:nvPr/>
        </p:nvPicPr>
        <p:blipFill>
          <a:blip r:embed="rId3"/>
          <a:stretch>
            <a:fillRect/>
          </a:stretch>
        </p:blipFill>
        <p:spPr>
          <a:xfrm>
            <a:off x="1003647" y="1320163"/>
            <a:ext cx="2758730" cy="1506764"/>
          </a:xfrm>
          <a:prstGeom prst="rect">
            <a:avLst/>
          </a:prstGeom>
        </p:spPr>
      </p:pic>
      <p:pic>
        <p:nvPicPr>
          <p:cNvPr id="20" name="図 19">
            <a:extLst>
              <a:ext uri="{FF2B5EF4-FFF2-40B4-BE49-F238E27FC236}">
                <a16:creationId xmlns:a16="http://schemas.microsoft.com/office/drawing/2014/main" id="{1A501B31-5FD6-A32E-0572-B3A4E27C0F5B}"/>
              </a:ext>
            </a:extLst>
          </p:cNvPr>
          <p:cNvPicPr>
            <a:picLocks noChangeAspect="1"/>
          </p:cNvPicPr>
          <p:nvPr/>
        </p:nvPicPr>
        <p:blipFill>
          <a:blip r:embed="rId4"/>
          <a:stretch>
            <a:fillRect/>
          </a:stretch>
        </p:blipFill>
        <p:spPr>
          <a:xfrm>
            <a:off x="156004" y="5079133"/>
            <a:ext cx="3597275" cy="1435150"/>
          </a:xfrm>
          <a:prstGeom prst="rect">
            <a:avLst/>
          </a:prstGeom>
        </p:spPr>
      </p:pic>
      <p:pic>
        <p:nvPicPr>
          <p:cNvPr id="21" name="図 20">
            <a:extLst>
              <a:ext uri="{FF2B5EF4-FFF2-40B4-BE49-F238E27FC236}">
                <a16:creationId xmlns:a16="http://schemas.microsoft.com/office/drawing/2014/main" id="{5EADF068-700C-EDF6-7563-9C43C8E3A29C}"/>
              </a:ext>
            </a:extLst>
          </p:cNvPr>
          <p:cNvPicPr>
            <a:picLocks noChangeAspect="1"/>
          </p:cNvPicPr>
          <p:nvPr/>
        </p:nvPicPr>
        <p:blipFill>
          <a:blip r:embed="rId5"/>
          <a:stretch>
            <a:fillRect/>
          </a:stretch>
        </p:blipFill>
        <p:spPr>
          <a:xfrm>
            <a:off x="165100" y="6935657"/>
            <a:ext cx="3621741" cy="1444910"/>
          </a:xfrm>
          <a:prstGeom prst="rect">
            <a:avLst/>
          </a:prstGeom>
        </p:spPr>
      </p:pic>
      <p:pic>
        <p:nvPicPr>
          <p:cNvPr id="15" name="図 14">
            <a:extLst>
              <a:ext uri="{FF2B5EF4-FFF2-40B4-BE49-F238E27FC236}">
                <a16:creationId xmlns:a16="http://schemas.microsoft.com/office/drawing/2014/main" id="{9421A7A7-F3BD-96C0-AEB6-BBA81E5C8195}"/>
              </a:ext>
            </a:extLst>
          </p:cNvPr>
          <p:cNvPicPr>
            <a:picLocks noChangeAspect="1"/>
          </p:cNvPicPr>
          <p:nvPr/>
        </p:nvPicPr>
        <p:blipFill>
          <a:blip r:embed="rId6"/>
          <a:stretch>
            <a:fillRect/>
          </a:stretch>
        </p:blipFill>
        <p:spPr>
          <a:xfrm>
            <a:off x="152828" y="3171406"/>
            <a:ext cx="3600451" cy="1436417"/>
          </a:xfrm>
          <a:prstGeom prst="rect">
            <a:avLst/>
          </a:prstGeom>
        </p:spPr>
      </p:pic>
    </p:spTree>
    <p:extLst>
      <p:ext uri="{BB962C8B-B14F-4D97-AF65-F5344CB8AC3E}">
        <p14:creationId xmlns:p14="http://schemas.microsoft.com/office/powerpoint/2010/main" val="156287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14</a:t>
            </a:fld>
            <a:endParaRPr kumimoji="1" lang="ja-JP" altLang="en-US"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sp>
        <p:nvSpPr>
          <p:cNvPr id="22" name="注釈文章 18"/>
          <p:cNvSpPr txBox="1">
            <a:spLocks noChangeAspect="1"/>
          </p:cNvSpPr>
          <p:nvPr/>
        </p:nvSpPr>
        <p:spPr>
          <a:xfrm>
            <a:off x="165100" y="8132871"/>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5100" y="3525758"/>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15" name="テキスト ボックス 14"/>
          <p:cNvSpPr txBox="1">
            <a:spLocks noChangeAspect="1"/>
          </p:cNvSpPr>
          <p:nvPr/>
        </p:nvSpPr>
        <p:spPr>
          <a:xfrm>
            <a:off x="165100" y="6016106"/>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17" name="注釈文章 18"/>
          <p:cNvSpPr txBox="1">
            <a:spLocks noChangeAspect="1"/>
          </p:cNvSpPr>
          <p:nvPr/>
        </p:nvSpPr>
        <p:spPr>
          <a:xfrm>
            <a:off x="165100" y="5642535"/>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8" name="注釈文章 18"/>
          <p:cNvSpPr txBox="1">
            <a:spLocks noChangeAspect="1"/>
          </p:cNvSpPr>
          <p:nvPr/>
        </p:nvSpPr>
        <p:spPr>
          <a:xfrm>
            <a:off x="165100" y="3162820"/>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A9305EB8-436F-F771-87A2-68DFB4EEABF4}"/>
              </a:ext>
            </a:extLst>
          </p:cNvPr>
          <p:cNvPicPr>
            <a:picLocks noChangeAspect="1"/>
          </p:cNvPicPr>
          <p:nvPr/>
        </p:nvPicPr>
        <p:blipFill>
          <a:blip r:embed="rId2"/>
          <a:stretch>
            <a:fillRect/>
          </a:stretch>
        </p:blipFill>
        <p:spPr>
          <a:xfrm>
            <a:off x="176550" y="1300541"/>
            <a:ext cx="3677568" cy="1845454"/>
          </a:xfrm>
          <a:prstGeom prst="rect">
            <a:avLst/>
          </a:prstGeom>
        </p:spPr>
      </p:pic>
      <p:pic>
        <p:nvPicPr>
          <p:cNvPr id="8" name="図 7">
            <a:extLst>
              <a:ext uri="{FF2B5EF4-FFF2-40B4-BE49-F238E27FC236}">
                <a16:creationId xmlns:a16="http://schemas.microsoft.com/office/drawing/2014/main" id="{3E71084B-7A69-21C5-CF45-4A5A29E3EFE6}"/>
              </a:ext>
            </a:extLst>
          </p:cNvPr>
          <p:cNvPicPr>
            <a:picLocks noChangeAspect="1"/>
          </p:cNvPicPr>
          <p:nvPr/>
        </p:nvPicPr>
        <p:blipFill>
          <a:blip r:embed="rId3"/>
          <a:stretch>
            <a:fillRect/>
          </a:stretch>
        </p:blipFill>
        <p:spPr>
          <a:xfrm>
            <a:off x="165099" y="6288362"/>
            <a:ext cx="3689017" cy="1844509"/>
          </a:xfrm>
          <a:prstGeom prst="rect">
            <a:avLst/>
          </a:prstGeom>
        </p:spPr>
      </p:pic>
      <p:pic>
        <p:nvPicPr>
          <p:cNvPr id="3" name="図 2">
            <a:extLst>
              <a:ext uri="{FF2B5EF4-FFF2-40B4-BE49-F238E27FC236}">
                <a16:creationId xmlns:a16="http://schemas.microsoft.com/office/drawing/2014/main" id="{0BD8118D-523E-F58B-F2FC-EF54C8F8C803}"/>
              </a:ext>
            </a:extLst>
          </p:cNvPr>
          <p:cNvPicPr>
            <a:picLocks noChangeAspect="1"/>
          </p:cNvPicPr>
          <p:nvPr/>
        </p:nvPicPr>
        <p:blipFill>
          <a:blip r:embed="rId4"/>
          <a:stretch>
            <a:fillRect/>
          </a:stretch>
        </p:blipFill>
        <p:spPr>
          <a:xfrm>
            <a:off x="174404" y="3784813"/>
            <a:ext cx="3679712" cy="1845552"/>
          </a:xfrm>
          <a:prstGeom prst="rect">
            <a:avLst/>
          </a:prstGeom>
        </p:spPr>
      </p:pic>
    </p:spTree>
    <p:extLst>
      <p:ext uri="{BB962C8B-B14F-4D97-AF65-F5344CB8AC3E}">
        <p14:creationId xmlns:p14="http://schemas.microsoft.com/office/powerpoint/2010/main" val="349428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_小_1_3_1"/>
          <p:cNvSpPr txBox="1">
            <a:spLocks noChangeAspect="1"/>
          </p:cNvSpPr>
          <p:nvPr/>
        </p:nvSpPr>
        <p:spPr>
          <a:xfrm>
            <a:off x="170434" y="2284964"/>
            <a:ext cx="5341644" cy="4731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 </a:t>
            </a:r>
            <a:endParaRPr lang="en-US" altLang="ja-JP" sz="800" b="1" dirty="0">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70434" y="5698175"/>
            <a:ext cx="5341644" cy="4617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latin typeface="ＭＳ 明朝" panose="02020609040205080304" pitchFamily="17" charset="-128"/>
              <a:ea typeface="ＭＳ 明朝" panose="02020609040205080304" pitchFamily="17" charset="-128"/>
            </a:endParaRPr>
          </a:p>
          <a:p>
            <a:pPr marR="4343"/>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pPr marR="4343"/>
            <a:endParaRPr lang="en-US" altLang="ja-JP" sz="800" b="1" dirty="0">
              <a:latin typeface="ＭＳ 明朝" panose="02020609040205080304" pitchFamily="17" charset="-128"/>
              <a:ea typeface="ＭＳ 明朝" panose="02020609040205080304" pitchFamily="17" charset="-128"/>
            </a:endParaRPr>
          </a:p>
        </p:txBody>
      </p:sp>
      <p:sp>
        <p:nvSpPr>
          <p:cNvPr id="19" name="Rectangle 5"/>
          <p:cNvSpPr>
            <a:spLocks noChangeAspect="1" noChangeArrowheads="1"/>
          </p:cNvSpPr>
          <p:nvPr/>
        </p:nvSpPr>
        <p:spPr bwMode="auto">
          <a:xfrm>
            <a:off x="165100" y="121463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0" name="Rectangle 5"/>
          <p:cNvSpPr>
            <a:spLocks noChangeAspect="1" noChangeArrowheads="1"/>
          </p:cNvSpPr>
          <p:nvPr/>
        </p:nvSpPr>
        <p:spPr bwMode="auto">
          <a:xfrm>
            <a:off x="165100" y="304515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 name="スライド番号プレースホルダー 1">
            <a:extLst>
              <a:ext uri="{FF2B5EF4-FFF2-40B4-BE49-F238E27FC236}">
                <a16:creationId xmlns:a16="http://schemas.microsoft.com/office/drawing/2014/main" id="{F28A6FA1-9E1A-4043-A70A-BAA5F2CC449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15</a:t>
            </a:fld>
            <a:endParaRPr lang="ja-JP" altLang="en-US" dirty="0"/>
          </a:p>
        </p:txBody>
      </p:sp>
      <p:sp>
        <p:nvSpPr>
          <p:cNvPr id="12" name="テキスト ボックス 11">
            <a:extLst>
              <a:ext uri="{FF2B5EF4-FFF2-40B4-BE49-F238E27FC236}">
                <a16:creationId xmlns:a16="http://schemas.microsoft.com/office/drawing/2014/main" id="{8638B8EA-A73C-4B49-87A5-E6F1E6FE7968}"/>
              </a:ext>
            </a:extLst>
          </p:cNvPr>
          <p:cNvSpPr txBox="1">
            <a:spLocks noChangeAspect="1"/>
          </p:cNvSpPr>
          <p:nvPr/>
        </p:nvSpPr>
        <p:spPr>
          <a:xfrm>
            <a:off x="50800" y="0"/>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4.</a:t>
            </a:r>
            <a:r>
              <a:rPr lang="ja-JP" altLang="en-US" sz="1600" b="1" dirty="0">
                <a:latin typeface="ＭＳ 明朝"/>
                <a:ea typeface="ＭＳ 明朝"/>
              </a:rPr>
              <a:t>メタボリックシンドローム該当状況</a:t>
            </a:r>
          </a:p>
        </p:txBody>
      </p:sp>
      <p:sp>
        <p:nvSpPr>
          <p:cNvPr id="21" name="テキスト ボックス 20">
            <a:extLst>
              <a:ext uri="{FF2B5EF4-FFF2-40B4-BE49-F238E27FC236}">
                <a16:creationId xmlns:a16="http://schemas.microsoft.com/office/drawing/2014/main" id="{0DB08ED0-9837-4060-B065-C60C431B6701}"/>
              </a:ext>
            </a:extLst>
          </p:cNvPr>
          <p:cNvSpPr txBox="1">
            <a:spLocks noChangeAspect="1"/>
          </p:cNvSpPr>
          <p:nvPr/>
        </p:nvSpPr>
        <p:spPr>
          <a:xfrm>
            <a:off x="165100" y="340439"/>
            <a:ext cx="6238800" cy="837200"/>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a:t>
            </a:r>
            <a:r>
              <a:rPr lang="ja-JP" altLang="en-US" sz="1200">
                <a:latin typeface="ＭＳ 明朝" panose="02020609040205080304" pitchFamily="17" charset="-128"/>
                <a:ea typeface="ＭＳ 明朝" panose="02020609040205080304" pitchFamily="17" charset="-128"/>
                <a:cs typeface="ＭＳ Ｐゴシック" pitchFamily="50" charset="-128"/>
              </a:rPr>
              <a:t>は、令和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月～令和</a:t>
            </a:r>
            <a:r>
              <a:rPr lang="en-US" altLang="ja-JP" sz="1200">
                <a:latin typeface="ＭＳ 明朝" panose="02020609040205080304" pitchFamily="17" charset="-128"/>
                <a:ea typeface="ＭＳ 明朝" panose="02020609040205080304" pitchFamily="17" charset="-128"/>
                <a:cs typeface="ＭＳ Ｐゴシック" pitchFamily="50" charset="-128"/>
              </a:rPr>
              <a:t>5</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3</a:t>
            </a:r>
            <a:r>
              <a:rPr lang="ja-JP" altLang="en-US" sz="120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a:latin typeface="ＭＳ 明朝" panose="02020609040205080304" pitchFamily="17" charset="-128"/>
                <a:ea typeface="ＭＳ 明朝" panose="02020609040205080304" pitchFamily="17" charset="-128"/>
                <a:cs typeface="ＭＳ Ｐゴシック" pitchFamily="50" charset="-128"/>
              </a:rPr>
              <a:t>(12</a:t>
            </a:r>
            <a:r>
              <a:rPr lang="ja-JP" altLang="en-US" sz="1200">
                <a:latin typeface="ＭＳ 明朝" panose="02020609040205080304" pitchFamily="17" charset="-128"/>
                <a:ea typeface="ＭＳ 明朝" panose="02020609040205080304" pitchFamily="17" charset="-128"/>
                <a:cs typeface="ＭＳ Ｐゴシック" pitchFamily="50" charset="-128"/>
              </a:rPr>
              <a:t>カ月分</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に</a:t>
            </a:r>
            <a:r>
              <a:rPr lang="ja-JP" altLang="en-US" sz="1200" dirty="0">
                <a:latin typeface="ＭＳ 明朝" panose="02020609040205080304" pitchFamily="17" charset="-128"/>
                <a:ea typeface="ＭＳ 明朝" panose="02020609040205080304" pitchFamily="17" charset="-128"/>
                <a:cs typeface="ＭＳ Ｐゴシック" pitchFamily="50" charset="-128"/>
              </a:rPr>
              <a:t>おける、特定健康診査受診者のメタボリックシンドローム該当状況を示したものです。基</a:t>
            </a:r>
            <a:r>
              <a:rPr lang="ja-JP" altLang="en-US" sz="1200">
                <a:latin typeface="ＭＳ 明朝" panose="02020609040205080304" pitchFamily="17" charset="-128"/>
                <a:ea typeface="ＭＳ 明朝" panose="02020609040205080304" pitchFamily="17" charset="-128"/>
                <a:cs typeface="ＭＳ Ｐゴシック" pitchFamily="50" charset="-128"/>
              </a:rPr>
              <a:t>準該当は</a:t>
            </a:r>
            <a:r>
              <a:rPr lang="en-US" altLang="ja-JP" sz="1200">
                <a:latin typeface="ＭＳ 明朝" panose="02020609040205080304" pitchFamily="17" charset="-128"/>
                <a:ea typeface="ＭＳ 明朝" panose="02020609040205080304" pitchFamily="17" charset="-128"/>
              </a:rPr>
              <a:t>25.9%</a:t>
            </a:r>
            <a:r>
              <a:rPr lang="ja-JP" altLang="en-US" sz="120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予備群</a:t>
            </a:r>
            <a:r>
              <a:rPr lang="ja-JP" altLang="en-US" sz="1200">
                <a:latin typeface="ＭＳ 明朝" panose="02020609040205080304" pitchFamily="17" charset="-128"/>
                <a:ea typeface="ＭＳ 明朝" panose="02020609040205080304" pitchFamily="17" charset="-128"/>
                <a:cs typeface="ＭＳ Ｐゴシック" pitchFamily="50" charset="-128"/>
              </a:rPr>
              <a:t>該当は</a:t>
            </a:r>
            <a:r>
              <a:rPr lang="en-US" altLang="ja-JP" sz="1200">
                <a:latin typeface="ＭＳ 明朝" panose="02020609040205080304" pitchFamily="17" charset="-128"/>
                <a:ea typeface="ＭＳ 明朝" panose="02020609040205080304" pitchFamily="17" charset="-128"/>
              </a:rPr>
              <a:t>12.7%</a:t>
            </a:r>
            <a:r>
              <a:rPr lang="ja-JP" altLang="en-US" sz="1200">
                <a:latin typeface="ＭＳ 明朝" panose="02020609040205080304" pitchFamily="17" charset="-128"/>
                <a:ea typeface="ＭＳ 明朝" panose="02020609040205080304" pitchFamily="17" charset="-128"/>
                <a:cs typeface="ＭＳ Ｐゴシック" pitchFamily="50" charset="-128"/>
              </a:rPr>
              <a:t>です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a:p>
            <a:pPr lvl="0" algn="just" fontAlgn="base">
              <a:lnSpc>
                <a:spcPct val="125000"/>
              </a:lnSpc>
              <a:spcBef>
                <a:spcPct val="0"/>
              </a:spcBef>
              <a:spcAft>
                <a:spcPct val="0"/>
              </a:spcAft>
            </a:pP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タイトル_小_1_3_1">
            <a:extLst>
              <a:ext uri="{FF2B5EF4-FFF2-40B4-BE49-F238E27FC236}">
                <a16:creationId xmlns:a16="http://schemas.microsoft.com/office/drawing/2014/main" id="{2A05514B-777D-CA0D-13FB-A0B6D33602E6}"/>
              </a:ext>
            </a:extLst>
          </p:cNvPr>
          <p:cNvSpPr txBox="1">
            <a:spLocks/>
          </p:cNvSpPr>
          <p:nvPr/>
        </p:nvSpPr>
        <p:spPr>
          <a:xfrm>
            <a:off x="192601" y="6274880"/>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pic>
        <p:nvPicPr>
          <p:cNvPr id="4" name="Picture 249">
            <a:extLst>
              <a:ext uri="{FF2B5EF4-FFF2-40B4-BE49-F238E27FC236}">
                <a16:creationId xmlns:a16="http://schemas.microsoft.com/office/drawing/2014/main" id="{B5364474-6561-80EC-85F8-AC320CF8F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01" y="6424413"/>
            <a:ext cx="52863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_小_1_3_1">
            <a:extLst>
              <a:ext uri="{FF2B5EF4-FFF2-40B4-BE49-F238E27FC236}">
                <a16:creationId xmlns:a16="http://schemas.microsoft.com/office/drawing/2014/main" id="{8682477C-2443-1039-043A-EDA714339F0C}"/>
              </a:ext>
            </a:extLst>
          </p:cNvPr>
          <p:cNvSpPr txBox="1">
            <a:spLocks/>
          </p:cNvSpPr>
          <p:nvPr/>
        </p:nvSpPr>
        <p:spPr>
          <a:xfrm>
            <a:off x="192601" y="6932945"/>
            <a:ext cx="5814305" cy="698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②脂質</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			</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spcAft>
                <a:spcPts val="400"/>
              </a:spcAft>
            </a:pPr>
            <a:r>
              <a:rPr lang="ja-JP" altLang="en-US" sz="800" dirty="0">
                <a:solidFill>
                  <a:schemeClr val="tx1"/>
                </a:solidFill>
                <a:latin typeface="ＭＳ 明朝" panose="02020609040205080304" pitchFamily="17" charset="-128"/>
                <a:ea typeface="ＭＳ 明朝" panose="02020609040205080304" pitchFamily="17" charset="-128"/>
              </a:rPr>
              <a:t>　③血圧</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D9A60E1E-34BD-4D1A-A8C1-CF49FA73EBFC}"/>
              </a:ext>
            </a:extLst>
          </p:cNvPr>
          <p:cNvPicPr>
            <a:picLocks noChangeAspect="1"/>
          </p:cNvPicPr>
          <p:nvPr/>
        </p:nvPicPr>
        <p:blipFill>
          <a:blip r:embed="rId3"/>
          <a:stretch>
            <a:fillRect/>
          </a:stretch>
        </p:blipFill>
        <p:spPr>
          <a:xfrm>
            <a:off x="165099" y="1511300"/>
            <a:ext cx="6032500" cy="738018"/>
          </a:xfrm>
          <a:prstGeom prst="rect">
            <a:avLst/>
          </a:prstGeom>
        </p:spPr>
      </p:pic>
      <p:pic>
        <p:nvPicPr>
          <p:cNvPr id="11" name="図 10">
            <a:extLst>
              <a:ext uri="{FF2B5EF4-FFF2-40B4-BE49-F238E27FC236}">
                <a16:creationId xmlns:a16="http://schemas.microsoft.com/office/drawing/2014/main" id="{21D14F23-0108-4DE9-B050-22954C877044}"/>
              </a:ext>
            </a:extLst>
          </p:cNvPr>
          <p:cNvPicPr>
            <a:picLocks noChangeAspect="1"/>
          </p:cNvPicPr>
          <p:nvPr/>
        </p:nvPicPr>
        <p:blipFill>
          <a:blip r:embed="rId4"/>
          <a:stretch>
            <a:fillRect/>
          </a:stretch>
        </p:blipFill>
        <p:spPr>
          <a:xfrm>
            <a:off x="165102" y="3302000"/>
            <a:ext cx="3552727" cy="2362200"/>
          </a:xfrm>
          <a:prstGeom prst="rect">
            <a:avLst/>
          </a:prstGeom>
        </p:spPr>
      </p:pic>
    </p:spTree>
    <p:extLst>
      <p:ext uri="{BB962C8B-B14F-4D97-AF65-F5344CB8AC3E}">
        <p14:creationId xmlns:p14="http://schemas.microsoft.com/office/powerpoint/2010/main" val="175642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a:spLocks noChangeAspect="1"/>
          </p:cNvSpPr>
          <p:nvPr/>
        </p:nvSpPr>
        <p:spPr>
          <a:xfrm>
            <a:off x="165100" y="190500"/>
            <a:ext cx="6238800" cy="1429172"/>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以下は、</a:t>
            </a:r>
            <a:r>
              <a:rPr lang="ja-JP" altLang="en-US" sz="1200" dirty="0">
                <a:latin typeface="ＭＳ 明朝"/>
                <a:ea typeface="ＭＳ 明朝"/>
                <a:cs typeface="ＭＳ Ｐゴシック" pitchFamily="50" charset="-128"/>
              </a:rPr>
              <a:t>令和</a:t>
            </a:r>
            <a:r>
              <a:rPr lang="en-US" altLang="ja-JP" sz="1200" dirty="0">
                <a:latin typeface="ＭＳ 明朝"/>
                <a:ea typeface="ＭＳ 明朝"/>
                <a:cs typeface="ＭＳ Ｐゴシック" pitchFamily="50" charset="-128"/>
              </a:rPr>
              <a:t>2</a:t>
            </a:r>
            <a:r>
              <a:rPr lang="ja-JP" altLang="en-US" sz="1200" dirty="0">
                <a:latin typeface="ＭＳ 明朝"/>
                <a:ea typeface="ＭＳ 明朝"/>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から</a:t>
            </a:r>
            <a:r>
              <a:rPr lang="ja-JP" altLang="en-US" sz="1200" dirty="0">
                <a:latin typeface="ＭＳ 明朝"/>
                <a:ea typeface="ＭＳ 明朝"/>
                <a:cs typeface="ＭＳ Ｐゴシック" pitchFamily="50" charset="-128"/>
              </a:rPr>
              <a:t>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における、特定健康診査受診者のメタボリックシンドローム該当状況を年度別に示したものです。令和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年度を</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年度と比較すると、</a:t>
            </a:r>
            <a:r>
              <a:rPr lang="ja-JP" altLang="en-US" sz="1200" dirty="0">
                <a:latin typeface="ＭＳ 明朝" panose="02020609040205080304" pitchFamily="17" charset="-128"/>
                <a:ea typeface="ＭＳ 明朝" panose="02020609040205080304" pitchFamily="17" charset="-128"/>
              </a:rPr>
              <a:t>基準該当</a:t>
            </a:r>
            <a:r>
              <a:rPr lang="en-US" altLang="ja-JP" sz="1200" dirty="0">
                <a:latin typeface="ＭＳ 明朝" panose="02020609040205080304" pitchFamily="17" charset="-128"/>
                <a:ea typeface="ＭＳ 明朝" panose="02020609040205080304" pitchFamily="17" charset="-128"/>
              </a:rPr>
              <a:t>26.7%</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24.8%</a:t>
            </a:r>
            <a:r>
              <a:rPr lang="ja-JP" altLang="en-US" sz="1200" dirty="0">
                <a:latin typeface="ＭＳ 明朝" panose="02020609040205080304" pitchFamily="17" charset="-128"/>
                <a:ea typeface="ＭＳ 明朝" panose="02020609040205080304" pitchFamily="17" charset="-128"/>
              </a:rPr>
              <a:t>より</a:t>
            </a:r>
            <a:r>
              <a:rPr lang="en-US" altLang="ja-JP" sz="1200" dirty="0">
                <a:latin typeface="ＭＳ 明朝" panose="02020609040205080304" pitchFamily="17" charset="-128"/>
                <a:ea typeface="ＭＳ 明朝" panose="02020609040205080304" pitchFamily="17" charset="-128"/>
              </a:rPr>
              <a:t>1.9</a:t>
            </a:r>
            <a:r>
              <a:rPr lang="ja-JP" altLang="en-US" sz="1200" dirty="0">
                <a:latin typeface="ＭＳ 明朝" panose="02020609040205080304" pitchFamily="17" charset="-128"/>
                <a:ea typeface="ＭＳ 明朝" panose="02020609040205080304" pitchFamily="17" charset="-128"/>
              </a:rPr>
              <a:t>ポイント増加しており、予備群該当</a:t>
            </a:r>
            <a:r>
              <a:rPr lang="en-US" altLang="ja-JP" sz="1200" dirty="0">
                <a:latin typeface="ＭＳ 明朝" panose="02020609040205080304" pitchFamily="17" charset="-128"/>
                <a:ea typeface="ＭＳ 明朝" panose="02020609040205080304" pitchFamily="17" charset="-128"/>
              </a:rPr>
              <a:t>12.4%</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11.4%</a:t>
            </a:r>
            <a:r>
              <a:rPr lang="ja-JP" altLang="en-US" sz="1200" dirty="0">
                <a:latin typeface="ＭＳ 明朝" panose="02020609040205080304" pitchFamily="17" charset="-128"/>
                <a:ea typeface="ＭＳ 明朝" panose="02020609040205080304" pitchFamily="17" charset="-128"/>
              </a:rPr>
              <a:t>より</a:t>
            </a:r>
            <a:r>
              <a:rPr lang="en-US" altLang="ja-JP" sz="1200" dirty="0">
                <a:latin typeface="ＭＳ 明朝" panose="02020609040205080304" pitchFamily="17" charset="-128"/>
                <a:ea typeface="ＭＳ 明朝" panose="02020609040205080304" pitchFamily="17" charset="-128"/>
              </a:rPr>
              <a:t>1.0</a:t>
            </a:r>
            <a:r>
              <a:rPr lang="ja-JP" altLang="en-US" sz="1200" dirty="0">
                <a:latin typeface="ＭＳ 明朝" panose="02020609040205080304" pitchFamily="17" charset="-128"/>
                <a:ea typeface="ＭＳ 明朝" panose="02020609040205080304" pitchFamily="17" charset="-128"/>
              </a:rPr>
              <a:t>ポイント</a:t>
            </a:r>
            <a:r>
              <a:rPr lang="zh-TW" altLang="en-US" sz="1200" dirty="0">
                <a:latin typeface="ＭＳ 明朝" panose="02020609040205080304" pitchFamily="17" charset="-128"/>
                <a:ea typeface="ＭＳ 明朝" panose="02020609040205080304" pitchFamily="17" charset="-128"/>
              </a:rPr>
              <a:t>増加</a:t>
            </a:r>
            <a:r>
              <a:rPr lang="ja-JP" altLang="en-US" sz="1200" dirty="0">
                <a:latin typeface="ＭＳ 明朝" panose="02020609040205080304" pitchFamily="17" charset="-128"/>
                <a:ea typeface="ＭＳ 明朝" panose="02020609040205080304" pitchFamily="17" charset="-128"/>
              </a:rPr>
              <a:t>しています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Rectangle 5"/>
          <p:cNvSpPr>
            <a:spLocks noChangeAspect="1" noChangeArrowheads="1"/>
          </p:cNvSpPr>
          <p:nvPr/>
        </p:nvSpPr>
        <p:spPr bwMode="auto">
          <a:xfrm>
            <a:off x="165100" y="1374136"/>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メタボリックシンドローム該当状況</a:t>
            </a:r>
          </a:p>
        </p:txBody>
      </p:sp>
      <p:sp>
        <p:nvSpPr>
          <p:cNvPr id="2" name="スライド番号プレースホルダー 1">
            <a:extLst>
              <a:ext uri="{FF2B5EF4-FFF2-40B4-BE49-F238E27FC236}">
                <a16:creationId xmlns:a16="http://schemas.microsoft.com/office/drawing/2014/main" id="{37385B7E-AFCA-4561-AA8D-B97CB50561B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16</a:t>
            </a:fld>
            <a:endParaRPr lang="ja-JP" altLang="en-US" dirty="0"/>
          </a:p>
        </p:txBody>
      </p:sp>
      <p:sp>
        <p:nvSpPr>
          <p:cNvPr id="3" name="タイトル_小_1_3_1">
            <a:extLst>
              <a:ext uri="{FF2B5EF4-FFF2-40B4-BE49-F238E27FC236}">
                <a16:creationId xmlns:a16="http://schemas.microsoft.com/office/drawing/2014/main" id="{A4D6E94F-FB42-F0B8-DD2A-5483BC2CC119}"/>
              </a:ext>
            </a:extLst>
          </p:cNvPr>
          <p:cNvSpPr txBox="1">
            <a:spLocks/>
          </p:cNvSpPr>
          <p:nvPr/>
        </p:nvSpPr>
        <p:spPr>
          <a:xfrm>
            <a:off x="170434" y="7134848"/>
            <a:ext cx="5341644" cy="4056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36000" rIns="90000" bIns="0" rtlCol="0" anchor="t">
            <a:sp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 </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4" name="Rectangle 5">
            <a:extLst>
              <a:ext uri="{FF2B5EF4-FFF2-40B4-BE49-F238E27FC236}">
                <a16:creationId xmlns:a16="http://schemas.microsoft.com/office/drawing/2014/main" id="{9EFE367A-EEC8-89E9-0C58-37E868D46A7B}"/>
              </a:ext>
            </a:extLst>
          </p:cNvPr>
          <p:cNvSpPr>
            <a:spLocks noChangeAspect="1" noChangeArrowheads="1"/>
          </p:cNvSpPr>
          <p:nvPr/>
        </p:nvSpPr>
        <p:spPr bwMode="auto">
          <a:xfrm>
            <a:off x="165100" y="4499992"/>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メタボリックシンドローム該当状況</a:t>
            </a:r>
          </a:p>
        </p:txBody>
      </p:sp>
      <p:pic>
        <p:nvPicPr>
          <p:cNvPr id="10" name="table33">
            <a:extLst>
              <a:ext uri="{FF2B5EF4-FFF2-40B4-BE49-F238E27FC236}">
                <a16:creationId xmlns:a16="http://schemas.microsoft.com/office/drawing/2014/main" id="{8CF65F90-1D46-44A6-92D9-2966CC633906}"/>
              </a:ext>
            </a:extLst>
          </p:cNvPr>
          <p:cNvPicPr>
            <a:picLocks/>
          </p:cNvPicPr>
          <p:nvPr/>
        </p:nvPicPr>
        <p:blipFill>
          <a:blip r:embed="rId2"/>
          <a:stretch>
            <a:fillRect/>
          </a:stretch>
        </p:blipFill>
        <p:spPr>
          <a:xfrm>
            <a:off x="165100" y="4777740"/>
            <a:ext cx="5702300" cy="2374900"/>
          </a:xfrm>
          <a:prstGeom prst="rect">
            <a:avLst/>
          </a:prstGeom>
        </p:spPr>
      </p:pic>
      <p:pic>
        <p:nvPicPr>
          <p:cNvPr id="15" name="図 14">
            <a:extLst>
              <a:ext uri="{FF2B5EF4-FFF2-40B4-BE49-F238E27FC236}">
                <a16:creationId xmlns:a16="http://schemas.microsoft.com/office/drawing/2014/main" id="{93F15B15-6454-4519-934D-EA4AD5D2B69A}"/>
              </a:ext>
            </a:extLst>
          </p:cNvPr>
          <p:cNvPicPr>
            <a:picLocks noChangeAspect="1"/>
          </p:cNvPicPr>
          <p:nvPr/>
        </p:nvPicPr>
        <p:blipFill>
          <a:blip r:embed="rId3"/>
          <a:stretch>
            <a:fillRect/>
          </a:stretch>
        </p:blipFill>
        <p:spPr>
          <a:xfrm>
            <a:off x="165101" y="1647190"/>
            <a:ext cx="1853615" cy="971550"/>
          </a:xfrm>
          <a:prstGeom prst="rect">
            <a:avLst/>
          </a:prstGeom>
        </p:spPr>
      </p:pic>
      <p:pic>
        <p:nvPicPr>
          <p:cNvPr id="16" name="図 15">
            <a:extLst>
              <a:ext uri="{FF2B5EF4-FFF2-40B4-BE49-F238E27FC236}">
                <a16:creationId xmlns:a16="http://schemas.microsoft.com/office/drawing/2014/main" id="{43153156-AE77-496A-8A80-1D5D9903CE59}"/>
              </a:ext>
            </a:extLst>
          </p:cNvPr>
          <p:cNvPicPr>
            <a:picLocks noChangeAspect="1"/>
          </p:cNvPicPr>
          <p:nvPr/>
        </p:nvPicPr>
        <p:blipFill>
          <a:blip r:embed="rId4"/>
          <a:stretch>
            <a:fillRect/>
          </a:stretch>
        </p:blipFill>
        <p:spPr>
          <a:xfrm>
            <a:off x="165100" y="2660650"/>
            <a:ext cx="6129711" cy="971550"/>
          </a:xfrm>
          <a:prstGeom prst="rect">
            <a:avLst/>
          </a:prstGeom>
        </p:spPr>
      </p:pic>
    </p:spTree>
    <p:extLst>
      <p:ext uri="{BB962C8B-B14F-4D97-AF65-F5344CB8AC3E}">
        <p14:creationId xmlns:p14="http://schemas.microsoft.com/office/powerpoint/2010/main" val="46887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BB9F22E-4F7A-66C2-ABB9-01318507B16D}"/>
              </a:ext>
            </a:extLst>
          </p:cNvPr>
          <p:cNvGraphicFramePr>
            <a:graphicFrameLocks noGrp="1" noChangeAspect="1"/>
          </p:cNvGraphicFramePr>
          <p:nvPr>
            <p:extLst>
              <p:ext uri="{D42A27DB-BD31-4B8C-83A1-F6EECF244321}">
                <p14:modId xmlns:p14="http://schemas.microsoft.com/office/powerpoint/2010/main" val="2774799365"/>
              </p:ext>
            </p:extLst>
          </p:nvPr>
        </p:nvGraphicFramePr>
        <p:xfrm>
          <a:off x="171942" y="743825"/>
          <a:ext cx="6161488" cy="2984572"/>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指標</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状況</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11078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ＭＳ 明朝" panose="02020609040205080304" pitchFamily="17" charset="-128"/>
                          <a:ea typeface="ＭＳ 明朝" panose="02020609040205080304" pitchFamily="17" charset="-128"/>
                        </a:rPr>
                        <a:t>特定健康診査受診率</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第３期計画では、最終年度である令和５年度までに受診率</a:t>
                      </a:r>
                      <a:r>
                        <a:rPr lang="en-US" altLang="ja-JP" sz="1000" dirty="0">
                          <a:solidFill>
                            <a:schemeClr val="tx1"/>
                          </a:solidFill>
                          <a:latin typeface="ＭＳ 明朝" panose="02020609040205080304" pitchFamily="17" charset="-128"/>
                          <a:ea typeface="ＭＳ 明朝" panose="02020609040205080304" pitchFamily="17" charset="-128"/>
                        </a:rPr>
                        <a:t>60</a:t>
                      </a:r>
                      <a:r>
                        <a:rPr lang="ja-JP" altLang="en-US" sz="1000" dirty="0">
                          <a:solidFill>
                            <a:schemeClr val="tx1"/>
                          </a:solidFill>
                          <a:latin typeface="ＭＳ 明朝" panose="02020609040205080304" pitchFamily="17" charset="-128"/>
                          <a:ea typeface="ＭＳ 明朝" panose="02020609040205080304" pitchFamily="17" charset="-128"/>
                        </a:rPr>
                        <a:t>％を目標としている。令和４年度の実績は</a:t>
                      </a:r>
                      <a:r>
                        <a:rPr lang="en-US" altLang="ja-JP" sz="1000" dirty="0">
                          <a:solidFill>
                            <a:schemeClr val="tx1"/>
                          </a:solidFill>
                          <a:latin typeface="ＭＳ 明朝" panose="02020609040205080304" pitchFamily="17" charset="-128"/>
                          <a:ea typeface="ＭＳ 明朝" panose="02020609040205080304" pitchFamily="17" charset="-128"/>
                        </a:rPr>
                        <a:t>43.6</a:t>
                      </a:r>
                      <a:r>
                        <a:rPr lang="ja-JP" altLang="en-US" sz="1000" dirty="0">
                          <a:solidFill>
                            <a:schemeClr val="tx1"/>
                          </a:solidFill>
                          <a:latin typeface="ＭＳ 明朝" panose="02020609040205080304" pitchFamily="17" charset="-128"/>
                          <a:ea typeface="ＭＳ 明朝" panose="02020609040205080304" pitchFamily="17" charset="-128"/>
                        </a:rPr>
                        <a:t>％（暫定）で目標値の</a:t>
                      </a:r>
                      <a:r>
                        <a:rPr lang="en-US" altLang="ja-JP" sz="1000" dirty="0">
                          <a:solidFill>
                            <a:schemeClr val="tx1"/>
                          </a:solidFill>
                          <a:latin typeface="ＭＳ 明朝" panose="02020609040205080304" pitchFamily="17" charset="-128"/>
                          <a:ea typeface="ＭＳ 明朝" panose="02020609040205080304" pitchFamily="17" charset="-128"/>
                        </a:rPr>
                        <a:t>60</a:t>
                      </a:r>
                      <a:r>
                        <a:rPr lang="ja-JP" altLang="en-US" sz="1000" dirty="0">
                          <a:solidFill>
                            <a:schemeClr val="tx1"/>
                          </a:solidFill>
                          <a:latin typeface="ＭＳ 明朝" panose="02020609040205080304" pitchFamily="17" charset="-128"/>
                          <a:ea typeface="ＭＳ 明朝" panose="02020609040205080304" pitchFamily="17" charset="-128"/>
                        </a:rPr>
                        <a:t>％を下回っている。男女別の年齢階層別受診率を見ると、男女ともに６０歳代以降の受診率が高く、４０歳代、５０歳代の受診率が低い傾向にある。医療機関を受診しているので健診を受けないという被保険者も多く、受診率向上のためには風間浦診療所とも協力し、健診の必要性を周知していく必要がある。</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11078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TW" altLang="en-US" sz="1000" dirty="0">
                          <a:solidFill>
                            <a:schemeClr val="tx1"/>
                          </a:solidFill>
                          <a:latin typeface="ＭＳ 明朝" panose="02020609040205080304" pitchFamily="17" charset="-128"/>
                          <a:ea typeface="ＭＳ 明朝" panose="02020609040205080304" pitchFamily="17" charset="-128"/>
                        </a:rPr>
                        <a:t>特定保健指導利用率</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第３期計画では、最終年度である令和５年度までに実施率</a:t>
                      </a:r>
                      <a:r>
                        <a:rPr lang="en-US" altLang="ja-JP" sz="1000" dirty="0">
                          <a:solidFill>
                            <a:schemeClr val="tx1"/>
                          </a:solidFill>
                          <a:latin typeface="ＭＳ 明朝" panose="02020609040205080304" pitchFamily="17" charset="-128"/>
                          <a:ea typeface="ＭＳ 明朝" panose="02020609040205080304" pitchFamily="17" charset="-128"/>
                        </a:rPr>
                        <a:t>70</a:t>
                      </a:r>
                      <a:r>
                        <a:rPr lang="ja-JP" altLang="en-US" sz="1000" dirty="0">
                          <a:solidFill>
                            <a:schemeClr val="tx1"/>
                          </a:solidFill>
                          <a:latin typeface="ＭＳ 明朝" panose="02020609040205080304" pitchFamily="17" charset="-128"/>
                          <a:ea typeface="ＭＳ 明朝" panose="02020609040205080304" pitchFamily="17" charset="-128"/>
                        </a:rPr>
                        <a:t>％を目標としている。平成３１年度までは着実に上昇していたが、令和２年度以降新型コロナウイルス感染症の影響もあり実施率が低下。令和４年度の実績は</a:t>
                      </a:r>
                      <a:r>
                        <a:rPr lang="en-US" altLang="ja-JP" sz="1000" dirty="0">
                          <a:solidFill>
                            <a:schemeClr val="tx1"/>
                          </a:solidFill>
                          <a:latin typeface="ＭＳ 明朝" panose="02020609040205080304" pitchFamily="17" charset="-128"/>
                          <a:ea typeface="ＭＳ 明朝" panose="02020609040205080304" pitchFamily="17" charset="-128"/>
                        </a:rPr>
                        <a:t>24.1</a:t>
                      </a:r>
                      <a:r>
                        <a:rPr lang="ja-JP" altLang="en-US" sz="1000" dirty="0">
                          <a:solidFill>
                            <a:schemeClr val="tx1"/>
                          </a:solidFill>
                          <a:latin typeface="ＭＳ 明朝" panose="02020609040205080304" pitchFamily="17" charset="-128"/>
                          <a:ea typeface="ＭＳ 明朝" panose="02020609040205080304" pitchFamily="17" charset="-128"/>
                        </a:rPr>
                        <a:t>％（暫定）で目標値の</a:t>
                      </a:r>
                      <a:r>
                        <a:rPr lang="en-US" altLang="ja-JP" sz="1000" dirty="0">
                          <a:solidFill>
                            <a:schemeClr val="tx1"/>
                          </a:solidFill>
                          <a:latin typeface="ＭＳ 明朝" panose="02020609040205080304" pitchFamily="17" charset="-128"/>
                          <a:ea typeface="ＭＳ 明朝" panose="02020609040205080304" pitchFamily="17" charset="-128"/>
                        </a:rPr>
                        <a:t>68</a:t>
                      </a:r>
                      <a:r>
                        <a:rPr lang="ja-JP" altLang="en-US" sz="1000" dirty="0">
                          <a:solidFill>
                            <a:schemeClr val="tx1"/>
                          </a:solidFill>
                          <a:latin typeface="ＭＳ 明朝" panose="02020609040205080304" pitchFamily="17" charset="-128"/>
                          <a:ea typeface="ＭＳ 明朝" panose="02020609040205080304" pitchFamily="17" charset="-128"/>
                        </a:rPr>
                        <a:t>％を大幅に下回っている。対象者も減少していく中で実施率を向上させるためには周知方法の改善、対象者の意識向上への啓発を行う必要がある。</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graphicFrame>
        <p:nvGraphicFramePr>
          <p:cNvPr id="4" name="表 3">
            <a:extLst>
              <a:ext uri="{FF2B5EF4-FFF2-40B4-BE49-F238E27FC236}">
                <a16:creationId xmlns:a16="http://schemas.microsoft.com/office/drawing/2014/main" id="{A202F890-9B1B-ED9A-B110-A4B89AA60E56}"/>
              </a:ext>
            </a:extLst>
          </p:cNvPr>
          <p:cNvGraphicFramePr>
            <a:graphicFrameLocks noGrp="1" noChangeAspect="1"/>
          </p:cNvGraphicFramePr>
          <p:nvPr>
            <p:extLst>
              <p:ext uri="{D42A27DB-BD31-4B8C-83A1-F6EECF244321}">
                <p14:modId xmlns:p14="http://schemas.microsoft.com/office/powerpoint/2010/main" val="1552479010"/>
              </p:ext>
            </p:extLst>
          </p:nvPr>
        </p:nvGraphicFramePr>
        <p:xfrm>
          <a:off x="170433" y="5596189"/>
          <a:ext cx="6161487" cy="2031062"/>
        </p:xfrm>
        <a:graphic>
          <a:graphicData uri="http://schemas.openxmlformats.org/drawingml/2006/table">
            <a:tbl>
              <a:tblPr/>
              <a:tblGrid>
                <a:gridCol w="981422">
                  <a:extLst>
                    <a:ext uri="{9D8B030D-6E8A-4147-A177-3AD203B41FA5}">
                      <a16:colId xmlns:a16="http://schemas.microsoft.com/office/drawing/2014/main" val="383943915"/>
                    </a:ext>
                  </a:extLst>
                </a:gridCol>
                <a:gridCol w="5180065">
                  <a:extLst>
                    <a:ext uri="{9D8B030D-6E8A-4147-A177-3AD203B41FA5}">
                      <a16:colId xmlns:a16="http://schemas.microsoft.com/office/drawing/2014/main" val="78409918"/>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状況</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539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職員体制</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国民健康保険課で予算や交付金、保険事業に係る契約、企画、実行を行っている。健康づくり担当課では各種検診や予防接種を担当。事業を実施するにあたっては、国民健康保険担当課及び保健師が連携し担当してい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5539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関係機関・部門との連携</a:t>
                      </a:r>
                      <a:endParaRPr lang="en-US" altLang="zh-TW"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健康づくり担当課と連携し特定健診の結果等の情報を共有し、より効果的・効率的な保健指導を実施できる体制を整えている。</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539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実施体制</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未受診者勧奨事業については、幅広い被保険者に効果的に勧奨するため外部委託を行っている。</a:t>
                      </a:r>
                    </a:p>
                    <a:p>
                      <a:r>
                        <a:rPr lang="ja-JP" altLang="en-US" sz="1000" dirty="0">
                          <a:solidFill>
                            <a:schemeClr val="tx1"/>
                          </a:solidFill>
                          <a:latin typeface="ＭＳ 明朝" panose="02020609040205080304" pitchFamily="17" charset="-128"/>
                          <a:ea typeface="ＭＳ 明朝" panose="02020609040205080304" pitchFamily="17" charset="-128"/>
                        </a:rPr>
                        <a:t>特定保健指導については、対象者に寄り添った指導が行えるよう、保健師が行っている。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17</a:t>
            </a:fld>
            <a:endParaRPr lang="ja-JP" altLang="en-US"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5080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第</a:t>
            </a:r>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期計画の評価と考察</a:t>
            </a:r>
            <a:endParaRPr lang="en-US" altLang="ja-JP" sz="1600" b="1"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E47266EB-521A-7783-27FB-4B540E53786B}"/>
              </a:ext>
            </a:extLst>
          </p:cNvPr>
          <p:cNvSpPr txBox="1">
            <a:spLocks/>
          </p:cNvSpPr>
          <p:nvPr/>
        </p:nvSpPr>
        <p:spPr>
          <a:xfrm>
            <a:off x="170434" y="323528"/>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(1)</a:t>
            </a:r>
            <a:r>
              <a:rPr lang="ja-JP" altLang="en-US" sz="1400" dirty="0">
                <a:latin typeface="ＭＳ 明朝" panose="02020609040205080304" pitchFamily="17" charset="-128"/>
                <a:ea typeface="ＭＳ 明朝" panose="02020609040205080304" pitchFamily="17" charset="-128"/>
                <a:cs typeface="ＭＳ Ｐゴシック" pitchFamily="50" charset="-128"/>
              </a:rPr>
              <a:t>現状のまとめと目標に対する達成状況</a:t>
            </a:r>
            <a:endParaRPr lang="en-US" altLang="ja-JP" sz="1400" dirty="0">
              <a:latin typeface="ＭＳ 明朝" panose="02020609040205080304" pitchFamily="17" charset="-128"/>
              <a:ea typeface="ＭＳ 明朝" panose="02020609040205080304" pitchFamily="17" charset="-128"/>
              <a:cs typeface="ＭＳ Ｐゴシック" pitchFamily="50" charset="-128"/>
            </a:endParaRPr>
          </a:p>
        </p:txBody>
      </p:sp>
      <p:sp>
        <p:nvSpPr>
          <p:cNvPr id="8" name="テキスト ボックス 7">
            <a:extLst>
              <a:ext uri="{FF2B5EF4-FFF2-40B4-BE49-F238E27FC236}">
                <a16:creationId xmlns:a16="http://schemas.microsoft.com/office/drawing/2014/main" id="{0044C805-A690-91B3-D6D0-37E8A706F956}"/>
              </a:ext>
            </a:extLst>
          </p:cNvPr>
          <p:cNvSpPr txBox="1">
            <a:spLocks/>
          </p:cNvSpPr>
          <p:nvPr/>
        </p:nvSpPr>
        <p:spPr>
          <a:xfrm>
            <a:off x="170434" y="5169330"/>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(2)</a:t>
            </a:r>
            <a:r>
              <a:rPr lang="ja-JP" altLang="en-US" sz="1400" dirty="0">
                <a:latin typeface="ＭＳ 明朝" panose="02020609040205080304" pitchFamily="17" charset="-128"/>
                <a:ea typeface="ＭＳ 明朝" panose="02020609040205080304" pitchFamily="17" charset="-128"/>
                <a:cs typeface="ＭＳ Ｐゴシック" pitchFamily="50" charset="-128"/>
              </a:rPr>
              <a:t>事業実施体制の評価</a:t>
            </a:r>
          </a:p>
        </p:txBody>
      </p:sp>
    </p:spTree>
    <p:extLst>
      <p:ext uri="{BB962C8B-B14F-4D97-AF65-F5344CB8AC3E}">
        <p14:creationId xmlns:p14="http://schemas.microsoft.com/office/powerpoint/2010/main" val="256476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672935"/>
            <a:ext cx="6238800" cy="984885"/>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以下は、特定健康診査受診状況別に、生活習慣病の医療機関受診状況を分析した結果を示したものです。</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a:t>
            </a:r>
            <a:r>
              <a:rPr lang="ja-JP" altLang="en-US" sz="1200">
                <a:solidFill>
                  <a:prstClr val="black"/>
                </a:solidFill>
                <a:latin typeface="ＭＳ 明朝" panose="02020609040205080304" pitchFamily="17" charset="-128"/>
                <a:ea typeface="ＭＳ 明朝" panose="02020609040205080304" pitchFamily="17" charset="-128"/>
              </a:rPr>
              <a:t>全体の</a:t>
            </a:r>
            <a:r>
              <a:rPr lang="en-US" altLang="ja-JP" sz="1200">
                <a:latin typeface="ＭＳ 明朝" panose="02020609040205080304" pitchFamily="17" charset="-128"/>
                <a:ea typeface="ＭＳ 明朝" panose="02020609040205080304" pitchFamily="17" charset="-128"/>
              </a:rPr>
              <a:t>67.5%</a:t>
            </a:r>
            <a:r>
              <a:rPr lang="ja-JP" altLang="en-US" sz="1200">
                <a:solidFill>
                  <a:prstClr val="black"/>
                </a:solidFill>
                <a:latin typeface="ＭＳ 明朝" panose="02020609040205080304" pitchFamily="17" charset="-128"/>
                <a:ea typeface="ＭＳ 明朝" panose="02020609040205080304" pitchFamily="17" charset="-128"/>
              </a:rPr>
              <a:t>です</a:t>
            </a:r>
            <a:r>
              <a:rPr lang="ja-JP" altLang="en-US" sz="1200" dirty="0">
                <a:solidFill>
                  <a:prstClr val="black"/>
                </a:solidFill>
                <a:latin typeface="ＭＳ 明朝" panose="02020609040205080304" pitchFamily="17" charset="-128"/>
                <a:ea typeface="ＭＳ 明朝" panose="02020609040205080304" pitchFamily="17" charset="-128"/>
              </a:rPr>
              <a:t>。</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a:t>
            </a:r>
            <a:r>
              <a:rPr lang="ja-JP" altLang="en-US" sz="1200">
                <a:solidFill>
                  <a:prstClr val="black"/>
                </a:solidFill>
                <a:latin typeface="ＭＳ 明朝" panose="02020609040205080304" pitchFamily="17" charset="-128"/>
                <a:ea typeface="ＭＳ 明朝" panose="02020609040205080304" pitchFamily="17" charset="-128"/>
              </a:rPr>
              <a:t>全体の</a:t>
            </a:r>
            <a:r>
              <a:rPr lang="en-US" altLang="ja-JP" sz="1200">
                <a:latin typeface="ＭＳ 明朝" panose="02020609040205080304" pitchFamily="17" charset="-128"/>
                <a:ea typeface="ＭＳ 明朝" panose="02020609040205080304" pitchFamily="17" charset="-128"/>
              </a:rPr>
              <a:t>48.1%</a:t>
            </a:r>
            <a:r>
              <a:rPr lang="ja-JP" altLang="en-US" sz="1200">
                <a:solidFill>
                  <a:prstClr val="black"/>
                </a:solidFill>
                <a:latin typeface="ＭＳ 明朝" panose="02020609040205080304" pitchFamily="17" charset="-128"/>
                <a:ea typeface="ＭＳ 明朝" panose="02020609040205080304" pitchFamily="17" charset="-128"/>
              </a:rPr>
              <a:t>です</a:t>
            </a:r>
            <a:r>
              <a:rPr lang="ja-JP" altLang="en-US"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21" name="正方形/長方形 20"/>
          <p:cNvSpPr>
            <a:spLocks noChangeAspect="1"/>
          </p:cNvSpPr>
          <p:nvPr/>
        </p:nvSpPr>
        <p:spPr>
          <a:xfrm>
            <a:off x="161150" y="1732351"/>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panose="02020609040205080304" pitchFamily="17" charset="-128"/>
                <a:ea typeface="ＭＳ 明朝" panose="02020609040205080304" pitchFamily="17" charset="-128"/>
              </a:rPr>
              <a:t>特定健診受診状況別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0CD42FAB-D4F2-4729-B95B-4B38ADC87508}"/>
              </a:ext>
            </a:extLst>
          </p:cNvPr>
          <p:cNvSpPr>
            <a:spLocks noChangeAspect="1"/>
          </p:cNvSpPr>
          <p:nvPr/>
        </p:nvSpPr>
        <p:spPr>
          <a:xfrm>
            <a:off x="170434" y="4029796"/>
            <a:ext cx="6223825"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入院</a:t>
            </a:r>
            <a:r>
              <a:rPr lang="en-US" altLang="ja-JP" sz="800" b="1" dirty="0">
                <a:solidFill>
                  <a:schemeClr val="tx1"/>
                </a:solidFill>
                <a:latin typeface="ＭＳ 明朝" panose="02020609040205080304" pitchFamily="17" charset="-128"/>
                <a:ea typeface="ＭＳ 明朝" panose="02020609040205080304" pitchFamily="17" charset="-128"/>
              </a:rPr>
              <a:t>(DPC</a:t>
            </a:r>
            <a:r>
              <a:rPr lang="ja-JP" altLang="en-US" sz="800" b="1" dirty="0">
                <a:solidFill>
                  <a:schemeClr val="tx1"/>
                </a:solidFill>
                <a:latin typeface="ＭＳ 明朝" panose="02020609040205080304" pitchFamily="17" charset="-128"/>
                <a:ea typeface="ＭＳ 明朝" panose="02020609040205080304" pitchFamily="17" charset="-128"/>
              </a:rPr>
              <a:t>を含む</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対象診療年月は令和</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月～令和</a:t>
            </a:r>
            <a:r>
              <a:rPr lang="en-US" altLang="ja-JP" sz="800" b="1" dirty="0">
                <a:solidFill>
                  <a:schemeClr val="tx1"/>
                </a:solidFill>
                <a:latin typeface="ＭＳ 明朝" panose="02020609040205080304" pitchFamily="17" charset="-128"/>
                <a:ea typeface="ＭＳ 明朝" panose="02020609040205080304" pitchFamily="17" charset="-128"/>
              </a:rPr>
              <a:t>5</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月診療分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健康診査データは令和</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月～令和</a:t>
            </a:r>
            <a:r>
              <a:rPr lang="en-US" altLang="ja-JP" sz="800" b="1" dirty="0">
                <a:solidFill>
                  <a:schemeClr val="tx1"/>
                </a:solidFill>
                <a:latin typeface="ＭＳ 明朝" panose="02020609040205080304" pitchFamily="17" charset="-128"/>
                <a:ea typeface="ＭＳ 明朝" panose="02020609040205080304" pitchFamily="17" charset="-128"/>
              </a:rPr>
              <a:t>5</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資格確認日</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令和</a:t>
            </a:r>
            <a:r>
              <a:rPr lang="en-US" altLang="ja-JP" sz="800" b="1" dirty="0">
                <a:solidFill>
                  <a:schemeClr val="tx1"/>
                </a:solidFill>
                <a:latin typeface="ＭＳ 明朝" panose="02020609040205080304" pitchFamily="17" charset="-128"/>
                <a:ea typeface="ＭＳ 明朝" panose="02020609040205080304" pitchFamily="17" charset="-128"/>
              </a:rPr>
              <a:t>5</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a:t>
            </a:r>
            <a:r>
              <a:rPr lang="en-US" altLang="ja-JP" sz="800" b="1" dirty="0">
                <a:solidFill>
                  <a:schemeClr val="tx1"/>
                </a:solidFill>
                <a:latin typeface="ＭＳ 明朝" panose="02020609040205080304" pitchFamily="17" charset="-128"/>
                <a:ea typeface="ＭＳ 明朝" panose="02020609040205080304" pitchFamily="17" charset="-128"/>
              </a:rPr>
              <a:t>31</a:t>
            </a:r>
            <a:r>
              <a:rPr lang="ja-JP" altLang="en-US" sz="800" b="1" dirty="0">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9" name="正方形/長方形 8">
            <a:extLst>
              <a:ext uri="{FF2B5EF4-FFF2-40B4-BE49-F238E27FC236}">
                <a16:creationId xmlns:a16="http://schemas.microsoft.com/office/drawing/2014/main" id="{99FC3F35-226D-4D47-A50A-E3B77B61332D}"/>
              </a:ext>
            </a:extLst>
          </p:cNvPr>
          <p:cNvSpPr>
            <a:spLocks noChangeAspect="1"/>
          </p:cNvSpPr>
          <p:nvPr/>
        </p:nvSpPr>
        <p:spPr>
          <a:xfrm>
            <a:off x="165100" y="5116165"/>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TW" altLang="en-US" sz="1200" dirty="0">
                <a:solidFill>
                  <a:schemeClr val="tx1"/>
                </a:solidFill>
                <a:latin typeface="ＭＳ 明朝" panose="02020609040205080304" pitchFamily="17" charset="-128"/>
                <a:ea typeface="ＭＳ 明朝" panose="02020609040205080304" pitchFamily="17" charset="-128"/>
              </a:rPr>
              <a:t>特定健診</a:t>
            </a:r>
            <a:r>
              <a:rPr lang="ja-JP" altLang="en-US" sz="1200" dirty="0">
                <a:solidFill>
                  <a:schemeClr val="tx1"/>
                </a:solidFill>
                <a:latin typeface="ＭＳ 明朝" panose="02020609040205080304" pitchFamily="17" charset="-128"/>
                <a:ea typeface="ＭＳ 明朝" panose="02020609040205080304" pitchFamily="17" charset="-128"/>
              </a:rPr>
              <a:t>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D277276A-7827-4C0B-B8E6-60B871998015}"/>
              </a:ext>
            </a:extLst>
          </p:cNvPr>
          <p:cNvSpPr>
            <a:spLocks noChangeAspect="1"/>
          </p:cNvSpPr>
          <p:nvPr/>
        </p:nvSpPr>
        <p:spPr>
          <a:xfrm>
            <a:off x="170435" y="8175198"/>
            <a:ext cx="6247575"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a:t>
            </a:r>
            <a:r>
              <a:rPr lang="en-US" altLang="ja-JP" sz="800" b="1">
                <a:solidFill>
                  <a:schemeClr val="tx1"/>
                </a:solidFill>
                <a:latin typeface="ＭＳ 明朝" panose="02020609040205080304" pitchFamily="17" charset="-128"/>
                <a:ea typeface="ＭＳ 明朝" panose="02020609040205080304" pitchFamily="17" charset="-128"/>
              </a:rPr>
              <a:t>(DPC</a:t>
            </a:r>
            <a:r>
              <a:rPr lang="ja-JP" altLang="en-US" sz="800" b="1">
                <a:solidFill>
                  <a:schemeClr val="tx1"/>
                </a:solidFill>
                <a:latin typeface="ＭＳ 明朝" panose="02020609040205080304" pitchFamily="17" charset="-128"/>
                <a:ea typeface="ＭＳ 明朝" panose="02020609040205080304" pitchFamily="17" charset="-128"/>
              </a:rPr>
              <a:t>を含む</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月診療分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健診受診者、健診未受診者それぞれに占める、生活習慣病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で投薬のあった患者数の割合。</a:t>
            </a:r>
          </a:p>
        </p:txBody>
      </p:sp>
      <p:sp>
        <p:nvSpPr>
          <p:cNvPr id="2" name="スライド番号プレースホルダー 1">
            <a:extLst>
              <a:ext uri="{FF2B5EF4-FFF2-40B4-BE49-F238E27FC236}">
                <a16:creationId xmlns:a16="http://schemas.microsoft.com/office/drawing/2014/main" id="{9D04AD85-FF71-480D-B5FF-8EC5CB2F536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18</a:t>
            </a:fld>
            <a:endParaRPr lang="ja-JP" altLang="en-US" dirty="0"/>
          </a:p>
        </p:txBody>
      </p:sp>
      <p:sp>
        <p:nvSpPr>
          <p:cNvPr id="11" name="タイトル_大_3">
            <a:extLst>
              <a:ext uri="{FF2B5EF4-FFF2-40B4-BE49-F238E27FC236}">
                <a16:creationId xmlns:a16="http://schemas.microsoft.com/office/drawing/2014/main" id="{6AE1572A-DDE0-4DF7-88BE-15EB71290805}"/>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3</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特定健康診査に係る詳細分析</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9DC1916D-C76F-4AE8-8600-58FFA7DF3B6B}"/>
              </a:ext>
            </a:extLst>
          </p:cNvPr>
          <p:cNvSpPr txBox="1">
            <a:spLocks noChangeAspect="1"/>
          </p:cNvSpPr>
          <p:nvPr/>
        </p:nvSpPr>
        <p:spPr>
          <a:xfrm>
            <a:off x="50800" y="400641"/>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solidFill>
                  <a:prstClr val="black"/>
                </a:solidFill>
                <a:latin typeface="ＭＳ 明朝" panose="02020609040205080304" pitchFamily="17" charset="-128"/>
                <a:ea typeface="ＭＳ 明朝" panose="02020609040205080304" pitchFamily="17" charset="-128"/>
              </a:rPr>
              <a:t>特定健診の受診者と未受診者の生活習慣病治療状況</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pic>
        <p:nvPicPr>
          <p:cNvPr id="5" name="table37">
            <a:extLst>
              <a:ext uri="{FF2B5EF4-FFF2-40B4-BE49-F238E27FC236}">
                <a16:creationId xmlns:a16="http://schemas.microsoft.com/office/drawing/2014/main" id="{888C34F3-28C2-416E-944A-D3853AC2A75B}"/>
              </a:ext>
            </a:extLst>
          </p:cNvPr>
          <p:cNvPicPr>
            <a:picLocks noChangeAspect="1"/>
          </p:cNvPicPr>
          <p:nvPr/>
        </p:nvPicPr>
        <p:blipFill>
          <a:blip r:embed="rId2"/>
          <a:stretch>
            <a:fillRect/>
          </a:stretch>
        </p:blipFill>
        <p:spPr>
          <a:xfrm>
            <a:off x="165100" y="3009900"/>
            <a:ext cx="719158" cy="988060"/>
          </a:xfrm>
          <a:prstGeom prst="rect">
            <a:avLst/>
          </a:prstGeom>
        </p:spPr>
      </p:pic>
      <p:pic>
        <p:nvPicPr>
          <p:cNvPr id="6" name="table38">
            <a:extLst>
              <a:ext uri="{FF2B5EF4-FFF2-40B4-BE49-F238E27FC236}">
                <a16:creationId xmlns:a16="http://schemas.microsoft.com/office/drawing/2014/main" id="{1B9BD7AF-4A4C-4F32-82CF-7F7CE003493D}"/>
              </a:ext>
            </a:extLst>
          </p:cNvPr>
          <p:cNvPicPr>
            <a:picLocks noChangeAspect="1"/>
          </p:cNvPicPr>
          <p:nvPr/>
        </p:nvPicPr>
        <p:blipFill>
          <a:blip r:embed="rId3"/>
          <a:stretch>
            <a:fillRect/>
          </a:stretch>
        </p:blipFill>
        <p:spPr>
          <a:xfrm>
            <a:off x="876300" y="3009900"/>
            <a:ext cx="5528135" cy="988060"/>
          </a:xfrm>
          <a:prstGeom prst="rect">
            <a:avLst/>
          </a:prstGeom>
        </p:spPr>
      </p:pic>
      <p:pic>
        <p:nvPicPr>
          <p:cNvPr id="15" name="図 14">
            <a:extLst>
              <a:ext uri="{FF2B5EF4-FFF2-40B4-BE49-F238E27FC236}">
                <a16:creationId xmlns:a16="http://schemas.microsoft.com/office/drawing/2014/main" id="{DDA2255C-2B6C-4748-8970-BAAB37661CBD}"/>
              </a:ext>
            </a:extLst>
          </p:cNvPr>
          <p:cNvPicPr>
            <a:picLocks noChangeAspect="1"/>
          </p:cNvPicPr>
          <p:nvPr/>
        </p:nvPicPr>
        <p:blipFill>
          <a:blip r:embed="rId4"/>
          <a:stretch>
            <a:fillRect/>
          </a:stretch>
        </p:blipFill>
        <p:spPr>
          <a:xfrm>
            <a:off x="165100" y="1993900"/>
            <a:ext cx="3820916" cy="988060"/>
          </a:xfrm>
          <a:prstGeom prst="rect">
            <a:avLst/>
          </a:prstGeom>
        </p:spPr>
      </p:pic>
      <p:pic>
        <p:nvPicPr>
          <p:cNvPr id="3" name="図 2">
            <a:extLst>
              <a:ext uri="{FF2B5EF4-FFF2-40B4-BE49-F238E27FC236}">
                <a16:creationId xmlns:a16="http://schemas.microsoft.com/office/drawing/2014/main" id="{2E91CD6F-9E2F-40E7-BEFC-298F648E5D84}"/>
              </a:ext>
            </a:extLst>
          </p:cNvPr>
          <p:cNvPicPr>
            <a:picLocks noChangeAspect="1"/>
          </p:cNvPicPr>
          <p:nvPr/>
        </p:nvPicPr>
        <p:blipFill>
          <a:blip r:embed="rId5"/>
          <a:stretch>
            <a:fillRect/>
          </a:stretch>
        </p:blipFill>
        <p:spPr>
          <a:xfrm>
            <a:off x="165100" y="5384800"/>
            <a:ext cx="5757484" cy="2755900"/>
          </a:xfrm>
          <a:prstGeom prst="rect">
            <a:avLst/>
          </a:prstGeom>
        </p:spPr>
      </p:pic>
    </p:spTree>
    <p:extLst>
      <p:ext uri="{BB962C8B-B14F-4D97-AF65-F5344CB8AC3E}">
        <p14:creationId xmlns:p14="http://schemas.microsoft.com/office/powerpoint/2010/main" val="335362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27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ChangeAspect="1" noChangeArrowheads="1"/>
          </p:cNvSpPr>
          <p:nvPr/>
        </p:nvSpPr>
        <p:spPr bwMode="auto">
          <a:xfrm>
            <a:off x="165100" y="323528"/>
            <a:ext cx="6238800" cy="1024784"/>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保健指導レベル該当状況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a:t>
            </a:r>
            <a:r>
              <a:rPr lang="ja-JP" altLang="en-US" sz="1200">
                <a:solidFill>
                  <a:prstClr val="black"/>
                </a:solidFill>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に</a:t>
            </a:r>
            <a:r>
              <a:rPr lang="ja-JP" altLang="en-US" sz="1200" dirty="0">
                <a:latin typeface="ＭＳ 明朝" panose="02020609040205080304" pitchFamily="17" charset="-128"/>
                <a:ea typeface="ＭＳ 明朝" panose="02020609040205080304" pitchFamily="17" charset="-128"/>
              </a:rPr>
              <a:t>おける、保健指導レベル該当状況を示したものです。積極的支援対象者</a:t>
            </a:r>
            <a:r>
              <a:rPr lang="ja-JP" altLang="en-US" sz="1200">
                <a:latin typeface="ＭＳ 明朝" panose="02020609040205080304" pitchFamily="17" charset="-128"/>
                <a:ea typeface="ＭＳ 明朝" panose="02020609040205080304" pitchFamily="17" charset="-128"/>
              </a:rPr>
              <a:t>割合は</a:t>
            </a:r>
            <a:r>
              <a:rPr lang="en-US" altLang="zh-TW"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動機付け支援対象者</a:t>
            </a:r>
            <a:r>
              <a:rPr lang="ja-JP" altLang="en-US" sz="1200">
                <a:latin typeface="ＭＳ 明朝" panose="02020609040205080304" pitchFamily="17" charset="-128"/>
                <a:ea typeface="ＭＳ 明朝" panose="02020609040205080304" pitchFamily="17" charset="-128"/>
              </a:rPr>
              <a:t>割合は</a:t>
            </a:r>
            <a:r>
              <a:rPr lang="en-US" altLang="zh-TW" sz="1200">
                <a:latin typeface="ＭＳ 明朝" panose="02020609040205080304" pitchFamily="17" charset="-128"/>
                <a:ea typeface="ＭＳ 明朝" panose="02020609040205080304" pitchFamily="17" charset="-128"/>
              </a:rPr>
              <a:t>10.8%</a:t>
            </a:r>
            <a:r>
              <a:rPr lang="ja-JP" altLang="en-US" sz="1200">
                <a:latin typeface="ＭＳ 明朝" panose="02020609040205080304" pitchFamily="17" charset="-128"/>
                <a:ea typeface="ＭＳ 明朝" panose="02020609040205080304" pitchFamily="17" charset="-128"/>
              </a:rPr>
              <a:t>です</a:t>
            </a:r>
            <a:r>
              <a:rPr lang="ja-JP" altLang="en-US"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70434" y="2814191"/>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98254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6521724"/>
            <a:ext cx="5341644"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特定保健指導の対象者</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階層化の基準</a:t>
            </a:r>
            <a:r>
              <a:rPr lang="en-US" altLang="ja-JP" sz="800" b="1" dirty="0">
                <a:solidFill>
                  <a:schemeClr val="tx1"/>
                </a:solidFill>
                <a:latin typeface="ＭＳ 明朝" panose="02020609040205080304" pitchFamily="17" charset="-128"/>
                <a:ea typeface="ＭＳ 明朝" panose="02020609040205080304" pitchFamily="17" charset="-128"/>
              </a:rPr>
              <a:t>)</a:t>
            </a:r>
          </a:p>
        </p:txBody>
      </p:sp>
      <p:pic>
        <p:nvPicPr>
          <p:cNvPr id="2412" name="Picture 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6671512"/>
            <a:ext cx="4608124"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a:extLst>
              <a:ext uri="{FF2B5EF4-FFF2-40B4-BE49-F238E27FC236}">
                <a16:creationId xmlns:a16="http://schemas.microsoft.com/office/drawing/2014/main" id="{62909366-EE7B-4245-90C4-CB629544627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19</a:t>
            </a:fld>
            <a:endParaRPr lang="ja-JP" altLang="en-US" dirty="0"/>
          </a:p>
        </p:txBody>
      </p:sp>
      <p:sp>
        <p:nvSpPr>
          <p:cNvPr id="12" name="テキスト ボックス 11">
            <a:extLst>
              <a:ext uri="{FF2B5EF4-FFF2-40B4-BE49-F238E27FC236}">
                <a16:creationId xmlns:a16="http://schemas.microsoft.com/office/drawing/2014/main" id="{8905480D-1685-4ECC-8EF5-A55D361F3567}"/>
              </a:ext>
            </a:extLst>
          </p:cNvPr>
          <p:cNvSpPr txBox="1">
            <a:spLocks noChangeAspect="1"/>
          </p:cNvSpPr>
          <p:nvPr/>
        </p:nvSpPr>
        <p:spPr>
          <a:xfrm>
            <a:off x="50800" y="6240"/>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solidFill>
                  <a:prstClr val="black"/>
                </a:solidFill>
                <a:latin typeface="ＭＳ 明朝" panose="02020609040205080304" pitchFamily="17" charset="-128"/>
                <a:ea typeface="ＭＳ 明朝" panose="02020609040205080304" pitchFamily="17" charset="-128"/>
              </a:rPr>
              <a:t>特定保健指導対象者に係る分析</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sp>
        <p:nvSpPr>
          <p:cNvPr id="6" name="タイトル_小_1_3_1">
            <a:extLst>
              <a:ext uri="{FF2B5EF4-FFF2-40B4-BE49-F238E27FC236}">
                <a16:creationId xmlns:a16="http://schemas.microsoft.com/office/drawing/2014/main" id="{0E7CE064-FD8F-DEB2-886A-448CB4DFD3CA}"/>
              </a:ext>
            </a:extLst>
          </p:cNvPr>
          <p:cNvSpPr txBox="1">
            <a:spLocks noChangeAspect="1"/>
          </p:cNvSpPr>
          <p:nvPr/>
        </p:nvSpPr>
        <p:spPr>
          <a:xfrm>
            <a:off x="186207" y="7969616"/>
            <a:ext cx="6242400" cy="11088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495300" marR="4104" indent="-495300"/>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L="523875" marR="4104" indent="-523875"/>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歳未満の者については、積極的支援の対象となった場合でも動機付け支援とする。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3" name="タイトル_小_1_3_1">
            <a:extLst>
              <a:ext uri="{FF2B5EF4-FFF2-40B4-BE49-F238E27FC236}">
                <a16:creationId xmlns:a16="http://schemas.microsoft.com/office/drawing/2014/main" id="{8DF74C42-9757-167D-377B-67F6D8AEAC77}"/>
              </a:ext>
            </a:extLst>
          </p:cNvPr>
          <p:cNvSpPr txBox="1">
            <a:spLocks noChangeAspect="1"/>
          </p:cNvSpPr>
          <p:nvPr/>
        </p:nvSpPr>
        <p:spPr>
          <a:xfrm>
            <a:off x="165100" y="1428203"/>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4" name="タイトル_小_1_3_1">
            <a:extLst>
              <a:ext uri="{FF2B5EF4-FFF2-40B4-BE49-F238E27FC236}">
                <a16:creationId xmlns:a16="http://schemas.microsoft.com/office/drawing/2014/main" id="{5727A1E5-A85D-C1AA-74E0-EAA8794B0A50}"/>
              </a:ext>
            </a:extLst>
          </p:cNvPr>
          <p:cNvSpPr txBox="1">
            <a:spLocks noChangeAspect="1"/>
          </p:cNvSpPr>
          <p:nvPr/>
        </p:nvSpPr>
        <p:spPr>
          <a:xfrm>
            <a:off x="165100" y="3396201"/>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pic>
        <p:nvPicPr>
          <p:cNvPr id="7" name="図 6">
            <a:extLst>
              <a:ext uri="{FF2B5EF4-FFF2-40B4-BE49-F238E27FC236}">
                <a16:creationId xmlns:a16="http://schemas.microsoft.com/office/drawing/2014/main" id="{539A137C-4A13-8B9D-CC49-029F38805169}"/>
              </a:ext>
            </a:extLst>
          </p:cNvPr>
          <p:cNvPicPr>
            <a:picLocks noChangeAspect="1"/>
          </p:cNvPicPr>
          <p:nvPr/>
        </p:nvPicPr>
        <p:blipFill>
          <a:blip r:embed="rId3"/>
          <a:stretch>
            <a:fillRect/>
          </a:stretch>
        </p:blipFill>
        <p:spPr>
          <a:xfrm>
            <a:off x="165100" y="1622672"/>
            <a:ext cx="5648857" cy="1167997"/>
          </a:xfrm>
          <a:prstGeom prst="rect">
            <a:avLst/>
          </a:prstGeom>
        </p:spPr>
      </p:pic>
      <p:pic>
        <p:nvPicPr>
          <p:cNvPr id="16" name="図 15">
            <a:extLst>
              <a:ext uri="{FF2B5EF4-FFF2-40B4-BE49-F238E27FC236}">
                <a16:creationId xmlns:a16="http://schemas.microsoft.com/office/drawing/2014/main" id="{584276E4-D50C-9D55-9263-34DC8094E0EE}"/>
              </a:ext>
            </a:extLst>
          </p:cNvPr>
          <p:cNvPicPr>
            <a:picLocks noChangeAspect="1"/>
          </p:cNvPicPr>
          <p:nvPr/>
        </p:nvPicPr>
        <p:blipFill>
          <a:blip r:embed="rId4"/>
          <a:stretch>
            <a:fillRect/>
          </a:stretch>
        </p:blipFill>
        <p:spPr>
          <a:xfrm>
            <a:off x="165100" y="3614414"/>
            <a:ext cx="3717035" cy="2269270"/>
          </a:xfrm>
          <a:prstGeom prst="rect">
            <a:avLst/>
          </a:prstGeom>
        </p:spPr>
      </p:pic>
    </p:spTree>
    <p:extLst>
      <p:ext uri="{BB962C8B-B14F-4D97-AF65-F5344CB8AC3E}">
        <p14:creationId xmlns:p14="http://schemas.microsoft.com/office/powerpoint/2010/main" val="236798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a:spLocks noChangeAspect="1"/>
          </p:cNvSpPr>
          <p:nvPr/>
        </p:nvSpPr>
        <p:spPr>
          <a:xfrm>
            <a:off x="165100" y="190500"/>
            <a:ext cx="6238800" cy="343619"/>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以下は、保健指導レベル該当状況を年齢階層別に示したものです。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7" name="テキスト ボックス 26"/>
          <p:cNvSpPr txBox="1">
            <a:spLocks noChangeAspect="1"/>
          </p:cNvSpPr>
          <p:nvPr/>
        </p:nvSpPr>
        <p:spPr>
          <a:xfrm>
            <a:off x="165100" y="602770"/>
            <a:ext cx="5737088" cy="233718"/>
          </a:xfrm>
          <a:prstGeom prst="rect">
            <a:avLst/>
          </a:prstGeom>
          <a:noFill/>
        </p:spPr>
        <p:txBody>
          <a:bodyPr wrap="square" lIns="0" tIns="0" rIns="0" bIns="0" rtlCol="0">
            <a:spAutoFit/>
          </a:bodyPr>
          <a:lstStyle/>
          <a:p>
            <a:pPr>
              <a:lnSpc>
                <a:spcPct val="150000"/>
              </a:lnSpc>
            </a:pPr>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19650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9" name="テキスト ボックス 28"/>
          <p:cNvSpPr txBox="1">
            <a:spLocks noChangeAspect="1"/>
          </p:cNvSpPr>
          <p:nvPr/>
        </p:nvSpPr>
        <p:spPr>
          <a:xfrm>
            <a:off x="165100" y="5760018"/>
            <a:ext cx="5791841" cy="276999"/>
          </a:xfrm>
          <a:prstGeom prst="rect">
            <a:avLst/>
          </a:prstGeom>
          <a:noFill/>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30" name="タイトル_小_1_3_1"/>
          <p:cNvSpPr txBox="1">
            <a:spLocks noChangeAspect="1"/>
          </p:cNvSpPr>
          <p:nvPr/>
        </p:nvSpPr>
        <p:spPr>
          <a:xfrm>
            <a:off x="170434" y="8422181"/>
            <a:ext cx="6242400" cy="4809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6ED633D5-7528-455F-97E2-4EB71217E12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20</a:t>
            </a:fld>
            <a:endParaRPr lang="ja-JP" altLang="en-US" dirty="0"/>
          </a:p>
        </p:txBody>
      </p:sp>
      <p:pic>
        <p:nvPicPr>
          <p:cNvPr id="5" name="図 4">
            <a:extLst>
              <a:ext uri="{FF2B5EF4-FFF2-40B4-BE49-F238E27FC236}">
                <a16:creationId xmlns:a16="http://schemas.microsoft.com/office/drawing/2014/main" id="{128DB03C-B454-847C-0D74-2F25B1A909CF}"/>
              </a:ext>
            </a:extLst>
          </p:cNvPr>
          <p:cNvPicPr>
            <a:picLocks noChangeAspect="1"/>
          </p:cNvPicPr>
          <p:nvPr/>
        </p:nvPicPr>
        <p:blipFill>
          <a:blip r:embed="rId2"/>
          <a:stretch>
            <a:fillRect/>
          </a:stretch>
        </p:blipFill>
        <p:spPr>
          <a:xfrm>
            <a:off x="165100" y="863269"/>
            <a:ext cx="4525110" cy="2116515"/>
          </a:xfrm>
          <a:prstGeom prst="rect">
            <a:avLst/>
          </a:prstGeom>
        </p:spPr>
      </p:pic>
      <p:pic>
        <p:nvPicPr>
          <p:cNvPr id="6" name="図 5">
            <a:extLst>
              <a:ext uri="{FF2B5EF4-FFF2-40B4-BE49-F238E27FC236}">
                <a16:creationId xmlns:a16="http://schemas.microsoft.com/office/drawing/2014/main" id="{BB448AD4-8922-580A-0F6C-0351016FBFDD}"/>
              </a:ext>
            </a:extLst>
          </p:cNvPr>
          <p:cNvPicPr>
            <a:picLocks noChangeAspect="1"/>
          </p:cNvPicPr>
          <p:nvPr/>
        </p:nvPicPr>
        <p:blipFill>
          <a:blip r:embed="rId3"/>
          <a:stretch>
            <a:fillRect/>
          </a:stretch>
        </p:blipFill>
        <p:spPr>
          <a:xfrm>
            <a:off x="165100" y="6037017"/>
            <a:ext cx="4955236" cy="2366408"/>
          </a:xfrm>
          <a:prstGeom prst="rect">
            <a:avLst/>
          </a:prstGeom>
        </p:spPr>
      </p:pic>
      <p:pic>
        <p:nvPicPr>
          <p:cNvPr id="13" name="図 12">
            <a:extLst>
              <a:ext uri="{FF2B5EF4-FFF2-40B4-BE49-F238E27FC236}">
                <a16:creationId xmlns:a16="http://schemas.microsoft.com/office/drawing/2014/main" id="{2408234A-BE83-01C0-B7C5-57BE1C993065}"/>
              </a:ext>
            </a:extLst>
          </p:cNvPr>
          <p:cNvPicPr>
            <a:picLocks noChangeAspect="1"/>
          </p:cNvPicPr>
          <p:nvPr/>
        </p:nvPicPr>
        <p:blipFill>
          <a:blip r:embed="rId4"/>
          <a:stretch>
            <a:fillRect/>
          </a:stretch>
        </p:blipFill>
        <p:spPr>
          <a:xfrm>
            <a:off x="165100" y="3033767"/>
            <a:ext cx="5064124" cy="2113575"/>
          </a:xfrm>
          <a:prstGeom prst="rect">
            <a:avLst/>
          </a:prstGeom>
        </p:spPr>
      </p:pic>
    </p:spTree>
    <p:extLst>
      <p:ext uri="{BB962C8B-B14F-4D97-AF65-F5344CB8AC3E}">
        <p14:creationId xmlns:p14="http://schemas.microsoft.com/office/powerpoint/2010/main" val="62429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_小_1_3_1"/>
          <p:cNvSpPr txBox="1">
            <a:spLocks noChangeAspect="1"/>
          </p:cNvSpPr>
          <p:nvPr/>
        </p:nvSpPr>
        <p:spPr>
          <a:xfrm>
            <a:off x="170434" y="7874094"/>
            <a:ext cx="6242400" cy="4110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solidFill>
                  <a:schemeClr val="tx1"/>
                </a:solidFill>
                <a:latin typeface="ＭＳ 明朝" panose="02020609040205080304" pitchFamily="17" charset="-128"/>
                <a:ea typeface="ＭＳ 明朝" panose="02020609040205080304" pitchFamily="17" charset="-128"/>
              </a:rPr>
              <a:t>資格確認日</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各年度末時点。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38" name="タイトル_小_1_3_1"/>
          <p:cNvSpPr txBox="1">
            <a:spLocks noChangeAspect="1"/>
          </p:cNvSpPr>
          <p:nvPr/>
        </p:nvSpPr>
        <p:spPr>
          <a:xfrm>
            <a:off x="165100" y="5220072"/>
            <a:ext cx="3161879" cy="2808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39" name="タイトル_小_1_3_1"/>
          <p:cNvSpPr txBox="1">
            <a:spLocks noChangeAspect="1"/>
          </p:cNvSpPr>
          <p:nvPr/>
        </p:nvSpPr>
        <p:spPr>
          <a:xfrm>
            <a:off x="165100" y="1351831"/>
            <a:ext cx="2670821" cy="2229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A4B63AE-3A73-401E-AB1C-0A44B033D23E}"/>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21</a:t>
            </a:fld>
            <a:endParaRPr lang="ja-JP" altLang="en-US" dirty="0"/>
          </a:p>
        </p:txBody>
      </p:sp>
      <p:sp>
        <p:nvSpPr>
          <p:cNvPr id="9" name="テキスト ボックス 8">
            <a:extLst>
              <a:ext uri="{FF2B5EF4-FFF2-40B4-BE49-F238E27FC236}">
                <a16:creationId xmlns:a16="http://schemas.microsoft.com/office/drawing/2014/main" id="{CEB2BE3B-DCAE-470B-A630-2098A612E079}"/>
              </a:ext>
            </a:extLst>
          </p:cNvPr>
          <p:cNvSpPr txBox="1">
            <a:spLocks noChangeAspect="1"/>
          </p:cNvSpPr>
          <p:nvPr/>
        </p:nvSpPr>
        <p:spPr>
          <a:xfrm>
            <a:off x="165100" y="190500"/>
            <a:ext cx="6238800" cy="1501179"/>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a:t>
            </a:r>
            <a:r>
              <a:rPr lang="ja-JP" altLang="en-US" sz="1200">
                <a:latin typeface="ＭＳ 明朝" panose="02020609040205080304" pitchFamily="17" charset="-128"/>
                <a:ea typeface="ＭＳ 明朝" panose="02020609040205080304" pitchFamily="17" charset="-128"/>
                <a:cs typeface="ＭＳ Ｐゴシック" pitchFamily="50" charset="-128"/>
              </a:rPr>
              <a:t>は、令和</a:t>
            </a:r>
            <a:r>
              <a:rPr lang="en-US" altLang="ja-JP" sz="1200">
                <a:latin typeface="ＭＳ 明朝" panose="02020609040205080304" pitchFamily="17" charset="-128"/>
                <a:ea typeface="ＭＳ 明朝" panose="02020609040205080304" pitchFamily="17" charset="-128"/>
                <a:cs typeface="ＭＳ Ｐゴシック" pitchFamily="50" charset="-128"/>
              </a:rPr>
              <a:t>2</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ja-JP" altLang="en-US" sz="1200">
                <a:latin typeface="ＭＳ 明朝" panose="02020609040205080304" pitchFamily="17" charset="-128"/>
                <a:ea typeface="ＭＳ 明朝" panose="02020609040205080304" pitchFamily="17" charset="-128"/>
              </a:rPr>
              <a:t>から</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ja-JP" altLang="en-US" sz="1200">
                <a:latin typeface="ＭＳ 明朝" panose="02020609040205080304" pitchFamily="17" charset="-128"/>
                <a:ea typeface="ＭＳ 明朝" panose="02020609040205080304" pitchFamily="17" charset="-128"/>
              </a:rPr>
              <a:t>に</a:t>
            </a:r>
            <a:r>
              <a:rPr lang="ja-JP" altLang="en-US" sz="1200" dirty="0">
                <a:latin typeface="ＭＳ 明朝" panose="02020609040205080304" pitchFamily="17" charset="-128"/>
                <a:ea typeface="ＭＳ 明朝" panose="02020609040205080304" pitchFamily="17" charset="-128"/>
              </a:rPr>
              <a:t>おける、保健指導レベル該当状況を年度別に示したもの</a:t>
            </a:r>
            <a:r>
              <a:rPr lang="ja-JP" altLang="en-US" sz="1200">
                <a:latin typeface="ＭＳ 明朝" panose="02020609040205080304" pitchFamily="17" charset="-128"/>
                <a:ea typeface="ＭＳ 明朝" panose="02020609040205080304" pitchFamily="17" charset="-128"/>
              </a:rPr>
              <a:t>です。</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年度を令和</a:t>
            </a:r>
            <a:r>
              <a:rPr lang="en-US" altLang="ja-JP" sz="1200">
                <a:latin typeface="ＭＳ 明朝" panose="02020609040205080304" pitchFamily="17" charset="-128"/>
                <a:ea typeface="ＭＳ 明朝" panose="02020609040205080304" pitchFamily="17" charset="-128"/>
                <a:cs typeface="ＭＳ Ｐゴシック" pitchFamily="50" charset="-128"/>
              </a:rPr>
              <a:t>2</a:t>
            </a:r>
            <a:r>
              <a:rPr lang="ja-JP" altLang="en-US" sz="1200">
                <a:latin typeface="ＭＳ 明朝" panose="02020609040205080304" pitchFamily="17" charset="-128"/>
                <a:ea typeface="ＭＳ 明朝" panose="02020609040205080304" pitchFamily="17" charset="-128"/>
                <a:cs typeface="ＭＳ Ｐゴシック" pitchFamily="50" charset="-128"/>
              </a:rPr>
              <a:t>年度と</a:t>
            </a:r>
            <a:r>
              <a:rPr lang="ja-JP" altLang="en-US" sz="1200" dirty="0">
                <a:latin typeface="ＭＳ 明朝" panose="02020609040205080304" pitchFamily="17" charset="-128"/>
                <a:ea typeface="ＭＳ 明朝" panose="02020609040205080304" pitchFamily="17" charset="-128"/>
                <a:cs typeface="ＭＳ Ｐゴシック" pitchFamily="50" charset="-128"/>
              </a:rPr>
              <a:t>比較すると、積極的支援</a:t>
            </a:r>
            <a:r>
              <a:rPr lang="ja-JP" altLang="en-US" sz="1200">
                <a:latin typeface="ＭＳ 明朝" panose="02020609040205080304" pitchFamily="17" charset="-128"/>
                <a:ea typeface="ＭＳ 明朝" panose="02020609040205080304" pitchFamily="17" charset="-128"/>
                <a:cs typeface="ＭＳ Ｐゴシック" pitchFamily="50" charset="-128"/>
              </a:rPr>
              <a:t>対象者割合</a:t>
            </a:r>
            <a:r>
              <a:rPr lang="en-US" altLang="zh-TW"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2</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zh-TW" sz="1200">
                <a:latin typeface="ＭＳ 明朝" panose="02020609040205080304" pitchFamily="17" charset="-128"/>
                <a:ea typeface="ＭＳ 明朝" panose="02020609040205080304" pitchFamily="17" charset="-128"/>
              </a:rPr>
              <a:t>6.7%</a:t>
            </a:r>
            <a:r>
              <a:rPr lang="ja-JP" altLang="en-US" sz="1200">
                <a:latin typeface="ＭＳ 明朝" panose="02020609040205080304" pitchFamily="17" charset="-128"/>
                <a:ea typeface="ＭＳ 明朝" panose="02020609040205080304" pitchFamily="17" charset="-128"/>
              </a:rPr>
              <a:t>から</a:t>
            </a:r>
            <a:r>
              <a:rPr lang="en-US" altLang="ja-JP" sz="1200">
                <a:latin typeface="ＭＳ 明朝" panose="02020609040205080304" pitchFamily="17" charset="-128"/>
                <a:ea typeface="ＭＳ 明朝" panose="02020609040205080304" pitchFamily="17" charset="-128"/>
              </a:rPr>
              <a:t>5.5</a:t>
            </a:r>
            <a:r>
              <a:rPr lang="ja-JP" altLang="en-US" sz="1200">
                <a:latin typeface="ＭＳ 明朝" panose="02020609040205080304" pitchFamily="17" charset="-128"/>
                <a:ea typeface="ＭＳ 明朝" panose="02020609040205080304" pitchFamily="17" charset="-128"/>
              </a:rPr>
              <a:t>ポイント減少しており、</a:t>
            </a:r>
            <a:r>
              <a:rPr lang="ja-JP" altLang="en-US" sz="1200" dirty="0">
                <a:latin typeface="ＭＳ 明朝" panose="02020609040205080304" pitchFamily="17" charset="-128"/>
                <a:ea typeface="ＭＳ 明朝" panose="02020609040205080304" pitchFamily="17" charset="-128"/>
              </a:rPr>
              <a:t>動機付け支援</a:t>
            </a:r>
            <a:r>
              <a:rPr lang="ja-JP" altLang="en-US" sz="1200">
                <a:latin typeface="ＭＳ 明朝" panose="02020609040205080304" pitchFamily="17" charset="-128"/>
                <a:ea typeface="ＭＳ 明朝" panose="02020609040205080304" pitchFamily="17" charset="-128"/>
                <a:cs typeface="ＭＳ Ｐゴシック" pitchFamily="50" charset="-128"/>
              </a:rPr>
              <a:t>対象者割合</a:t>
            </a:r>
            <a:r>
              <a:rPr lang="en-US" altLang="zh-TW" sz="1200">
                <a:latin typeface="ＭＳ 明朝" panose="02020609040205080304" pitchFamily="17" charset="-128"/>
                <a:ea typeface="ＭＳ 明朝" panose="02020609040205080304" pitchFamily="17" charset="-128"/>
              </a:rPr>
              <a:t>10.8%</a:t>
            </a:r>
            <a:r>
              <a:rPr lang="ja-JP" altLang="en-US" sz="1200">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2</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zh-TW" sz="1200">
                <a:latin typeface="ＭＳ 明朝" panose="02020609040205080304" pitchFamily="17" charset="-128"/>
                <a:ea typeface="ＭＳ 明朝" panose="02020609040205080304" pitchFamily="17" charset="-128"/>
              </a:rPr>
              <a:t>11.4%</a:t>
            </a:r>
            <a:r>
              <a:rPr lang="ja-JP" altLang="en-US" sz="1200">
                <a:latin typeface="ＭＳ 明朝" panose="02020609040205080304" pitchFamily="17" charset="-128"/>
                <a:ea typeface="ＭＳ 明朝" panose="02020609040205080304" pitchFamily="17" charset="-128"/>
              </a:rPr>
              <a:t>から</a:t>
            </a:r>
            <a:r>
              <a:rPr lang="en-US" altLang="ja-JP" sz="1200">
                <a:latin typeface="ＭＳ 明朝" panose="02020609040205080304" pitchFamily="17" charset="-128"/>
                <a:ea typeface="ＭＳ 明朝" panose="02020609040205080304" pitchFamily="17" charset="-128"/>
              </a:rPr>
              <a:t>0.6</a:t>
            </a:r>
            <a:r>
              <a:rPr lang="ja-JP" altLang="en-US" sz="1200">
                <a:latin typeface="ＭＳ 明朝" panose="02020609040205080304" pitchFamily="17" charset="-128"/>
                <a:ea typeface="ＭＳ 明朝" panose="02020609040205080304" pitchFamily="17" charset="-128"/>
              </a:rPr>
              <a:t>ポイント減少しています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pic>
        <p:nvPicPr>
          <p:cNvPr id="3" name="図 2">
            <a:extLst>
              <a:ext uri="{FF2B5EF4-FFF2-40B4-BE49-F238E27FC236}">
                <a16:creationId xmlns:a16="http://schemas.microsoft.com/office/drawing/2014/main" id="{C56B5C56-01BA-CA53-0F4C-87F7FA650237}"/>
              </a:ext>
            </a:extLst>
          </p:cNvPr>
          <p:cNvPicPr>
            <a:picLocks noChangeAspect="1"/>
          </p:cNvPicPr>
          <p:nvPr/>
        </p:nvPicPr>
        <p:blipFill>
          <a:blip r:embed="rId2"/>
          <a:stretch>
            <a:fillRect/>
          </a:stretch>
        </p:blipFill>
        <p:spPr>
          <a:xfrm>
            <a:off x="165100" y="1574139"/>
            <a:ext cx="5075997" cy="1305799"/>
          </a:xfrm>
          <a:prstGeom prst="rect">
            <a:avLst/>
          </a:prstGeom>
        </p:spPr>
      </p:pic>
      <p:pic>
        <p:nvPicPr>
          <p:cNvPr id="14" name="図 13">
            <a:extLst>
              <a:ext uri="{FF2B5EF4-FFF2-40B4-BE49-F238E27FC236}">
                <a16:creationId xmlns:a16="http://schemas.microsoft.com/office/drawing/2014/main" id="{1D904315-40BE-5A30-21D0-AC5509B77D36}"/>
              </a:ext>
            </a:extLst>
          </p:cNvPr>
          <p:cNvPicPr>
            <a:picLocks noChangeAspect="1"/>
          </p:cNvPicPr>
          <p:nvPr/>
        </p:nvPicPr>
        <p:blipFill>
          <a:blip r:embed="rId3"/>
          <a:stretch>
            <a:fillRect/>
          </a:stretch>
        </p:blipFill>
        <p:spPr>
          <a:xfrm>
            <a:off x="165100" y="5499061"/>
            <a:ext cx="4943217" cy="2360504"/>
          </a:xfrm>
          <a:prstGeom prst="rect">
            <a:avLst/>
          </a:prstGeom>
        </p:spPr>
      </p:pic>
      <p:pic>
        <p:nvPicPr>
          <p:cNvPr id="15" name="図 14">
            <a:extLst>
              <a:ext uri="{FF2B5EF4-FFF2-40B4-BE49-F238E27FC236}">
                <a16:creationId xmlns:a16="http://schemas.microsoft.com/office/drawing/2014/main" id="{FB329B02-173E-6AA6-A40F-C8C6BADD3D92}"/>
              </a:ext>
            </a:extLst>
          </p:cNvPr>
          <p:cNvPicPr>
            <a:picLocks noChangeAspect="1"/>
          </p:cNvPicPr>
          <p:nvPr/>
        </p:nvPicPr>
        <p:blipFill>
          <a:blip r:embed="rId4"/>
          <a:stretch>
            <a:fillRect/>
          </a:stretch>
        </p:blipFill>
        <p:spPr>
          <a:xfrm>
            <a:off x="165100" y="2957912"/>
            <a:ext cx="5687954" cy="1305665"/>
          </a:xfrm>
          <a:prstGeom prst="rect">
            <a:avLst/>
          </a:prstGeom>
        </p:spPr>
      </p:pic>
    </p:spTree>
    <p:extLst>
      <p:ext uri="{BB962C8B-B14F-4D97-AF65-F5344CB8AC3E}">
        <p14:creationId xmlns:p14="http://schemas.microsoft.com/office/powerpoint/2010/main" val="1062013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127000"/>
            <a:ext cx="6238800" cy="772592"/>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特定保健指導対象者のリスク因子別該当状況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a:t>
            </a:r>
            <a:r>
              <a:rPr lang="ja-JP" altLang="en-US" sz="1200">
                <a:solidFill>
                  <a:prstClr val="black"/>
                </a:solidFill>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に</a:t>
            </a:r>
            <a:r>
              <a:rPr lang="ja-JP" altLang="en-US" sz="1200" dirty="0">
                <a:latin typeface="ＭＳ 明朝" panose="02020609040205080304" pitchFamily="17" charset="-128"/>
                <a:ea typeface="ＭＳ 明朝" panose="02020609040205080304" pitchFamily="17" charset="-128"/>
              </a:rPr>
              <a:t>おける、特定保健指導対象者のリスク因子別該当状況を示したものです。</a:t>
            </a:r>
            <a:endParaRPr lang="en-US" altLang="ja-JP" sz="1200" dirty="0">
              <a:latin typeface="ＭＳ 明朝" panose="02020609040205080304" pitchFamily="17" charset="-128"/>
              <a:ea typeface="ＭＳ 明朝" panose="02020609040205080304" pitchFamily="17" charset="-128"/>
            </a:endParaRPr>
          </a:p>
        </p:txBody>
      </p:sp>
      <p:sp>
        <p:nvSpPr>
          <p:cNvPr id="21" name="タイトル_小_1_3_1"/>
          <p:cNvSpPr txBox="1">
            <a:spLocks noChangeAspect="1"/>
          </p:cNvSpPr>
          <p:nvPr/>
        </p:nvSpPr>
        <p:spPr>
          <a:xfrm>
            <a:off x="170434" y="6152602"/>
            <a:ext cx="6242400" cy="13556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リスク判定</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健診検査値が保健指導判定値を超えている組み合わせ</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喫煙については質問回答による</a:t>
            </a:r>
            <a:r>
              <a:rPr lang="en-US" altLang="ja-JP" sz="800" dirty="0">
                <a:latin typeface="ＭＳ 明朝" panose="02020609040205080304" pitchFamily="17" charset="-128"/>
                <a:ea typeface="ＭＳ 明朝" panose="02020609040205080304" pitchFamily="17" charset="-128"/>
              </a:rPr>
              <a:t>)</a:t>
            </a:r>
            <a:r>
              <a:rPr lang="ja-JP" altLang="en-US" sz="800" dirty="0" err="1">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そのため、厚生労働省が定める保健指導対象者の選定にない組み合わせに該当する場合がある。また、医師の判断等により、リスク因子数が</a:t>
            </a:r>
            <a:r>
              <a:rPr lang="en-US" altLang="ja-JP" sz="800" dirty="0">
                <a:latin typeface="ＭＳ 明朝" panose="02020609040205080304" pitchFamily="17" charset="-128"/>
                <a:ea typeface="ＭＳ 明朝" panose="02020609040205080304" pitchFamily="17" charset="-128"/>
              </a:rPr>
              <a:t>0</a:t>
            </a:r>
            <a:r>
              <a:rPr lang="ja-JP" altLang="en-US" sz="800" dirty="0">
                <a:latin typeface="ＭＳ 明朝" panose="02020609040205080304" pitchFamily="17" charset="-128"/>
                <a:ea typeface="ＭＳ 明朝" panose="02020609040205080304" pitchFamily="17" charset="-128"/>
              </a:rPr>
              <a:t>であっても特定保健指導対象者に分類される場合がある。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リスク判定の詳細は以下のとおりとする。</a:t>
            </a:r>
          </a:p>
          <a:p>
            <a:r>
              <a:rPr lang="ja-JP" altLang="en-US" sz="800" dirty="0">
                <a:latin typeface="ＭＳ 明朝" panose="02020609040205080304" pitchFamily="17" charset="-128"/>
                <a:ea typeface="ＭＳ 明朝" panose="02020609040205080304" pitchFamily="17" charset="-128"/>
              </a:rPr>
              <a:t>　　①血糖</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の検査値において、空腹時血糖</a:t>
            </a:r>
            <a:r>
              <a:rPr lang="en-US" altLang="ja-JP" sz="800" dirty="0">
                <a:latin typeface="ＭＳ 明朝" panose="02020609040205080304" pitchFamily="17" charset="-128"/>
                <a:ea typeface="ＭＳ 明朝" panose="02020609040205080304" pitchFamily="17" charset="-128"/>
              </a:rPr>
              <a:t>100mg/dl</a:t>
            </a:r>
            <a:r>
              <a:rPr lang="ja-JP" altLang="en-US" sz="800" dirty="0">
                <a:latin typeface="ＭＳ 明朝" panose="02020609040205080304" pitchFamily="17" charset="-128"/>
                <a:ea typeface="ＭＳ 明朝" panose="02020609040205080304" pitchFamily="17" charset="-128"/>
              </a:rPr>
              <a:t>以上 または </a:t>
            </a:r>
            <a:r>
              <a:rPr lang="en-US" altLang="ja-JP" sz="800" dirty="0">
                <a:latin typeface="ＭＳ 明朝" panose="02020609040205080304" pitchFamily="17" charset="-128"/>
                <a:ea typeface="ＭＳ 明朝" panose="02020609040205080304" pitchFamily="17" charset="-128"/>
              </a:rPr>
              <a:t>HbA1c5.6%</a:t>
            </a:r>
            <a:r>
              <a:rPr lang="ja-JP" altLang="en-US" sz="800" dirty="0">
                <a:latin typeface="ＭＳ 明朝" panose="02020609040205080304" pitchFamily="17" charset="-128"/>
                <a:ea typeface="ＭＳ 明朝" panose="02020609040205080304" pitchFamily="17" charset="-128"/>
              </a:rPr>
              <a:t>以上</a:t>
            </a:r>
            <a:r>
              <a:rPr lang="en-US" altLang="ja-JP" sz="800" dirty="0">
                <a:latin typeface="ＭＳ 明朝" panose="02020609040205080304" pitchFamily="17" charset="-128"/>
                <a:ea typeface="ＭＳ 明朝" panose="02020609040205080304" pitchFamily="17" charset="-128"/>
              </a:rPr>
              <a:t>(NGSP)</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空腹時血糖と</a:t>
            </a:r>
            <a:r>
              <a:rPr lang="en-US" altLang="ja-JP" sz="800" dirty="0">
                <a:latin typeface="ＭＳ 明朝" panose="02020609040205080304" pitchFamily="17" charset="-128"/>
                <a:ea typeface="ＭＳ 明朝" panose="02020609040205080304" pitchFamily="17" charset="-128"/>
              </a:rPr>
              <a:t>HbA1c</a:t>
            </a:r>
            <a:r>
              <a:rPr lang="ja-JP" altLang="en-US" sz="800" dirty="0">
                <a:latin typeface="ＭＳ 明朝" panose="02020609040205080304" pitchFamily="17" charset="-128"/>
                <a:ea typeface="ＭＳ 明朝" panose="02020609040205080304" pitchFamily="17" charset="-128"/>
              </a:rPr>
              <a:t>の両方を測定している場合は、空腹時血糖を優先し判定に用いる</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②血圧</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の検査値において、収縮期血圧が</a:t>
            </a:r>
            <a:r>
              <a:rPr lang="en-US" altLang="ja-JP" sz="800" dirty="0">
                <a:latin typeface="ＭＳ 明朝" panose="02020609040205080304" pitchFamily="17" charset="-128"/>
                <a:ea typeface="ＭＳ 明朝" panose="02020609040205080304" pitchFamily="17" charset="-128"/>
              </a:rPr>
              <a:t>130mmHg</a:t>
            </a:r>
            <a:r>
              <a:rPr lang="ja-JP" altLang="en-US" sz="800" dirty="0">
                <a:latin typeface="ＭＳ 明朝" panose="02020609040205080304" pitchFamily="17" charset="-128"/>
                <a:ea typeface="ＭＳ 明朝" panose="02020609040205080304" pitchFamily="17" charset="-128"/>
              </a:rPr>
              <a:t>以上 または 拡張期血圧</a:t>
            </a:r>
            <a:r>
              <a:rPr lang="en-US" altLang="ja-JP" sz="800" dirty="0">
                <a:latin typeface="ＭＳ 明朝" panose="02020609040205080304" pitchFamily="17" charset="-128"/>
                <a:ea typeface="ＭＳ 明朝" panose="02020609040205080304" pitchFamily="17" charset="-128"/>
              </a:rPr>
              <a:t>85mmHg</a:t>
            </a:r>
            <a:r>
              <a:rPr lang="ja-JP" altLang="en-US" sz="800" dirty="0">
                <a:latin typeface="ＭＳ 明朝" panose="02020609040205080304" pitchFamily="17" charset="-128"/>
                <a:ea typeface="ＭＳ 明朝" panose="02020609040205080304" pitchFamily="17" charset="-128"/>
              </a:rPr>
              <a:t>以上</a:t>
            </a:r>
            <a:endParaRPr lang="en-US" altLang="ja-JP" sz="800" dirty="0">
              <a:latin typeface="ＭＳ 明朝" panose="02020609040205080304" pitchFamily="17" charset="-128"/>
              <a:ea typeface="ＭＳ 明朝" panose="02020609040205080304" pitchFamily="17" charset="-128"/>
            </a:endParaRPr>
          </a:p>
          <a:p>
            <a:pPr marL="595313" indent="-595313"/>
            <a:r>
              <a:rPr lang="ja-JP" altLang="en-US" sz="800" dirty="0">
                <a:latin typeface="ＭＳ 明朝" panose="02020609040205080304" pitchFamily="17" charset="-128"/>
                <a:ea typeface="ＭＳ 明朝" panose="02020609040205080304" pitchFamily="17" charset="-128"/>
              </a:rPr>
              <a:t>　　③脂質</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④</a:t>
            </a:r>
            <a:r>
              <a:rPr lang="ja-JP" altLang="en-US" sz="800" dirty="0">
                <a:latin typeface="ＭＳ 明朝" panose="02020609040205080304" pitchFamily="17" charset="-128"/>
                <a:ea typeface="ＭＳ 明朝" panose="02020609040205080304" pitchFamily="17" charset="-128"/>
              </a:rPr>
              <a:t>喫煙</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の生活習慣に関する質問票においてたばこを習慣的に吸っていると回答　　</a:t>
            </a:r>
            <a:endParaRPr lang="en-US" altLang="ja-JP" sz="800" dirty="0">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165100" y="1058902"/>
            <a:ext cx="4298022" cy="2990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50000"/>
              </a:lnSpc>
              <a:defRPr/>
            </a:pPr>
            <a:r>
              <a:rPr lang="ja-JP" altLang="en-US" sz="1200" spc="55" dirty="0">
                <a:latin typeface="ＭＳ 明朝" panose="02020609040205080304" pitchFamily="17" charset="-128"/>
                <a:ea typeface="ＭＳ 明朝" panose="02020609040205080304" pitchFamily="17" charset="-128"/>
                <a:cs typeface="MS UI Gothic"/>
              </a:rPr>
              <a:t>特定保健指導対象者</a:t>
            </a:r>
            <a:r>
              <a:rPr kumimoji="0" lang="ja-JP" altLang="en-US" sz="1200" kern="0" dirty="0">
                <a:solidFill>
                  <a:schemeClr val="tx1"/>
                </a:solidFill>
                <a:latin typeface="ＭＳ 明朝" panose="02020609040205080304" pitchFamily="17" charset="-128"/>
                <a:ea typeface="ＭＳ 明朝" panose="02020609040205080304" pitchFamily="17" charset="-128"/>
              </a:rPr>
              <a:t>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CB1F411-C3D1-4442-BFE2-3C96D6FAFA4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22</a:t>
            </a:fld>
            <a:endParaRPr lang="ja-JP" altLang="en-US" dirty="0"/>
          </a:p>
        </p:txBody>
      </p:sp>
      <p:pic>
        <p:nvPicPr>
          <p:cNvPr id="3" name="table52">
            <a:extLst>
              <a:ext uri="{FF2B5EF4-FFF2-40B4-BE49-F238E27FC236}">
                <a16:creationId xmlns:a16="http://schemas.microsoft.com/office/drawing/2014/main" id="{B8FF4E12-299F-4636-8EC5-47A5E5F16E92}"/>
              </a:ext>
            </a:extLst>
          </p:cNvPr>
          <p:cNvPicPr>
            <a:picLocks noChangeAspect="1"/>
          </p:cNvPicPr>
          <p:nvPr/>
        </p:nvPicPr>
        <p:blipFill>
          <a:blip r:embed="rId2"/>
          <a:stretch>
            <a:fillRect/>
          </a:stretch>
        </p:blipFill>
        <p:spPr>
          <a:xfrm>
            <a:off x="165100" y="1355090"/>
            <a:ext cx="6134100" cy="4780084"/>
          </a:xfrm>
          <a:prstGeom prst="rect">
            <a:avLst/>
          </a:prstGeom>
        </p:spPr>
      </p:pic>
    </p:spTree>
    <p:extLst>
      <p:ext uri="{BB962C8B-B14F-4D97-AF65-F5344CB8AC3E}">
        <p14:creationId xmlns:p14="http://schemas.microsoft.com/office/powerpoint/2010/main" val="213968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小_1_3_1"/>
          <p:cNvSpPr txBox="1">
            <a:spLocks noChangeAspect="1"/>
          </p:cNvSpPr>
          <p:nvPr/>
        </p:nvSpPr>
        <p:spPr>
          <a:xfrm>
            <a:off x="165100" y="4451757"/>
            <a:ext cx="5783475" cy="2536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165100" y="190500"/>
            <a:ext cx="5783475" cy="248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170434" y="8184374"/>
            <a:ext cx="537614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fontAlgn="ct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
        <p:nvSpPr>
          <p:cNvPr id="8" name="タイトル_小_1_3_1"/>
          <p:cNvSpPr txBox="1">
            <a:spLocks noChangeAspect="1"/>
          </p:cNvSpPr>
          <p:nvPr/>
        </p:nvSpPr>
        <p:spPr>
          <a:xfrm>
            <a:off x="170434" y="3941832"/>
            <a:ext cx="537614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2EB7C3D-14E4-48B9-BD45-CFB86E03B7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23</a:t>
            </a:fld>
            <a:endParaRPr lang="ja-JP" altLang="en-US" dirty="0"/>
          </a:p>
        </p:txBody>
      </p:sp>
      <p:pic>
        <p:nvPicPr>
          <p:cNvPr id="3" name="table53">
            <a:extLst>
              <a:ext uri="{FF2B5EF4-FFF2-40B4-BE49-F238E27FC236}">
                <a16:creationId xmlns:a16="http://schemas.microsoft.com/office/drawing/2014/main" id="{6A23D5A3-09DC-4336-BD6E-B62E9B5E4EFB}"/>
              </a:ext>
            </a:extLst>
          </p:cNvPr>
          <p:cNvPicPr>
            <a:picLocks/>
          </p:cNvPicPr>
          <p:nvPr/>
        </p:nvPicPr>
        <p:blipFill>
          <a:blip r:embed="rId2"/>
          <a:stretch>
            <a:fillRect/>
          </a:stretch>
        </p:blipFill>
        <p:spPr>
          <a:xfrm>
            <a:off x="165100" y="469900"/>
            <a:ext cx="6096000" cy="3441700"/>
          </a:xfrm>
          <a:prstGeom prst="rect">
            <a:avLst/>
          </a:prstGeom>
        </p:spPr>
      </p:pic>
      <p:pic>
        <p:nvPicPr>
          <p:cNvPr id="4" name="table54">
            <a:extLst>
              <a:ext uri="{FF2B5EF4-FFF2-40B4-BE49-F238E27FC236}">
                <a16:creationId xmlns:a16="http://schemas.microsoft.com/office/drawing/2014/main" id="{D12F6236-E59F-41AB-8271-6A225583B4BC}"/>
              </a:ext>
            </a:extLst>
          </p:cNvPr>
          <p:cNvPicPr>
            <a:picLocks/>
          </p:cNvPicPr>
          <p:nvPr/>
        </p:nvPicPr>
        <p:blipFill>
          <a:blip r:embed="rId3"/>
          <a:stretch>
            <a:fillRect/>
          </a:stretch>
        </p:blipFill>
        <p:spPr>
          <a:xfrm>
            <a:off x="165100" y="4711700"/>
            <a:ext cx="6096000" cy="3441700"/>
          </a:xfrm>
          <a:prstGeom prst="rect">
            <a:avLst/>
          </a:prstGeom>
        </p:spPr>
      </p:pic>
    </p:spTree>
    <p:extLst>
      <p:ext uri="{BB962C8B-B14F-4D97-AF65-F5344CB8AC3E}">
        <p14:creationId xmlns:p14="http://schemas.microsoft.com/office/powerpoint/2010/main" val="376089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spect="1" noChangeArrowheads="1"/>
          </p:cNvSpPr>
          <p:nvPr/>
        </p:nvSpPr>
        <p:spPr bwMode="auto">
          <a:xfrm>
            <a:off x="165100" y="165605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a:spcBef>
                <a:spcPct val="0"/>
              </a:spcBef>
              <a:defRPr/>
            </a:pPr>
            <a:r>
              <a:rPr lang="ja-JP" altLang="en-US" sz="1200" dirty="0">
                <a:solidFill>
                  <a:prstClr val="black"/>
                </a:solidFill>
                <a:latin typeface="ＭＳ 明朝" panose="02020609040205080304" pitchFamily="17" charset="-128"/>
                <a:ea typeface="ＭＳ 明朝" panose="02020609040205080304" pitchFamily="17" charset="-128"/>
              </a:rPr>
              <a:t>特定保健指導対象者･非対象者別</a:t>
            </a:r>
            <a:r>
              <a:rPr lang="en-US" altLang="ja-JP" sz="120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生活習慣病医療費</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1150" y="5735161"/>
            <a:ext cx="5782833" cy="276999"/>
          </a:xfrm>
          <a:prstGeom prst="rect">
            <a:avLst/>
          </a:prstGeom>
        </p:spPr>
        <p:txBody>
          <a:bodyPr vert="horz" lIns="0" tIns="45720" rIns="0" bIns="45720" rtlCol="0" anchor="ctr" anchorCtr="0">
            <a:spAutoFit/>
          </a:bodyPr>
          <a:lstStyle>
            <a:defPPr>
              <a:defRPr lang="ja-JP"/>
            </a:defPPr>
            <a:lvl1pPr>
              <a:lnSpc>
                <a:spcPct val="150000"/>
              </a:lnSpc>
              <a:spcBef>
                <a:spcPct val="0"/>
              </a:spcBef>
              <a:defRPr sz="1000">
                <a:solidFill>
                  <a:prstClr val="black"/>
                </a:solidFill>
                <a:latin typeface="ＭＳ Ｐ明朝" panose="02020600040205080304" pitchFamily="18" charset="-128"/>
                <a:ea typeface="ＭＳ Ｐ明朝" panose="02020600040205080304" pitchFamily="18" charset="-128"/>
                <a:cs typeface="+mj-cs"/>
              </a:defRPr>
            </a:lvl1pPr>
          </a:lstStyle>
          <a:p>
            <a:pPr>
              <a:lnSpc>
                <a:spcPct val="100000"/>
              </a:lnSpc>
            </a:pPr>
            <a:r>
              <a:rPr lang="ja-JP" altLang="en-US" sz="1200" dirty="0">
                <a:latin typeface="ＭＳ 明朝" panose="02020609040205080304" pitchFamily="17" charset="-128"/>
                <a:ea typeface="ＭＳ 明朝" panose="02020609040205080304" pitchFamily="17" charset="-128"/>
              </a:rPr>
              <a:t>特定保健指導対象者･非対象者別 生活習慣病患者一人当たり医療費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入院外</a:t>
            </a:r>
            <a:r>
              <a:rPr lang="en-US" altLang="ja-JP" sz="1200" dirty="0">
                <a:latin typeface="ＭＳ 明朝" panose="02020609040205080304" pitchFamily="17" charset="-128"/>
                <a:ea typeface="ＭＳ 明朝" panose="02020609040205080304" pitchFamily="17" charset="-128"/>
              </a:rPr>
              <a:t>)</a:t>
            </a:r>
          </a:p>
        </p:txBody>
      </p:sp>
      <p:sp>
        <p:nvSpPr>
          <p:cNvPr id="8" name="正方形/長方形 7">
            <a:extLst>
              <a:ext uri="{FF2B5EF4-FFF2-40B4-BE49-F238E27FC236}">
                <a16:creationId xmlns:a16="http://schemas.microsoft.com/office/drawing/2014/main" id="{CE1ED071-F17E-4419-9598-277AD1DD8C81}"/>
              </a:ext>
            </a:extLst>
          </p:cNvPr>
          <p:cNvSpPr>
            <a:spLocks noChangeAspect="1"/>
          </p:cNvSpPr>
          <p:nvPr/>
        </p:nvSpPr>
        <p:spPr>
          <a:xfrm>
            <a:off x="170434" y="4322131"/>
            <a:ext cx="6242400" cy="12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a:t>
            </a:r>
            <a:r>
              <a:rPr lang="en-US" altLang="ja-JP" sz="800" b="1">
                <a:solidFill>
                  <a:schemeClr val="tx1"/>
                </a:solidFill>
                <a:latin typeface="ＭＳ 明朝" panose="02020609040205080304" pitchFamily="17" charset="-128"/>
                <a:ea typeface="ＭＳ 明朝" panose="02020609040205080304" pitchFamily="17" charset="-128"/>
              </a:rPr>
              <a:t>(DPC</a:t>
            </a:r>
            <a:r>
              <a:rPr lang="ja-JP" altLang="en-US" sz="800" b="1">
                <a:solidFill>
                  <a:schemeClr val="tx1"/>
                </a:solidFill>
                <a:latin typeface="ＭＳ 明朝" panose="02020609040205080304" pitchFamily="17" charset="-128"/>
                <a:ea typeface="ＭＳ 明朝" panose="02020609040205080304" pitchFamily="17" charset="-128"/>
              </a:rPr>
              <a:t>を含む</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非対象者</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健康診査受診における質問表の服薬の項目にて一項目でも</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はい</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服薬有</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服薬の全項目</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なし</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で表記。</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13" name="正方形/長方形 12">
            <a:extLst>
              <a:ext uri="{FF2B5EF4-FFF2-40B4-BE49-F238E27FC236}">
                <a16:creationId xmlns:a16="http://schemas.microsoft.com/office/drawing/2014/main" id="{65FDE2C9-1755-4CA4-9B0D-63F2FCC3EB76}"/>
              </a:ext>
            </a:extLst>
          </p:cNvPr>
          <p:cNvSpPr>
            <a:spLocks noChangeAspect="1"/>
          </p:cNvSpPr>
          <p:nvPr/>
        </p:nvSpPr>
        <p:spPr>
          <a:xfrm>
            <a:off x="170434" y="8288622"/>
            <a:ext cx="6223824" cy="78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で投薬のあった患者一人当たりの入院外生活習慣病医療費。</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22CF9C4E-DCA2-4B4C-845C-9B5EFB2289D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24</a:t>
            </a:fld>
            <a:endParaRPr lang="ja-JP" altLang="en-US" dirty="0"/>
          </a:p>
        </p:txBody>
      </p:sp>
      <p:sp>
        <p:nvSpPr>
          <p:cNvPr id="12" name="Rectangle 1">
            <a:extLst>
              <a:ext uri="{FF2B5EF4-FFF2-40B4-BE49-F238E27FC236}">
                <a16:creationId xmlns:a16="http://schemas.microsoft.com/office/drawing/2014/main" id="{E7E61642-5E25-4F6A-9BBE-6A849CB33031}"/>
              </a:ext>
            </a:extLst>
          </p:cNvPr>
          <p:cNvSpPr>
            <a:spLocks noChangeAspect="1" noChangeArrowheads="1"/>
          </p:cNvSpPr>
          <p:nvPr/>
        </p:nvSpPr>
        <p:spPr bwMode="auto">
          <a:xfrm>
            <a:off x="165100" y="127001"/>
            <a:ext cx="6238800" cy="1279720"/>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特定保健指導対象者と非対象者の医療費の比較</a:t>
            </a:r>
            <a:endParaRPr lang="en-US" altLang="ja-JP" sz="1400" dirty="0">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a:latin typeface="ＭＳ 明朝" panose="02020609040205080304" pitchFamily="17" charset="-128"/>
                <a:ea typeface="ＭＳ 明朝" panose="02020609040205080304" pitchFamily="17" charset="-128"/>
              </a:rPr>
              <a:t>　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の</a:t>
            </a:r>
            <a:r>
              <a:rPr lang="ja-JP" altLang="en-US" sz="1200" dirty="0">
                <a:latin typeface="ＭＳ 明朝" panose="02020609040205080304" pitchFamily="17" charset="-128"/>
                <a:ea typeface="ＭＳ 明朝" panose="02020609040205080304" pitchFamily="17" charset="-128"/>
              </a:rPr>
              <a:t>積極的支援及び動機付け支援の該当者を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、情報提供の該当者を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とし、更に</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について、質問票における回答内容から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服薬無</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に分類しました。以下は各分類の生活習慣病医療費について比較した結果を示したものです。特定保健指導により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の生活習慣改善を促し、服薬開始を防ぐことが重要です。</a:t>
            </a:r>
            <a:endParaRPr lang="en-US" altLang="ja-JP" sz="1200" dirty="0">
              <a:latin typeface="ＭＳ 明朝" panose="02020609040205080304" pitchFamily="17" charset="-128"/>
              <a:ea typeface="ＭＳ 明朝" panose="02020609040205080304" pitchFamily="17" charset="-128"/>
            </a:endParaRPr>
          </a:p>
        </p:txBody>
      </p:sp>
      <p:pic>
        <p:nvPicPr>
          <p:cNvPr id="17" name="図 16">
            <a:extLst>
              <a:ext uri="{FF2B5EF4-FFF2-40B4-BE49-F238E27FC236}">
                <a16:creationId xmlns:a16="http://schemas.microsoft.com/office/drawing/2014/main" id="{54953B4F-B0C8-4997-9F61-65507C9D49B9}"/>
              </a:ext>
            </a:extLst>
          </p:cNvPr>
          <p:cNvPicPr>
            <a:picLocks noChangeAspect="1"/>
          </p:cNvPicPr>
          <p:nvPr/>
        </p:nvPicPr>
        <p:blipFill>
          <a:blip r:embed="rId2"/>
          <a:stretch>
            <a:fillRect/>
          </a:stretch>
        </p:blipFill>
        <p:spPr>
          <a:xfrm>
            <a:off x="165100" y="6007100"/>
            <a:ext cx="5376411" cy="2286000"/>
          </a:xfrm>
          <a:prstGeom prst="rect">
            <a:avLst/>
          </a:prstGeom>
        </p:spPr>
      </p:pic>
      <p:pic>
        <p:nvPicPr>
          <p:cNvPr id="4" name="図 3">
            <a:extLst>
              <a:ext uri="{FF2B5EF4-FFF2-40B4-BE49-F238E27FC236}">
                <a16:creationId xmlns:a16="http://schemas.microsoft.com/office/drawing/2014/main" id="{7E472817-8BDB-2DC5-B2F0-F16C577BCED2}"/>
              </a:ext>
            </a:extLst>
          </p:cNvPr>
          <p:cNvPicPr>
            <a:picLocks noChangeAspect="1"/>
          </p:cNvPicPr>
          <p:nvPr/>
        </p:nvPicPr>
        <p:blipFill>
          <a:blip r:embed="rId3"/>
          <a:stretch>
            <a:fillRect/>
          </a:stretch>
        </p:blipFill>
        <p:spPr>
          <a:xfrm>
            <a:off x="170434" y="1934983"/>
            <a:ext cx="6212372" cy="1192609"/>
          </a:xfrm>
          <a:prstGeom prst="rect">
            <a:avLst/>
          </a:prstGeom>
        </p:spPr>
      </p:pic>
      <p:pic>
        <p:nvPicPr>
          <p:cNvPr id="5" name="図 4">
            <a:extLst>
              <a:ext uri="{FF2B5EF4-FFF2-40B4-BE49-F238E27FC236}">
                <a16:creationId xmlns:a16="http://schemas.microsoft.com/office/drawing/2014/main" id="{39168C77-7ACA-2451-0148-02B5291A3884}"/>
              </a:ext>
            </a:extLst>
          </p:cNvPr>
          <p:cNvPicPr>
            <a:picLocks noChangeAspect="1"/>
          </p:cNvPicPr>
          <p:nvPr/>
        </p:nvPicPr>
        <p:blipFill>
          <a:blip r:embed="rId4"/>
          <a:stretch>
            <a:fillRect/>
          </a:stretch>
        </p:blipFill>
        <p:spPr>
          <a:xfrm>
            <a:off x="170434" y="3165675"/>
            <a:ext cx="4325900" cy="1191491"/>
          </a:xfrm>
          <a:prstGeom prst="rect">
            <a:avLst/>
          </a:prstGeom>
        </p:spPr>
      </p:pic>
    </p:spTree>
    <p:extLst>
      <p:ext uri="{BB962C8B-B14F-4D97-AF65-F5344CB8AC3E}">
        <p14:creationId xmlns:p14="http://schemas.microsoft.com/office/powerpoint/2010/main" val="360679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_小_1_3_1"/>
          <p:cNvSpPr txBox="1">
            <a:spLocks/>
          </p:cNvSpPr>
          <p:nvPr/>
        </p:nvSpPr>
        <p:spPr>
          <a:xfrm>
            <a:off x="179839" y="3247271"/>
            <a:ext cx="2304228" cy="1889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130">
              <a:lnSpc>
                <a:spcPct val="150000"/>
              </a:lnSpc>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特定保健指導対象者の減少率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平成</a:t>
            </a:r>
            <a:r>
              <a:rPr lang="en-US" altLang="ja-JP" sz="800" dirty="0">
                <a:solidFill>
                  <a:schemeClr val="tx1"/>
                </a:solidFill>
                <a:latin typeface="ＭＳ 明朝" panose="02020609040205080304" pitchFamily="17" charset="-128"/>
                <a:ea typeface="ＭＳ 明朝" panose="02020609040205080304" pitchFamily="17" charset="-128"/>
              </a:rPr>
              <a:t>20</a:t>
            </a:r>
            <a:r>
              <a:rPr lang="ja-JP" altLang="en-US" sz="800" dirty="0">
                <a:solidFill>
                  <a:schemeClr val="tx1"/>
                </a:solidFill>
                <a:latin typeface="ＭＳ 明朝" panose="02020609040205080304" pitchFamily="17" charset="-128"/>
                <a:ea typeface="ＭＳ 明朝" panose="02020609040205080304" pitchFamily="17" charset="-128"/>
              </a:rPr>
              <a:t>年度比。</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3" name="テキスト ボックス 2"/>
          <p:cNvSpPr txBox="1">
            <a:spLocks noChangeAspect="1"/>
          </p:cNvSpPr>
          <p:nvPr/>
        </p:nvSpPr>
        <p:spPr>
          <a:xfrm>
            <a:off x="165100" y="1845970"/>
            <a:ext cx="4674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目標値</a:t>
            </a:r>
          </a:p>
        </p:txBody>
      </p:sp>
      <p:sp>
        <p:nvSpPr>
          <p:cNvPr id="21" name="テキスト ボックス 20"/>
          <p:cNvSpPr txBox="1">
            <a:spLocks noChangeAspect="1"/>
          </p:cNvSpPr>
          <p:nvPr/>
        </p:nvSpPr>
        <p:spPr>
          <a:xfrm>
            <a:off x="165099" y="4952777"/>
            <a:ext cx="30835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zh-TW" altLang="en-US" dirty="0"/>
              <a:t>特定健康診査対象者</a:t>
            </a:r>
            <a:r>
              <a:rPr lang="ja-JP" altLang="en-US" dirty="0"/>
              <a:t>数及び受診者数の見込み</a:t>
            </a:r>
            <a:endParaRPr lang="en-US" altLang="zh-TW" dirty="0"/>
          </a:p>
        </p:txBody>
      </p:sp>
      <p:sp>
        <p:nvSpPr>
          <p:cNvPr id="33" name="テキスト ボックス 32"/>
          <p:cNvSpPr txBox="1">
            <a:spLocks noChangeAspect="1"/>
          </p:cNvSpPr>
          <p:nvPr/>
        </p:nvSpPr>
        <p:spPr>
          <a:xfrm>
            <a:off x="165100" y="6633133"/>
            <a:ext cx="3929922"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年齢階層別 </a:t>
            </a:r>
            <a:r>
              <a:rPr lang="zh-TW" altLang="en-US" dirty="0"/>
              <a:t>特定健康診査対象者</a:t>
            </a:r>
            <a:r>
              <a:rPr lang="ja-JP" altLang="en-US" dirty="0"/>
              <a:t>数及び受診者数の見込み</a:t>
            </a:r>
            <a:endParaRPr lang="en-US" altLang="zh-TW" dirty="0"/>
          </a:p>
        </p:txBody>
      </p:sp>
      <p:sp>
        <p:nvSpPr>
          <p:cNvPr id="20" name="テキスト ボックス 19"/>
          <p:cNvSpPr txBox="1">
            <a:spLocks noChangeAspect="1"/>
          </p:cNvSpPr>
          <p:nvPr/>
        </p:nvSpPr>
        <p:spPr>
          <a:xfrm>
            <a:off x="170434" y="731512"/>
            <a:ext cx="6238800" cy="978273"/>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defPPr>
              <a:defRPr lang="ja-JP"/>
            </a:defPPr>
            <a:lvl1pPr fontAlgn="base">
              <a:lnSpc>
                <a:spcPct val="125000"/>
              </a:lnSpc>
              <a:spcBef>
                <a:spcPct val="0"/>
              </a:spcBef>
              <a:spcAft>
                <a:spcPct val="0"/>
              </a:spcAft>
              <a:defRPr sz="1300">
                <a:latin typeface="ＭＳ 明朝"/>
                <a:ea typeface="ＭＳ 明朝"/>
                <a:cs typeface="Times New Roman" pitchFamily="18" charset="0"/>
              </a:defRPr>
            </a:lvl1pPr>
          </a:lstStyle>
          <a:p>
            <a:pPr algn="just"/>
            <a:r>
              <a:rPr lang="ja-JP" altLang="en-US" sz="1200" dirty="0">
                <a:latin typeface="ＭＳ 明朝" panose="02020609040205080304" pitchFamily="17" charset="-128"/>
                <a:ea typeface="ＭＳ 明朝" panose="02020609040205080304" pitchFamily="17" charset="-128"/>
              </a:rPr>
              <a:t>　国では、市町村国保において、計画期間の最終年度である令和</a:t>
            </a:r>
            <a:r>
              <a:rPr lang="en-US" altLang="ja-JP" sz="1200" dirty="0">
                <a:latin typeface="ＭＳ 明朝" panose="02020609040205080304" pitchFamily="17" charset="-128"/>
                <a:ea typeface="ＭＳ 明朝" panose="02020609040205080304" pitchFamily="17" charset="-128"/>
              </a:rPr>
              <a:t>11</a:t>
            </a:r>
            <a:r>
              <a:rPr lang="ja-JP" altLang="en-US" sz="1200" dirty="0">
                <a:latin typeface="ＭＳ 明朝" panose="02020609040205080304" pitchFamily="17" charset="-128"/>
                <a:ea typeface="ＭＳ 明朝" panose="02020609040205080304" pitchFamily="17" charset="-128"/>
              </a:rPr>
              <a:t>年度までに特定健康診査受診率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以上、特定保健指導実施率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以上、特定保健指導対象者の減少率</a:t>
            </a:r>
            <a:r>
              <a:rPr lang="en-US" altLang="ja-JP" sz="1200" dirty="0">
                <a:latin typeface="ＭＳ 明朝" panose="02020609040205080304" pitchFamily="17" charset="-128"/>
                <a:ea typeface="ＭＳ 明朝" panose="02020609040205080304" pitchFamily="17" charset="-128"/>
              </a:rPr>
              <a:t>25.0%</a:t>
            </a:r>
            <a:r>
              <a:rPr lang="ja-JP" altLang="en-US" sz="1200" dirty="0">
                <a:latin typeface="ＭＳ 明朝" panose="02020609040205080304" pitchFamily="17" charset="-128"/>
                <a:ea typeface="ＭＳ 明朝" panose="02020609040205080304" pitchFamily="17" charset="-128"/>
              </a:rPr>
              <a:t>以上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年度比</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を達成することとしています</a:t>
            </a:r>
            <a:r>
              <a:rPr lang="ja-JP" altLang="en-US" sz="1200">
                <a:latin typeface="ＭＳ 明朝" panose="02020609040205080304" pitchFamily="17" charset="-128"/>
                <a:ea typeface="ＭＳ 明朝" panose="02020609040205080304" pitchFamily="17" charset="-128"/>
              </a:rPr>
              <a:t>。本村に</a:t>
            </a:r>
            <a:r>
              <a:rPr lang="ja-JP" altLang="en-US" sz="1200" dirty="0">
                <a:latin typeface="ＭＳ 明朝" panose="02020609040205080304" pitchFamily="17" charset="-128"/>
                <a:ea typeface="ＭＳ 明朝" panose="02020609040205080304" pitchFamily="17" charset="-128"/>
              </a:rPr>
              <a:t>おいては各年度の目標値を以下のとおり設定します。</a:t>
            </a:r>
            <a:endParaRPr lang="en-US" altLang="ja-JP" sz="1200" dirty="0">
              <a:latin typeface="ＭＳ 明朝" panose="02020609040205080304" pitchFamily="17" charset="-128"/>
              <a:ea typeface="ＭＳ 明朝" panose="02020609040205080304" pitchFamily="17" charset="-128"/>
            </a:endParaRPr>
          </a:p>
        </p:txBody>
      </p:sp>
      <p:sp>
        <p:nvSpPr>
          <p:cNvPr id="23" name="Rectangle 1"/>
          <p:cNvSpPr>
            <a:spLocks noChangeAspect="1" noChangeArrowheads="1"/>
          </p:cNvSpPr>
          <p:nvPr/>
        </p:nvSpPr>
        <p:spPr bwMode="auto">
          <a:xfrm>
            <a:off x="170434" y="3941277"/>
            <a:ext cx="6238800" cy="786022"/>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cs typeface="Times New Roman" pitchFamily="18" charset="0"/>
              </a:rPr>
              <a:t>特定健康診査対象者数及び受診者数の見込み</a:t>
            </a:r>
            <a:endParaRPr lang="ja-JP"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年度までの特定健康診査対象者数及び受診者数について、各年度の見込みを示したものです。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0599A167-FCE2-8BA0-A5E0-04FDB6EE788B}"/>
              </a:ext>
            </a:extLst>
          </p:cNvPr>
          <p:cNvSpPr txBox="1">
            <a:spLocks noChangeAspect="1"/>
          </p:cNvSpPr>
          <p:nvPr/>
        </p:nvSpPr>
        <p:spPr>
          <a:xfrm>
            <a:off x="50800" y="407384"/>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目標</a:t>
            </a:r>
          </a:p>
        </p:txBody>
      </p:sp>
      <p:sp>
        <p:nvSpPr>
          <p:cNvPr id="5" name="スライド番号プレースホルダー 4">
            <a:extLst>
              <a:ext uri="{FF2B5EF4-FFF2-40B4-BE49-F238E27FC236}">
                <a16:creationId xmlns:a16="http://schemas.microsoft.com/office/drawing/2014/main" id="{C40861B6-7BC4-4E36-D805-43FE871980E1}"/>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25</a:t>
            </a:fld>
            <a:endParaRPr lang="ja-JP" altLang="en-US" dirty="0"/>
          </a:p>
        </p:txBody>
      </p:sp>
      <p:sp>
        <p:nvSpPr>
          <p:cNvPr id="14" name="タイトル_大_3">
            <a:extLst>
              <a:ext uri="{FF2B5EF4-FFF2-40B4-BE49-F238E27FC236}">
                <a16:creationId xmlns:a16="http://schemas.microsoft.com/office/drawing/2014/main" id="{C6D8BF5F-95B9-3913-17FB-8B2D4E1B42A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4</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特定健康診査等実施計画</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CDD19E7-5A70-DC52-35B8-B93874AE14C1}"/>
              </a:ext>
            </a:extLst>
          </p:cNvPr>
          <p:cNvSpPr txBox="1">
            <a:spLocks noChangeAspect="1"/>
          </p:cNvSpPr>
          <p:nvPr/>
        </p:nvSpPr>
        <p:spPr>
          <a:xfrm>
            <a:off x="50800" y="3624118"/>
            <a:ext cx="5782833" cy="357790"/>
          </a:xfrm>
          <a:prstGeom prst="rect">
            <a:avLst/>
          </a:prstGeom>
          <a:noFill/>
          <a:ln>
            <a:noFill/>
          </a:ln>
        </p:spPr>
        <p:txBody>
          <a:bodyPr wrap="square" lIns="0" rIns="0" rtlCol="0" anchor="ctr" anchorCtr="0">
            <a:spAutoFit/>
          </a:bodyPr>
          <a:lstStyle/>
          <a:p>
            <a:pPr algn="just" fontAlgn="base">
              <a:lnSpc>
                <a:spcPct val="125000"/>
              </a:lnSpc>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対象者数推計</a:t>
            </a:r>
            <a:endParaRPr lang="ja-JP" altLang="ja-JP" sz="1600" b="1" dirty="0">
              <a:latin typeface="ＭＳ 明朝" panose="02020609040205080304" pitchFamily="17" charset="-128"/>
              <a:ea typeface="ＭＳ 明朝" panose="02020609040205080304" pitchFamily="17" charset="-128"/>
              <a:cs typeface="Times New Roman" pitchFamily="18" charset="0"/>
            </a:endParaRPr>
          </a:p>
        </p:txBody>
      </p:sp>
      <p:pic>
        <p:nvPicPr>
          <p:cNvPr id="8" name="図 7">
            <a:extLst>
              <a:ext uri="{FF2B5EF4-FFF2-40B4-BE49-F238E27FC236}">
                <a16:creationId xmlns:a16="http://schemas.microsoft.com/office/drawing/2014/main" id="{CF5DB46E-0652-D6EA-DCA9-3887D988F689}"/>
              </a:ext>
            </a:extLst>
          </p:cNvPr>
          <p:cNvPicPr>
            <a:picLocks noChangeAspect="1"/>
          </p:cNvPicPr>
          <p:nvPr/>
        </p:nvPicPr>
        <p:blipFill>
          <a:blip r:embed="rId2"/>
          <a:stretch>
            <a:fillRect/>
          </a:stretch>
        </p:blipFill>
        <p:spPr>
          <a:xfrm>
            <a:off x="179839" y="2122969"/>
            <a:ext cx="5637822" cy="1139226"/>
          </a:xfrm>
          <a:prstGeom prst="rect">
            <a:avLst/>
          </a:prstGeom>
        </p:spPr>
      </p:pic>
      <p:pic>
        <p:nvPicPr>
          <p:cNvPr id="10" name="図 9">
            <a:extLst>
              <a:ext uri="{FF2B5EF4-FFF2-40B4-BE49-F238E27FC236}">
                <a16:creationId xmlns:a16="http://schemas.microsoft.com/office/drawing/2014/main" id="{A3E3325C-0C49-FCFE-633D-5CC380ED0994}"/>
              </a:ext>
            </a:extLst>
          </p:cNvPr>
          <p:cNvPicPr>
            <a:picLocks noChangeAspect="1"/>
          </p:cNvPicPr>
          <p:nvPr/>
        </p:nvPicPr>
        <p:blipFill>
          <a:blip r:embed="rId3"/>
          <a:stretch>
            <a:fillRect/>
          </a:stretch>
        </p:blipFill>
        <p:spPr>
          <a:xfrm>
            <a:off x="165100" y="5229444"/>
            <a:ext cx="4987290" cy="1134084"/>
          </a:xfrm>
          <a:prstGeom prst="rect">
            <a:avLst/>
          </a:prstGeom>
        </p:spPr>
      </p:pic>
      <p:pic>
        <p:nvPicPr>
          <p:cNvPr id="12" name="図 11">
            <a:extLst>
              <a:ext uri="{FF2B5EF4-FFF2-40B4-BE49-F238E27FC236}">
                <a16:creationId xmlns:a16="http://schemas.microsoft.com/office/drawing/2014/main" id="{AF4D907F-7141-3667-2C84-D720FB99E84C}"/>
              </a:ext>
            </a:extLst>
          </p:cNvPr>
          <p:cNvPicPr>
            <a:picLocks noChangeAspect="1"/>
          </p:cNvPicPr>
          <p:nvPr/>
        </p:nvPicPr>
        <p:blipFill>
          <a:blip r:embed="rId4"/>
          <a:stretch>
            <a:fillRect/>
          </a:stretch>
        </p:blipFill>
        <p:spPr>
          <a:xfrm>
            <a:off x="165099" y="6935234"/>
            <a:ext cx="4987291" cy="1415373"/>
          </a:xfrm>
          <a:prstGeom prst="rect">
            <a:avLst/>
          </a:prstGeom>
        </p:spPr>
      </p:pic>
    </p:spTree>
    <p:extLst>
      <p:ext uri="{BB962C8B-B14F-4D97-AF65-F5344CB8AC3E}">
        <p14:creationId xmlns:p14="http://schemas.microsoft.com/office/powerpoint/2010/main" val="386963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spect="1"/>
          </p:cNvSpPr>
          <p:nvPr/>
        </p:nvSpPr>
        <p:spPr>
          <a:xfrm>
            <a:off x="165100" y="1133681"/>
            <a:ext cx="30835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特定保健指導</a:t>
            </a:r>
            <a:r>
              <a:rPr lang="zh-TW" altLang="en-US" dirty="0"/>
              <a:t>対象者</a:t>
            </a:r>
            <a:r>
              <a:rPr lang="ja-JP" altLang="en-US" dirty="0"/>
              <a:t>数及び実施者数の見込み</a:t>
            </a:r>
            <a:endParaRPr lang="en-US" altLang="zh-TW" dirty="0"/>
          </a:p>
        </p:txBody>
      </p:sp>
      <p:sp>
        <p:nvSpPr>
          <p:cNvPr id="12" name="テキスト ボックス 11"/>
          <p:cNvSpPr txBox="1">
            <a:spLocks noChangeAspect="1"/>
          </p:cNvSpPr>
          <p:nvPr/>
        </p:nvSpPr>
        <p:spPr>
          <a:xfrm>
            <a:off x="165100" y="2806683"/>
            <a:ext cx="41607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支援レベル別 特定保健指導</a:t>
            </a:r>
            <a:r>
              <a:rPr lang="zh-TW" altLang="en-US" dirty="0"/>
              <a:t>対象者</a:t>
            </a:r>
            <a:r>
              <a:rPr lang="ja-JP" altLang="en-US" dirty="0"/>
              <a:t>数及び実施者数の見込み</a:t>
            </a:r>
            <a:endParaRPr lang="en-US" altLang="zh-TW" dirty="0"/>
          </a:p>
        </p:txBody>
      </p:sp>
      <p:sp>
        <p:nvSpPr>
          <p:cNvPr id="9" name="Rectangle 1"/>
          <p:cNvSpPr>
            <a:spLocks noChangeAspect="1" noChangeArrowheads="1"/>
          </p:cNvSpPr>
          <p:nvPr/>
        </p:nvSpPr>
        <p:spPr bwMode="auto">
          <a:xfrm>
            <a:off x="170434" y="127000"/>
            <a:ext cx="6238800" cy="786022"/>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特定保健指導対象者数及び実施者数の見込み</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年度までの特定保健指導対象者数及び実施者数について、各年度の見込みを示したものです。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3989C31C-BD2A-8B81-1C75-893A8C72DB9B}"/>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26</a:t>
            </a:fld>
            <a:endParaRPr lang="ja-JP" altLang="en-US" dirty="0"/>
          </a:p>
        </p:txBody>
      </p:sp>
      <p:pic>
        <p:nvPicPr>
          <p:cNvPr id="5" name="図 4">
            <a:extLst>
              <a:ext uri="{FF2B5EF4-FFF2-40B4-BE49-F238E27FC236}">
                <a16:creationId xmlns:a16="http://schemas.microsoft.com/office/drawing/2014/main" id="{C2D1F112-072C-277E-5F21-795F127AC948}"/>
              </a:ext>
            </a:extLst>
          </p:cNvPr>
          <p:cNvPicPr>
            <a:picLocks noChangeAspect="1"/>
          </p:cNvPicPr>
          <p:nvPr/>
        </p:nvPicPr>
        <p:blipFill>
          <a:blip r:embed="rId2"/>
          <a:stretch>
            <a:fillRect/>
          </a:stretch>
        </p:blipFill>
        <p:spPr>
          <a:xfrm>
            <a:off x="163085" y="1410680"/>
            <a:ext cx="4987290" cy="1134084"/>
          </a:xfrm>
          <a:prstGeom prst="rect">
            <a:avLst/>
          </a:prstGeom>
        </p:spPr>
      </p:pic>
      <p:pic>
        <p:nvPicPr>
          <p:cNvPr id="6" name="図 5">
            <a:extLst>
              <a:ext uri="{FF2B5EF4-FFF2-40B4-BE49-F238E27FC236}">
                <a16:creationId xmlns:a16="http://schemas.microsoft.com/office/drawing/2014/main" id="{882B5EEC-6518-2C63-41A7-2C81218ED1B8}"/>
              </a:ext>
            </a:extLst>
          </p:cNvPr>
          <p:cNvPicPr>
            <a:picLocks noChangeAspect="1"/>
          </p:cNvPicPr>
          <p:nvPr/>
        </p:nvPicPr>
        <p:blipFill>
          <a:blip r:embed="rId3"/>
          <a:stretch>
            <a:fillRect/>
          </a:stretch>
        </p:blipFill>
        <p:spPr>
          <a:xfrm>
            <a:off x="170434" y="3131840"/>
            <a:ext cx="5602034" cy="1975877"/>
          </a:xfrm>
          <a:prstGeom prst="rect">
            <a:avLst/>
          </a:prstGeom>
        </p:spPr>
      </p:pic>
    </p:spTree>
    <p:extLst>
      <p:ext uri="{BB962C8B-B14F-4D97-AF65-F5344CB8AC3E}">
        <p14:creationId xmlns:p14="http://schemas.microsoft.com/office/powerpoint/2010/main" val="19962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p:cNvSpPr>
            <a:spLocks noChangeAspect="1" noChangeArrowheads="1"/>
          </p:cNvSpPr>
          <p:nvPr/>
        </p:nvSpPr>
        <p:spPr bwMode="auto">
          <a:xfrm>
            <a:off x="165100" y="304685"/>
            <a:ext cx="5783476" cy="366022"/>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rPr>
              <a:t>特定健康診査</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14" name="タイトル_小_1_3_1"/>
          <p:cNvSpPr txBox="1">
            <a:spLocks noChangeAspect="1"/>
          </p:cNvSpPr>
          <p:nvPr/>
        </p:nvSpPr>
        <p:spPr>
          <a:xfrm>
            <a:off x="165100" y="2315664"/>
            <a:ext cx="6238800" cy="4624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・集団健診：総合福祉センターで実施します。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・個別健診：委託契約を結んだ医療機関で実施します。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65100" y="683568"/>
            <a:ext cx="6238800" cy="775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実施年度中に</a:t>
            </a:r>
            <a:r>
              <a:rPr lang="en-US" altLang="ja-JP" sz="1200" dirty="0">
                <a:solidFill>
                  <a:schemeClr val="tx1"/>
                </a:solidFill>
                <a:latin typeface="ＭＳ 明朝" panose="02020609040205080304" pitchFamily="17" charset="-128"/>
                <a:ea typeface="ＭＳ 明朝" panose="02020609040205080304" pitchFamily="17" charset="-128"/>
              </a:rPr>
              <a:t>40</a:t>
            </a:r>
            <a:r>
              <a:rPr lang="ja-JP" altLang="en-US" sz="1200" dirty="0">
                <a:solidFill>
                  <a:schemeClr val="tx1"/>
                </a:solidFill>
                <a:latin typeface="ＭＳ 明朝" panose="02020609040205080304" pitchFamily="17" charset="-128"/>
                <a:ea typeface="ＭＳ 明朝" panose="02020609040205080304" pitchFamily="17" charset="-128"/>
              </a:rPr>
              <a:t>歳～</a:t>
            </a:r>
            <a:r>
              <a:rPr lang="en-US" altLang="ja-JP" sz="1200" dirty="0">
                <a:solidFill>
                  <a:schemeClr val="tx1"/>
                </a:solidFill>
                <a:latin typeface="ＭＳ 明朝" panose="02020609040205080304" pitchFamily="17" charset="-128"/>
                <a:ea typeface="ＭＳ 明朝" panose="02020609040205080304" pitchFamily="17" charset="-128"/>
              </a:rPr>
              <a:t>74</a:t>
            </a:r>
            <a:r>
              <a:rPr lang="ja-JP" altLang="en-US" sz="1200" dirty="0">
                <a:solidFill>
                  <a:schemeClr val="tx1"/>
                </a:solidFill>
                <a:latin typeface="ＭＳ 明朝" panose="02020609040205080304" pitchFamily="17" charset="-128"/>
                <a:ea typeface="ＭＳ 明朝" panose="02020609040205080304" pitchFamily="17" charset="-128"/>
              </a:rPr>
              <a:t>歳になる被保険者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実施年度中に</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歳になる</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歳未満の者も含む</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で、かつ、年度内に国民健康保険資格を有する者を対象とします。ただし、妊産婦、刑務所入所中、海外在住、長期入院等、厚生労働省告示で定める除外規定に該当する者は対象者から除くものとします。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タイトル_小_1_3_1"/>
          <p:cNvSpPr txBox="1">
            <a:spLocks noChangeAspect="1"/>
          </p:cNvSpPr>
          <p:nvPr/>
        </p:nvSpPr>
        <p:spPr>
          <a:xfrm>
            <a:off x="165100" y="3131849"/>
            <a:ext cx="6238800" cy="6607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イ</a:t>
            </a:r>
            <a:r>
              <a:rPr lang="en-US" altLang="ja-JP" dirty="0"/>
              <a:t>.</a:t>
            </a:r>
            <a:r>
              <a:rPr lang="ja-JP" altLang="en-US" dirty="0"/>
              <a:t>実施項目</a:t>
            </a:r>
            <a:endParaRPr lang="en-US" altLang="ja-JP" dirty="0"/>
          </a:p>
          <a:p>
            <a:pPr algn="just"/>
            <a:r>
              <a:rPr lang="ja-JP" altLang="en-US" dirty="0"/>
              <a:t>　特定健診の「基本的な検査項目」に「詳細な検査項目」を加えた全ての検査項目を全受診者に無料で実施。</a:t>
            </a:r>
            <a:endParaRPr lang="en-US" altLang="ja-JP" dirty="0"/>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27</a:t>
            </a:fld>
            <a:endParaRPr lang="ja-JP" altLang="en-US" dirty="0"/>
          </a:p>
        </p:txBody>
      </p:sp>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5080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実施方法</a:t>
            </a:r>
          </a:p>
        </p:txBody>
      </p:sp>
      <p:sp>
        <p:nvSpPr>
          <p:cNvPr id="3" name="タイトル_小_1_3_1">
            <a:extLst>
              <a:ext uri="{FF2B5EF4-FFF2-40B4-BE49-F238E27FC236}">
                <a16:creationId xmlns:a16="http://schemas.microsoft.com/office/drawing/2014/main" id="{B0DD8676-A278-546C-CF41-8060CAD65EFD}"/>
              </a:ext>
            </a:extLst>
          </p:cNvPr>
          <p:cNvSpPr txBox="1">
            <a:spLocks noChangeAspect="1"/>
          </p:cNvSpPr>
          <p:nvPr/>
        </p:nvSpPr>
        <p:spPr>
          <a:xfrm>
            <a:off x="165100" y="2002435"/>
            <a:ext cx="180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graphicFrame>
        <p:nvGraphicFramePr>
          <p:cNvPr id="7" name="表 7">
            <a:extLst>
              <a:ext uri="{FF2B5EF4-FFF2-40B4-BE49-F238E27FC236}">
                <a16:creationId xmlns:a16="http://schemas.microsoft.com/office/drawing/2014/main" id="{53853EB3-3F4E-FCD1-70DC-50F91A5B1BD9}"/>
              </a:ext>
            </a:extLst>
          </p:cNvPr>
          <p:cNvGraphicFramePr>
            <a:graphicFrameLocks noGrp="1" noChangeAspect="1"/>
          </p:cNvGraphicFramePr>
          <p:nvPr>
            <p:extLst>
              <p:ext uri="{D42A27DB-BD31-4B8C-83A1-F6EECF244321}">
                <p14:modId xmlns:p14="http://schemas.microsoft.com/office/powerpoint/2010/main" val="3884015874"/>
              </p:ext>
            </p:extLst>
          </p:nvPr>
        </p:nvGraphicFramePr>
        <p:xfrm>
          <a:off x="165100" y="4139952"/>
          <a:ext cx="6120000" cy="1947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4241870289"/>
                    </a:ext>
                  </a:extLst>
                </a:gridCol>
                <a:gridCol w="4680000">
                  <a:extLst>
                    <a:ext uri="{9D8B030D-6E8A-4147-A177-3AD203B41FA5}">
                      <a16:colId xmlns:a16="http://schemas.microsoft.com/office/drawing/2014/main" val="900692448"/>
                    </a:ext>
                  </a:extLst>
                </a:gridCol>
              </a:tblGrid>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質問項目</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標準的な質問票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86662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身体計測</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身長、体重、</a:t>
                      </a:r>
                      <a:r>
                        <a:rPr kumimoji="1" lang="en-US" altLang="ja-JP" sz="1000" b="0" dirty="0">
                          <a:solidFill>
                            <a:schemeClr val="tx1"/>
                          </a:solidFill>
                          <a:latin typeface="ＭＳ 明朝" panose="02020609040205080304" pitchFamily="17" charset="-128"/>
                          <a:ea typeface="ＭＳ 明朝" panose="02020609040205080304" pitchFamily="17" charset="-128"/>
                        </a:rPr>
                        <a:t>BMI</a:t>
                      </a:r>
                      <a:r>
                        <a:rPr kumimoji="1" lang="ja-JP" altLang="en-US" sz="1000" b="0" dirty="0">
                          <a:solidFill>
                            <a:schemeClr val="tx1"/>
                          </a:solidFill>
                          <a:latin typeface="ＭＳ 明朝" panose="02020609040205080304" pitchFamily="17" charset="-128"/>
                          <a:ea typeface="ＭＳ 明朝" panose="02020609040205080304" pitchFamily="17" charset="-128"/>
                        </a:rPr>
                        <a:t>、腹囲</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内臓脂肪面積</a:t>
                      </a:r>
                      <a:r>
                        <a:rPr kumimoji="1" lang="en-US" altLang="ja-JP" sz="1000" b="0" dirty="0">
                          <a:solidFill>
                            <a:schemeClr val="tx1"/>
                          </a:solidFill>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645883"/>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理学的所見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身体診察</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99625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血圧測定</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878647"/>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脂質検査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空腹時中性脂肪</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やむを得ない場合には随時中性脂肪</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HDL</a:t>
                      </a:r>
                      <a:r>
                        <a:rPr kumimoji="1" lang="ja-JP" altLang="en-US" sz="1000" dirty="0">
                          <a:latin typeface="ＭＳ 明朝" panose="02020609040205080304" pitchFamily="17" charset="-128"/>
                          <a:ea typeface="ＭＳ 明朝" panose="02020609040205080304" pitchFamily="17" charset="-128"/>
                        </a:rPr>
                        <a:t>コレステロール、</a:t>
                      </a:r>
                      <a:r>
                        <a:rPr kumimoji="1" lang="en-US" altLang="ja-JP" sz="1000" dirty="0">
                          <a:latin typeface="ＭＳ 明朝" panose="02020609040205080304" pitchFamily="17" charset="-128"/>
                          <a:ea typeface="ＭＳ 明朝" panose="02020609040205080304" pitchFamily="17" charset="-128"/>
                        </a:rPr>
                        <a:t>LDL</a:t>
                      </a:r>
                      <a:r>
                        <a:rPr kumimoji="1" lang="ja-JP" altLang="en-US" sz="1000" dirty="0">
                          <a:latin typeface="ＭＳ 明朝" panose="02020609040205080304" pitchFamily="17" charset="-128"/>
                          <a:ea typeface="ＭＳ 明朝" panose="02020609040205080304" pitchFamily="17" charset="-128"/>
                        </a:rPr>
                        <a:t>コレステロールまたは</a:t>
                      </a:r>
                      <a:r>
                        <a:rPr kumimoji="1" lang="en-US" altLang="ja-JP" sz="1000" dirty="0">
                          <a:latin typeface="ＭＳ 明朝" panose="02020609040205080304" pitchFamily="17" charset="-128"/>
                          <a:ea typeface="ＭＳ 明朝" panose="02020609040205080304" pitchFamily="17" charset="-128"/>
                        </a:rPr>
                        <a:t>Non-HDL</a:t>
                      </a:r>
                      <a:r>
                        <a:rPr kumimoji="1" lang="ja-JP" altLang="en-US" sz="1000" dirty="0">
                          <a:latin typeface="ＭＳ 明朝" panose="02020609040205080304" pitchFamily="17" charset="-128"/>
                          <a:ea typeface="ＭＳ 明朝" panose="02020609040205080304" pitchFamily="17" charset="-128"/>
                        </a:rPr>
                        <a:t>コレステロール</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70381"/>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肝機能検査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ＭＳ 明朝" panose="02020609040205080304" pitchFamily="17" charset="-128"/>
                          <a:ea typeface="ＭＳ 明朝" panose="02020609040205080304" pitchFamily="17" charset="-128"/>
                        </a:rPr>
                        <a:t>AST(GOT)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ALT(GPT)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γ-GT(γ-GTP)</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296916"/>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血糖検査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空腹時血糖、</a:t>
                      </a:r>
                      <a:r>
                        <a:rPr kumimoji="1" lang="en-US" altLang="ja-JP" sz="1000" dirty="0">
                          <a:latin typeface="ＭＳ 明朝" panose="02020609040205080304" pitchFamily="17" charset="-128"/>
                          <a:ea typeface="ＭＳ 明朝" panose="02020609040205080304" pitchFamily="17" charset="-128"/>
                        </a:rPr>
                        <a:t>HbA1c,</a:t>
                      </a:r>
                      <a:r>
                        <a:rPr kumimoji="1" lang="ja-JP" altLang="en-US" sz="1000" dirty="0">
                          <a:latin typeface="ＭＳ 明朝" panose="02020609040205080304" pitchFamily="17" charset="-128"/>
                          <a:ea typeface="ＭＳ 明朝" panose="02020609040205080304" pitchFamily="17" charset="-128"/>
                        </a:rPr>
                        <a:t>やむを得ない場合には随時血糖</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96157"/>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尿検査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尿糖、尿蛋白、尿潜血、尿酸（</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）、尿中血糖（</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6053108"/>
                  </a:ext>
                </a:extLst>
              </a:tr>
            </a:tbl>
          </a:graphicData>
        </a:graphic>
      </p:graphicFrame>
      <p:sp>
        <p:nvSpPr>
          <p:cNvPr id="8" name="タイトル_小_1_3_1">
            <a:extLst>
              <a:ext uri="{FF2B5EF4-FFF2-40B4-BE49-F238E27FC236}">
                <a16:creationId xmlns:a16="http://schemas.microsoft.com/office/drawing/2014/main" id="{7BC5C86F-AC4E-03CF-02F1-B2958FBB042A}"/>
              </a:ext>
            </a:extLst>
          </p:cNvPr>
          <p:cNvSpPr txBox="1">
            <a:spLocks noChangeAspect="1"/>
          </p:cNvSpPr>
          <p:nvPr/>
        </p:nvSpPr>
        <p:spPr>
          <a:xfrm>
            <a:off x="165100" y="3881838"/>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■基本的な健診項目</a:t>
            </a:r>
            <a:r>
              <a:rPr lang="en-US" altLang="ja-JP" sz="1050" dirty="0"/>
              <a:t>(</a:t>
            </a:r>
            <a:r>
              <a:rPr lang="ja-JP" altLang="en-US" sz="1050" dirty="0"/>
              <a:t>全員に実施</a:t>
            </a:r>
            <a:r>
              <a:rPr lang="en-US" altLang="ja-JP" sz="1050" dirty="0"/>
              <a:t>)</a:t>
            </a:r>
          </a:p>
        </p:txBody>
      </p:sp>
      <p:sp>
        <p:nvSpPr>
          <p:cNvPr id="9" name="タイトル_小_1_3_1">
            <a:extLst>
              <a:ext uri="{FF2B5EF4-FFF2-40B4-BE49-F238E27FC236}">
                <a16:creationId xmlns:a16="http://schemas.microsoft.com/office/drawing/2014/main" id="{6822A462-6F04-A238-6013-537D75100D78}"/>
              </a:ext>
            </a:extLst>
          </p:cNvPr>
          <p:cNvSpPr txBox="1">
            <a:spLocks noChangeAspect="1"/>
          </p:cNvSpPr>
          <p:nvPr/>
        </p:nvSpPr>
        <p:spPr>
          <a:xfrm>
            <a:off x="140277" y="6563148"/>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a:t>
            </a:r>
            <a:r>
              <a:rPr kumimoji="1" lang="ja-JP" altLang="en-US" sz="1050" dirty="0"/>
              <a:t>詳細な健診項目</a:t>
            </a:r>
            <a:r>
              <a:rPr kumimoji="1" lang="en-US" altLang="ja-JP" sz="1050" dirty="0"/>
              <a:t>(</a:t>
            </a:r>
            <a:r>
              <a:rPr kumimoji="1" lang="ja-JP" altLang="en-US" sz="1050" dirty="0"/>
              <a:t>医師が必要と判断した場合に実施</a:t>
            </a:r>
            <a:r>
              <a:rPr kumimoji="1" lang="en-US" altLang="ja-JP" sz="1050" dirty="0"/>
              <a:t>)</a:t>
            </a:r>
            <a:endParaRPr lang="en-US" altLang="ja-JP" sz="1050" dirty="0"/>
          </a:p>
        </p:txBody>
      </p:sp>
      <p:graphicFrame>
        <p:nvGraphicFramePr>
          <p:cNvPr id="10" name="表 7">
            <a:extLst>
              <a:ext uri="{FF2B5EF4-FFF2-40B4-BE49-F238E27FC236}">
                <a16:creationId xmlns:a16="http://schemas.microsoft.com/office/drawing/2014/main" id="{C5C51078-5995-1BF2-9053-BC03E8A65172}"/>
              </a:ext>
            </a:extLst>
          </p:cNvPr>
          <p:cNvGraphicFramePr>
            <a:graphicFrameLocks noGrp="1" noChangeAspect="1"/>
          </p:cNvGraphicFramePr>
          <p:nvPr>
            <p:extLst>
              <p:ext uri="{D42A27DB-BD31-4B8C-83A1-F6EECF244321}">
                <p14:modId xmlns:p14="http://schemas.microsoft.com/office/powerpoint/2010/main" val="1942971037"/>
              </p:ext>
            </p:extLst>
          </p:nvPr>
        </p:nvGraphicFramePr>
        <p:xfrm>
          <a:off x="165100" y="6817064"/>
          <a:ext cx="6120000" cy="897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4241870289"/>
                    </a:ext>
                  </a:extLst>
                </a:gridCol>
                <a:gridCol w="4680000">
                  <a:extLst>
                    <a:ext uri="{9D8B030D-6E8A-4147-A177-3AD203B41FA5}">
                      <a16:colId xmlns:a16="http://schemas.microsoft.com/office/drawing/2014/main" val="900692448"/>
                    </a:ext>
                  </a:extLst>
                </a:gridCol>
              </a:tblGrid>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心電図検査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所見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86662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眼底検査（</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所見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645883"/>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貧血検査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赤血球数、ヘモグロビン値、ヘマトクリット値</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996252"/>
                  </a:ext>
                </a:extLst>
              </a:tr>
              <a:tr h="0">
                <a:tc>
                  <a:txBody>
                    <a:bodyPr/>
                    <a:lstStyle/>
                    <a:p>
                      <a:r>
                        <a:rPr kumimoji="1" lang="ja-JP" altLang="en-US" sz="1000" b="0">
                          <a:solidFill>
                            <a:schemeClr val="tx1"/>
                          </a:solidFill>
                          <a:latin typeface="ＭＳ 明朝" panose="02020609040205080304" pitchFamily="17" charset="-128"/>
                          <a:ea typeface="ＭＳ 明朝" panose="02020609040205080304" pitchFamily="17" charset="-128"/>
                        </a:rPr>
                        <a:t>腎機能検査</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血清クレアチニン検査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878647"/>
                  </a:ext>
                </a:extLst>
              </a:tr>
            </a:tbl>
          </a:graphicData>
        </a:graphic>
      </p:graphicFrame>
      <p:sp>
        <p:nvSpPr>
          <p:cNvPr id="5" name="テキスト ボックス 4">
            <a:extLst>
              <a:ext uri="{FF2B5EF4-FFF2-40B4-BE49-F238E27FC236}">
                <a16:creationId xmlns:a16="http://schemas.microsoft.com/office/drawing/2014/main" id="{AFB643E0-AD1C-45B9-BC86-C3E6FFB93AA9}"/>
              </a:ext>
            </a:extLst>
          </p:cNvPr>
          <p:cNvSpPr txBox="1"/>
          <p:nvPr/>
        </p:nvSpPr>
        <p:spPr>
          <a:xfrm>
            <a:off x="165100" y="7714664"/>
            <a:ext cx="6120000" cy="253916"/>
          </a:xfrm>
          <a:prstGeom prst="rect">
            <a:avLst/>
          </a:prstGeom>
          <a:noFill/>
          <a:ln>
            <a:noFill/>
          </a:ln>
        </p:spPr>
        <p:txBody>
          <a:bodyPr wrap="square" lIns="0" rtlCol="0">
            <a:spAutoFit/>
          </a:bodyPr>
          <a:lstStyle/>
          <a:p>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眼底検査は集団健診時のみ実施。</a:t>
            </a:r>
          </a:p>
        </p:txBody>
      </p:sp>
      <p:sp>
        <p:nvSpPr>
          <p:cNvPr id="17" name="テキスト ボックス 16">
            <a:extLst>
              <a:ext uri="{FF2B5EF4-FFF2-40B4-BE49-F238E27FC236}">
                <a16:creationId xmlns:a16="http://schemas.microsoft.com/office/drawing/2014/main" id="{CA5F3717-027C-4D1E-9D7B-0CE769C9A82F}"/>
              </a:ext>
            </a:extLst>
          </p:cNvPr>
          <p:cNvSpPr txBox="1"/>
          <p:nvPr/>
        </p:nvSpPr>
        <p:spPr>
          <a:xfrm>
            <a:off x="165100" y="6066398"/>
            <a:ext cx="6213977" cy="246221"/>
          </a:xfrm>
          <a:prstGeom prst="rect">
            <a:avLst/>
          </a:prstGeom>
          <a:noFill/>
          <a:ln>
            <a:noFill/>
          </a:ln>
        </p:spPr>
        <p:txBody>
          <a:bodyPr wrap="square" lIns="0" rtlCol="0">
            <a:spAutoFit/>
          </a:bodyPr>
          <a:lstStyle/>
          <a:p>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村独自の検査項目</a:t>
            </a:r>
            <a:endParaRPr kumimoji="1"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1317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_小_1_3_1"/>
          <p:cNvSpPr txBox="1">
            <a:spLocks noChangeAspect="1"/>
          </p:cNvSpPr>
          <p:nvPr/>
        </p:nvSpPr>
        <p:spPr>
          <a:xfrm>
            <a:off x="165100" y="1999631"/>
            <a:ext cx="6238800" cy="13724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国が定める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特定保健指導対象者の選定基準</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基づき、特定健康診査の結果を踏まえ、内臓脂肪蓄積の程度とリスク要因数による階層化を行い、対象者を抽出します。ただし、質問票により服薬中と判断された者は、医療機関における継続的な医学的管理のもとでの指導が適当であるため、対象者から除くこととします。また、</a:t>
            </a:r>
            <a:r>
              <a:rPr lang="en-US" altLang="ja-JP" sz="1200" dirty="0">
                <a:solidFill>
                  <a:schemeClr val="tx1"/>
                </a:solidFill>
                <a:latin typeface="ＭＳ 明朝" panose="02020609040205080304" pitchFamily="17" charset="-128"/>
                <a:ea typeface="ＭＳ 明朝" panose="02020609040205080304" pitchFamily="17" charset="-128"/>
              </a:rPr>
              <a:t>65</a:t>
            </a:r>
            <a:r>
              <a:rPr lang="ja-JP" altLang="en-US" sz="1200" dirty="0">
                <a:solidFill>
                  <a:schemeClr val="tx1"/>
                </a:solidFill>
                <a:latin typeface="ＭＳ 明朝" panose="02020609040205080304" pitchFamily="17" charset="-128"/>
                <a:ea typeface="ＭＳ 明朝" panose="02020609040205080304" pitchFamily="17" charset="-128"/>
              </a:rPr>
              <a:t>歳以上</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歳未満の者については、動機付け支援のみ実施します。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65100" y="6485304"/>
            <a:ext cx="6238800" cy="6799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特定保健指導の対象となった者に個別訪問により実施します。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65100" y="3554108"/>
            <a:ext cx="189090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dirty="0"/>
              <a:t>特定保健指導対象者の選定基準</a:t>
            </a:r>
            <a:endParaRPr lang="en-US" altLang="ja-JP" sz="1050" dirty="0"/>
          </a:p>
        </p:txBody>
      </p:sp>
      <p:sp>
        <p:nvSpPr>
          <p:cNvPr id="2" name="スライド番号プレースホルダー 1">
            <a:extLst>
              <a:ext uri="{FF2B5EF4-FFF2-40B4-BE49-F238E27FC236}">
                <a16:creationId xmlns:a16="http://schemas.microsoft.com/office/drawing/2014/main" id="{C4CCA18D-3DF5-7E04-AADF-C5B5B1A2E765}"/>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28</a:t>
            </a:fld>
            <a:endParaRPr lang="ja-JP" altLang="en-US" dirty="0"/>
          </a:p>
        </p:txBody>
      </p:sp>
      <p:sp>
        <p:nvSpPr>
          <p:cNvPr id="4" name="Rectangle 1">
            <a:extLst>
              <a:ext uri="{FF2B5EF4-FFF2-40B4-BE49-F238E27FC236}">
                <a16:creationId xmlns:a16="http://schemas.microsoft.com/office/drawing/2014/main" id="{541C87CA-3572-2109-EA5C-F772CE5D6EC0}"/>
              </a:ext>
            </a:extLst>
          </p:cNvPr>
          <p:cNvSpPr>
            <a:spLocks noChangeAspect="1" noChangeArrowheads="1"/>
          </p:cNvSpPr>
          <p:nvPr/>
        </p:nvSpPr>
        <p:spPr bwMode="auto">
          <a:xfrm>
            <a:off x="165100" y="1619672"/>
            <a:ext cx="5783476" cy="325025"/>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rPr>
              <a:t>特定保健指導</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5" name="タイトル_小_1_3_1">
            <a:extLst>
              <a:ext uri="{FF2B5EF4-FFF2-40B4-BE49-F238E27FC236}">
                <a16:creationId xmlns:a16="http://schemas.microsoft.com/office/drawing/2014/main" id="{FF02BB5B-0676-3171-BD87-5AE18BA5A527}"/>
              </a:ext>
            </a:extLst>
          </p:cNvPr>
          <p:cNvSpPr txBox="1">
            <a:spLocks noChangeAspect="1"/>
          </p:cNvSpPr>
          <p:nvPr/>
        </p:nvSpPr>
        <p:spPr>
          <a:xfrm>
            <a:off x="165100" y="127000"/>
            <a:ext cx="6238800" cy="4299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ウ</a:t>
            </a:r>
            <a:r>
              <a:rPr lang="en-US" altLang="ja-JP" dirty="0"/>
              <a:t>.</a:t>
            </a:r>
            <a:r>
              <a:rPr lang="ja-JP" altLang="en-US" dirty="0"/>
              <a:t>実施時期</a:t>
            </a:r>
            <a:endParaRPr lang="en-US" altLang="ja-JP" dirty="0"/>
          </a:p>
          <a:p>
            <a:pPr algn="just"/>
            <a:r>
              <a:rPr lang="ja-JP" altLang="en-US" dirty="0"/>
              <a:t>　年度を通して４</a:t>
            </a:r>
            <a:r>
              <a:rPr lang="ja-JP" altLang="en-US" sz="1200" dirty="0">
                <a:solidFill>
                  <a:schemeClr val="tx1"/>
                </a:solidFill>
              </a:rPr>
              <a:t>月から３月に実施します。</a:t>
            </a:r>
            <a:endParaRPr lang="en-US" altLang="ja-JP" dirty="0"/>
          </a:p>
        </p:txBody>
      </p:sp>
      <p:sp>
        <p:nvSpPr>
          <p:cNvPr id="6" name="タイトル_小_1_3_1">
            <a:extLst>
              <a:ext uri="{FF2B5EF4-FFF2-40B4-BE49-F238E27FC236}">
                <a16:creationId xmlns:a16="http://schemas.microsoft.com/office/drawing/2014/main" id="{552E9324-1CE4-3995-104E-40EFF4E06844}"/>
              </a:ext>
            </a:extLst>
          </p:cNvPr>
          <p:cNvSpPr txBox="1">
            <a:spLocks noChangeAspect="1"/>
          </p:cNvSpPr>
          <p:nvPr/>
        </p:nvSpPr>
        <p:spPr>
          <a:xfrm>
            <a:off x="165100" y="742890"/>
            <a:ext cx="6238800" cy="6607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エ</a:t>
            </a:r>
            <a:r>
              <a:rPr lang="en-US" altLang="ja-JP" dirty="0"/>
              <a:t>.</a:t>
            </a:r>
            <a:r>
              <a:rPr lang="ja-JP" altLang="en-US" dirty="0"/>
              <a:t>案内方法</a:t>
            </a:r>
            <a:endParaRPr lang="en-US" altLang="ja-JP" dirty="0"/>
          </a:p>
          <a:p>
            <a:pPr algn="just"/>
            <a:r>
              <a:rPr lang="ja-JP" altLang="en-US" dirty="0"/>
              <a:t>　対象者に、特定健康診査受診券と受診案内を個別に発送します。また、広報やホームページ等で周知を図ります。　</a:t>
            </a:r>
            <a:endParaRPr lang="en-US" altLang="ja-JP" dirty="0"/>
          </a:p>
        </p:txBody>
      </p:sp>
      <p:pic>
        <p:nvPicPr>
          <p:cNvPr id="3" name="Picture 170">
            <a:extLst>
              <a:ext uri="{FF2B5EF4-FFF2-40B4-BE49-F238E27FC236}">
                <a16:creationId xmlns:a16="http://schemas.microsoft.com/office/drawing/2014/main" id="{CEB5DA2A-58AE-5467-445E-5A5F28654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3810127"/>
            <a:ext cx="5011227" cy="134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_小_1_3_1">
            <a:extLst>
              <a:ext uri="{FF2B5EF4-FFF2-40B4-BE49-F238E27FC236}">
                <a16:creationId xmlns:a16="http://schemas.microsoft.com/office/drawing/2014/main" id="{CE91ACF5-1AEB-1482-2C42-D72B23F22D8E}"/>
              </a:ext>
            </a:extLst>
          </p:cNvPr>
          <p:cNvSpPr txBox="1">
            <a:spLocks noChangeAspect="1"/>
          </p:cNvSpPr>
          <p:nvPr/>
        </p:nvSpPr>
        <p:spPr>
          <a:xfrm>
            <a:off x="165100" y="5127659"/>
            <a:ext cx="6374656" cy="11858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500063" marR="4104" indent="-50006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R="4104"/>
            <a:r>
              <a:rPr lang="ja-JP" altLang="en-US" sz="800" dirty="0">
                <a:solidFill>
                  <a:schemeClr val="tx1"/>
                </a:solidFill>
                <a:latin typeface="ＭＳ 明朝" panose="02020609040205080304" pitchFamily="17" charset="-128"/>
                <a:ea typeface="ＭＳ 明朝" panose="02020609040205080304" pitchFamily="17" charset="-128"/>
              </a:rPr>
              <a:t>　②脂質：空腹時中性脂肪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やむをえない場合は随時中性脂肪</a:t>
            </a:r>
            <a:r>
              <a:rPr lang="en-US" altLang="ja-JP" sz="800" dirty="0">
                <a:solidFill>
                  <a:schemeClr val="tx1"/>
                </a:solidFill>
                <a:latin typeface="ＭＳ 明朝" panose="02020609040205080304" pitchFamily="17" charset="-128"/>
                <a:ea typeface="ＭＳ 明朝" panose="02020609040205080304" pitchFamily="17" charset="-128"/>
              </a:rPr>
              <a:t>175mg/dl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歳未満の者については、動機付け支援のみを行っている。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8" name="タイトル_小_1_3_1">
            <a:extLst>
              <a:ext uri="{FF2B5EF4-FFF2-40B4-BE49-F238E27FC236}">
                <a16:creationId xmlns:a16="http://schemas.microsoft.com/office/drawing/2014/main" id="{D6FF376C-9E6B-052F-38C4-6F9C93DC619B}"/>
              </a:ext>
            </a:extLst>
          </p:cNvPr>
          <p:cNvSpPr txBox="1">
            <a:spLocks noChangeAspect="1"/>
          </p:cNvSpPr>
          <p:nvPr/>
        </p:nvSpPr>
        <p:spPr>
          <a:xfrm>
            <a:off x="165100" y="7389920"/>
            <a:ext cx="6238800" cy="16270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実施内容</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保有するリスクの数に応じて階層化された保健指導対象者に対し、個々の生活習慣の改善に主眼を置いた保健指導を実施します。第</a:t>
            </a:r>
            <a:r>
              <a:rPr lang="en-US" altLang="ja-JP" sz="1200" dirty="0">
                <a:solidFill>
                  <a:schemeClr val="tx1"/>
                </a:solidFill>
                <a:latin typeface="ＭＳ 明朝" panose="02020609040205080304" pitchFamily="17" charset="-128"/>
                <a:ea typeface="ＭＳ 明朝" panose="02020609040205080304" pitchFamily="17" charset="-128"/>
              </a:rPr>
              <a:t>4</a:t>
            </a:r>
            <a:r>
              <a:rPr lang="ja-JP" altLang="en-US" sz="1200" dirty="0">
                <a:solidFill>
                  <a:schemeClr val="tx1"/>
                </a:solidFill>
                <a:latin typeface="ＭＳ 明朝" panose="02020609040205080304" pitchFamily="17" charset="-128"/>
                <a:ea typeface="ＭＳ 明朝" panose="02020609040205080304" pitchFamily="17" charset="-128"/>
              </a:rPr>
              <a:t>期計画期間においては、特定保健指導の質の向上、対象者の利便性の向上及び負担軽減を目的として、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評価体系の見直し</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アウトカム評価の導入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｢ICT</a:t>
            </a:r>
            <a:r>
              <a:rPr lang="ja-JP" altLang="en-US" sz="1200" dirty="0">
                <a:solidFill>
                  <a:schemeClr val="tx1"/>
                </a:solidFill>
                <a:latin typeface="ＭＳ 明朝" panose="02020609040205080304" pitchFamily="17" charset="-128"/>
                <a:ea typeface="ＭＳ 明朝" panose="02020609040205080304" pitchFamily="17" charset="-128"/>
              </a:rPr>
              <a:t>を活用した特定保健指導の推進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特定健診実施後の特定保健指導の早期初回面接実施の促進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等が国の指針として示されています。これらを踏まえ、保健指導の効果的･効率的な実施に努めるものとします。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515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noChangeAspect="1"/>
          </p:cNvGraphicFramePr>
          <p:nvPr>
            <p:extLst>
              <p:ext uri="{D42A27DB-BD31-4B8C-83A1-F6EECF244321}">
                <p14:modId xmlns:p14="http://schemas.microsoft.com/office/powerpoint/2010/main" val="3126063060"/>
              </p:ext>
            </p:extLst>
          </p:nvPr>
        </p:nvGraphicFramePr>
        <p:xfrm>
          <a:off x="170546" y="464185"/>
          <a:ext cx="6237896" cy="6204640"/>
        </p:xfrm>
        <a:graphic>
          <a:graphicData uri="http://schemas.openxmlformats.org/drawingml/2006/table">
            <a:tbl>
              <a:tblPr/>
              <a:tblGrid>
                <a:gridCol w="635560">
                  <a:extLst>
                    <a:ext uri="{9D8B030D-6E8A-4147-A177-3AD203B41FA5}">
                      <a16:colId xmlns:a16="http://schemas.microsoft.com/office/drawing/2014/main" val="20000"/>
                    </a:ext>
                  </a:extLst>
                </a:gridCol>
                <a:gridCol w="4966776">
                  <a:extLst>
                    <a:ext uri="{9D8B030D-6E8A-4147-A177-3AD203B41FA5}">
                      <a16:colId xmlns:a16="http://schemas.microsoft.com/office/drawing/2014/main" val="20001"/>
                    </a:ext>
                  </a:extLst>
                </a:gridCol>
                <a:gridCol w="635560">
                  <a:extLst>
                    <a:ext uri="{9D8B030D-6E8A-4147-A177-3AD203B41FA5}">
                      <a16:colId xmlns:a16="http://schemas.microsoft.com/office/drawing/2014/main" val="20002"/>
                    </a:ext>
                  </a:extLst>
                </a:gridCol>
              </a:tblGrid>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特定健康診査等実施計画について</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3426463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計画策定の趣旨</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0201543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特定健康診査等実施計画の位置づけ</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1150074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7370709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データ分析期間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6806685"/>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特定健康診査及び特定保健指導の現状と評価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403542386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取り組みの実施内容</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38270336"/>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0985872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9111289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メタボリックシンドローム該当状況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49095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5.</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期計画の評価と考察</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47442443"/>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特定健康診査に係る詳細分析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4231288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特定健診の受診者と未受診者の生活習慣病治療状況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2635438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特定保健指導対象者に係る分析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79597679"/>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a:t>
                      </a:r>
                      <a:r>
                        <a:rPr lang="zh-TW" altLang="en-US" sz="1100" b="0" i="0" u="none" strike="noStrike" dirty="0">
                          <a:solidFill>
                            <a:schemeClr val="tx1"/>
                          </a:solidFill>
                          <a:latin typeface="ＭＳ 明朝" panose="02020609040205080304" pitchFamily="17" charset="-128"/>
                          <a:ea typeface="ＭＳ 明朝" panose="02020609040205080304" pitchFamily="17" charset="-128"/>
                        </a:rPr>
                        <a:t>特定健康診査等実施計画</a:t>
                      </a: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771895727"/>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baseline="0"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baseline="0" dirty="0">
                          <a:solidFill>
                            <a:schemeClr val="tx1"/>
                          </a:solidFill>
                          <a:effectLst/>
                          <a:latin typeface="ＭＳ 明朝" panose="02020609040205080304" pitchFamily="17" charset="-128"/>
                          <a:ea typeface="ＭＳ 明朝" panose="02020609040205080304" pitchFamily="17" charset="-128"/>
                        </a:rPr>
                        <a:t>目標</a:t>
                      </a:r>
                      <a:endParaRPr lang="zh-TW" altLang="en-US" sz="1100" b="0" i="0" u="none" strike="noStrike" baseline="0"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70702697"/>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対象者数推計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9899970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dirty="0">
                          <a:solidFill>
                            <a:schemeClr val="tx1"/>
                          </a:solidFill>
                          <a:latin typeface="ＭＳ 明朝"/>
                          <a:ea typeface="ＭＳ 明朝"/>
                          <a:cs typeface="Times New Roman" pitchFamily="18" charset="0"/>
                        </a:rPr>
                        <a:t>実施方法</a:t>
                      </a: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8035903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lang="en-US" altLang="ja-JP" sz="1100" dirty="0">
                          <a:solidFill>
                            <a:schemeClr val="tx1"/>
                          </a:solidFill>
                          <a:latin typeface="ＭＳ 明朝"/>
                          <a:ea typeface="ＭＳ 明朝"/>
                          <a:cs typeface="Times New Roman" pitchFamily="18" charset="0"/>
                        </a:rPr>
                        <a:t>4.</a:t>
                      </a:r>
                      <a:r>
                        <a:rPr lang="ja-JP" altLang="en-US" sz="1100" dirty="0">
                          <a:solidFill>
                            <a:schemeClr val="tx1"/>
                          </a:solidFill>
                          <a:latin typeface="ＭＳ 明朝"/>
                          <a:ea typeface="ＭＳ 明朝"/>
                          <a:cs typeface="Times New Roman" pitchFamily="18" charset="0"/>
                        </a:rPr>
                        <a:t>目標達成に向けての取り組み</a:t>
                      </a:r>
                      <a:endParaRPr lang="en-US" altLang="ja-JP" sz="110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5861723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lang="en-US" altLang="ja-JP" sz="1100" b="0" i="0" u="none" strike="noStrike" dirty="0">
                          <a:solidFill>
                            <a:schemeClr val="tx1"/>
                          </a:solidFill>
                          <a:effectLst/>
                          <a:latin typeface="ＭＳ 明朝"/>
                          <a:ea typeface="ＭＳ 明朝"/>
                          <a:cs typeface="Times New Roman" pitchFamily="18" charset="0"/>
                        </a:rPr>
                        <a:t>5</a:t>
                      </a:r>
                      <a:r>
                        <a:rPr lang="en-US" altLang="ja-JP" sz="1100" dirty="0">
                          <a:solidFill>
                            <a:schemeClr val="tx1"/>
                          </a:solidFill>
                          <a:latin typeface="ＭＳ 明朝"/>
                          <a:ea typeface="ＭＳ 明朝"/>
                          <a:cs typeface="Times New Roman" pitchFamily="18" charset="0"/>
                        </a:rPr>
                        <a:t>.</a:t>
                      </a:r>
                      <a:r>
                        <a:rPr lang="ja-JP" altLang="en-US" sz="1100" dirty="0">
                          <a:solidFill>
                            <a:schemeClr val="tx1"/>
                          </a:solidFill>
                          <a:latin typeface="ＭＳ 明朝"/>
                          <a:ea typeface="ＭＳ 明朝"/>
                          <a:cs typeface="Times New Roman" pitchFamily="18" charset="0"/>
                        </a:rPr>
                        <a:t>実施スケジュール</a:t>
                      </a:r>
                      <a:endParaRPr lang="en-US" altLang="ja-JP" sz="110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01953489"/>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5</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その他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488786899"/>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個人情報の保護</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77625801"/>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特定健康診査等実施計画の公表及び周知</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44416813"/>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特定健康診査等実施計画の評価及び見直し</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28276492"/>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4.</a:t>
                      </a:r>
                      <a:r>
                        <a:rPr kumimoji="1" lang="ja-JP" altLang="en-US" sz="1100" dirty="0">
                          <a:solidFill>
                            <a:schemeClr val="tx1"/>
                          </a:solidFill>
                          <a:latin typeface="ＭＳ 明朝" panose="02020609040205080304" pitchFamily="17" charset="-128"/>
                          <a:ea typeface="ＭＳ 明朝" panose="02020609040205080304" pitchFamily="17" charset="-128"/>
                        </a:rPr>
                        <a:t>他の健診との連携</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79687135"/>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5.</a:t>
                      </a:r>
                      <a:r>
                        <a:rPr kumimoji="1" lang="ja-JP" altLang="en-US" sz="1100" dirty="0">
                          <a:solidFill>
                            <a:schemeClr val="tx1"/>
                          </a:solidFill>
                          <a:latin typeface="ＭＳ 明朝" panose="02020609040205080304" pitchFamily="17" charset="-128"/>
                          <a:ea typeface="ＭＳ 明朝" panose="02020609040205080304" pitchFamily="17" charset="-128"/>
                        </a:rPr>
                        <a:t>実施体制の確保及び実施方法の改善</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43964524"/>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参考資料</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201383551"/>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ＭＳ 明朝" panose="02020609040205080304" pitchFamily="17" charset="-128"/>
                          <a:ea typeface="ＭＳ 明朝" panose="02020609040205080304" pitchFamily="17" charset="-128"/>
                          <a:cs typeface="+mn-cs"/>
                        </a:rPr>
                        <a:t> </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　　</a:t>
                      </a:r>
                      <a:r>
                        <a:rPr kumimoji="1" lang="zh-TW"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年度別 特定健康診査結果等分析</a:t>
                      </a:r>
                      <a:endPar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378713783"/>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ＭＳ 明朝" panose="02020609040205080304" pitchFamily="17" charset="-128"/>
                          <a:ea typeface="ＭＳ 明朝" panose="02020609040205080304" pitchFamily="17" charset="-128"/>
                          <a:cs typeface="+mn-cs"/>
                        </a:rPr>
                        <a:t> 1.</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有所見者割合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03820099"/>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 </a:t>
                      </a:r>
                      <a:r>
                        <a:rPr kumimoji="1" lang="en-US" altLang="ja-JP" sz="1100" b="0" i="0" u="none" strike="noStrike" kern="1200" dirty="0">
                          <a:solidFill>
                            <a:schemeClr val="tx1"/>
                          </a:solidFill>
                          <a:latin typeface="ＭＳ 明朝" panose="02020609040205080304" pitchFamily="17" charset="-128"/>
                          <a:ea typeface="ＭＳ 明朝" panose="02020609040205080304" pitchFamily="17" charset="-128"/>
                          <a:cs typeface="+mn-cs"/>
                        </a:rPr>
                        <a:t>2.</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質問別回答状況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88622470"/>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ＭＳ 明朝" panose="02020609040205080304" pitchFamily="17" charset="-128"/>
                          <a:ea typeface="ＭＳ 明朝" panose="02020609040205080304" pitchFamily="17" charset="-128"/>
                          <a:cs typeface="+mn-cs"/>
                        </a:rPr>
                        <a:t> </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　巻末資料</a:t>
                      </a: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lang="en-US" altLang="ja-JP" sz="1100" b="0" dirty="0">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419489380"/>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ＭＳ 明朝" panose="02020609040205080304" pitchFamily="17" charset="-128"/>
                          <a:ea typeface="ＭＳ 明朝" panose="02020609040205080304" pitchFamily="17" charset="-128"/>
                          <a:cs typeface="+mn-cs"/>
                        </a:rPr>
                        <a:t> </a:t>
                      </a:r>
                      <a:r>
                        <a:rPr kumimoji="1" lang="ja-JP" altLang="en-US" sz="1100" b="0" i="0" u="none" strike="noStrike" kern="1200" dirty="0">
                          <a:solidFill>
                            <a:schemeClr val="tx1"/>
                          </a:solidFill>
                          <a:latin typeface="ＭＳ 明朝" panose="02020609040205080304" pitchFamily="17" charset="-128"/>
                          <a:ea typeface="ＭＳ 明朝" panose="02020609040205080304" pitchFamily="17" charset="-128"/>
                          <a:cs typeface="+mn-cs"/>
                        </a:rPr>
                        <a:t>用語解説集</a:t>
                      </a: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81197275"/>
                  </a:ext>
                </a:extLst>
              </a:tr>
            </a:tbl>
          </a:graphicData>
        </a:graphic>
      </p:graphicFrame>
      <p:sp>
        <p:nvSpPr>
          <p:cNvPr id="5" name="Rectangle 4">
            <a:extLst>
              <a:ext uri="{FF2B5EF4-FFF2-40B4-BE49-F238E27FC236}">
                <a16:creationId xmlns:a16="http://schemas.microsoft.com/office/drawing/2014/main" id="{471CE351-989B-32D6-9C9E-F4538993347E}"/>
              </a:ext>
            </a:extLst>
          </p:cNvPr>
          <p:cNvSpPr>
            <a:spLocks noChangeArrowheads="1"/>
          </p:cNvSpPr>
          <p:nvPr/>
        </p:nvSpPr>
        <p:spPr bwMode="auto">
          <a:xfrm>
            <a:off x="2934834" y="128405"/>
            <a:ext cx="610508" cy="261781"/>
          </a:xfrm>
          <a:prstGeom prst="rect">
            <a:avLst/>
          </a:prstGeom>
          <a:noFill/>
          <a:ln w="9525">
            <a:noFill/>
            <a:miter lim="800000"/>
            <a:headEnd/>
            <a:tailEnd/>
          </a:ln>
          <a:effectLst/>
        </p:spPr>
        <p:txBody>
          <a:bodyPr vert="horz" wrap="none" lIns="86402" tIns="43201" rIns="86402" bIns="43201" numCol="1" anchor="ctr" anchorCtr="0" compatLnSpc="1">
            <a:prstTxWarp prst="textNoShape">
              <a:avLst/>
            </a:prstTxWarp>
            <a:spAutoFit/>
          </a:bodyPr>
          <a:lstStyle/>
          <a:p>
            <a:pPr algn="ctr" fontAlgn="base">
              <a:spcBef>
                <a:spcPct val="0"/>
              </a:spcBef>
              <a:spcAft>
                <a:spcPct val="0"/>
              </a:spcAft>
            </a:pPr>
            <a:r>
              <a:rPr lang="en-US" altLang="ja-JP" sz="1134" dirty="0">
                <a:solidFill>
                  <a:srgbClr val="000000"/>
                </a:solidFill>
                <a:latin typeface="ＭＳ 明朝"/>
                <a:ea typeface="ＭＳ 明朝"/>
                <a:cs typeface="ＭＳ Ｐゴシック" pitchFamily="50" charset="-128"/>
              </a:rPr>
              <a:t>-</a:t>
            </a:r>
            <a:r>
              <a:rPr lang="ja-JP" altLang="en-US" sz="1134" dirty="0">
                <a:solidFill>
                  <a:srgbClr val="000000"/>
                </a:solidFill>
                <a:latin typeface="ＭＳ 明朝"/>
                <a:ea typeface="ＭＳ 明朝"/>
                <a:cs typeface="ＭＳ Ｐゴシック" pitchFamily="50" charset="-128"/>
              </a:rPr>
              <a:t>目次</a:t>
            </a:r>
            <a:r>
              <a:rPr lang="en-US" altLang="ja-JP" sz="1134" dirty="0">
                <a:solidFill>
                  <a:srgbClr val="000000"/>
                </a:solidFill>
                <a:latin typeface="ＭＳ 明朝"/>
                <a:ea typeface="ＭＳ 明朝"/>
                <a:cs typeface="ＭＳ Ｐゴシック" pitchFamily="50" charset="-128"/>
              </a:rPr>
              <a:t>-</a:t>
            </a:r>
            <a:endParaRPr lang="en-US" altLang="ja-JP" sz="1701"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279894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8B82E57-AEED-42C8-7776-7D8CF40BA550}"/>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29</a:t>
            </a:fld>
            <a:endParaRPr lang="ja-JP" altLang="en-US" dirty="0"/>
          </a:p>
        </p:txBody>
      </p:sp>
      <p:sp>
        <p:nvSpPr>
          <p:cNvPr id="6" name="タイトル_小_1_3_1">
            <a:extLst>
              <a:ext uri="{FF2B5EF4-FFF2-40B4-BE49-F238E27FC236}">
                <a16:creationId xmlns:a16="http://schemas.microsoft.com/office/drawing/2014/main" id="{D6257BA5-9CB2-7C28-2289-FF1B1CA67283}"/>
              </a:ext>
            </a:extLst>
          </p:cNvPr>
          <p:cNvSpPr txBox="1">
            <a:spLocks noChangeAspect="1"/>
          </p:cNvSpPr>
          <p:nvPr/>
        </p:nvSpPr>
        <p:spPr>
          <a:xfrm>
            <a:off x="342900" y="254000"/>
            <a:ext cx="813684"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動機付け支援</a:t>
            </a:r>
            <a:endParaRPr lang="en-US" altLang="ja-JP" sz="1050" b="1" dirty="0"/>
          </a:p>
        </p:txBody>
      </p:sp>
      <p:graphicFrame>
        <p:nvGraphicFramePr>
          <p:cNvPr id="7" name="表 5">
            <a:extLst>
              <a:ext uri="{FF2B5EF4-FFF2-40B4-BE49-F238E27FC236}">
                <a16:creationId xmlns:a16="http://schemas.microsoft.com/office/drawing/2014/main" id="{C3F24CC1-B572-8863-A506-0438E7785312}"/>
              </a:ext>
            </a:extLst>
          </p:cNvPr>
          <p:cNvGraphicFramePr>
            <a:graphicFrameLocks noGrp="1"/>
          </p:cNvGraphicFramePr>
          <p:nvPr>
            <p:extLst>
              <p:ext uri="{D42A27DB-BD31-4B8C-83A1-F6EECF244321}">
                <p14:modId xmlns:p14="http://schemas.microsoft.com/office/powerpoint/2010/main" val="1611243846"/>
              </p:ext>
            </p:extLst>
          </p:nvPr>
        </p:nvGraphicFramePr>
        <p:xfrm>
          <a:off x="324008" y="497455"/>
          <a:ext cx="5976000" cy="1879048"/>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504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対象者本人が、自分の生活習慣の改善点･延ばすべき行動等に気付き、自ら目標を設定し行動に移すことができるように、対象者の個別性に応じた指導や情報提供等を行う。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466107191"/>
                  </a:ext>
                </a:extLst>
              </a:tr>
              <a:tr h="763048">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初回面接による支援のみの原則</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回とする。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19096692"/>
                  </a:ext>
                </a:extLst>
              </a:tr>
              <a:tr h="612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設定した行動目標が達成されているか並びに身体状況及び生活習慣に変化が見られたかどうかを評価する。面接または通信手段を利用して行う。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829860"/>
                  </a:ext>
                </a:extLst>
              </a:tr>
            </a:tbl>
          </a:graphicData>
        </a:graphic>
      </p:graphicFrame>
      <p:graphicFrame>
        <p:nvGraphicFramePr>
          <p:cNvPr id="8" name="表 5">
            <a:extLst>
              <a:ext uri="{FF2B5EF4-FFF2-40B4-BE49-F238E27FC236}">
                <a16:creationId xmlns:a16="http://schemas.microsoft.com/office/drawing/2014/main" id="{7070091D-387B-6BE6-910F-B386BD6B3473}"/>
              </a:ext>
            </a:extLst>
          </p:cNvPr>
          <p:cNvGraphicFramePr>
            <a:graphicFrameLocks noGrp="1"/>
          </p:cNvGraphicFramePr>
          <p:nvPr>
            <p:extLst>
              <p:ext uri="{D42A27DB-BD31-4B8C-83A1-F6EECF244321}">
                <p14:modId xmlns:p14="http://schemas.microsoft.com/office/powerpoint/2010/main" val="3406502450"/>
              </p:ext>
            </p:extLst>
          </p:nvPr>
        </p:nvGraphicFramePr>
        <p:xfrm>
          <a:off x="332626" y="2868356"/>
          <a:ext cx="5976000" cy="5286853"/>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768874">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特定健康診査の結果から、対象者本人が身体状況を理解し、生活習慣改善の必要性を認識し、具体的に実践可能な行動目標を自らが設定できるように行動変容を促す。</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支援者は、対象者の過去の生活習慣及び行動計画の実施状況を踏まえて目標達成のために必要な支援計画を立て、行動が継続できるように定期的･継続的に支援する。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34617650"/>
                  </a:ext>
                </a:extLst>
              </a:tr>
              <a:tr h="1223209">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初回面接による支援を行い、その後、</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spcAft>
                          <a:spcPts val="0"/>
                        </a:spcAft>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、電話のいずれか、もしくは両方を組み合わせて行う。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82055010"/>
                  </a:ext>
                </a:extLst>
              </a:tr>
              <a:tr h="329477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a:r>
                        <a:rPr lang="ja-JP" altLang="en-US" sz="1000" dirty="0">
                          <a:solidFill>
                            <a:schemeClr val="tx1"/>
                          </a:solidFill>
                          <a:latin typeface="ＭＳ 明朝" panose="02020609040205080304" pitchFamily="17" charset="-128"/>
                          <a:ea typeface="ＭＳ 明朝" panose="02020609040205080304" pitchFamily="17" charset="-128"/>
                        </a:rPr>
                        <a:t>アウトカム評価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成果が出たことへの評価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を原則とし、プロセス評価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保健指導実施の介入量の評価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も併用して評価する。</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just"/>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43200" marR="432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652204"/>
                  </a:ext>
                </a:extLst>
              </a:tr>
            </a:tbl>
          </a:graphicData>
        </a:graphic>
      </p:graphicFrame>
      <p:sp>
        <p:nvSpPr>
          <p:cNvPr id="11" name="タイトル_小_1_3_1">
            <a:extLst>
              <a:ext uri="{FF2B5EF4-FFF2-40B4-BE49-F238E27FC236}">
                <a16:creationId xmlns:a16="http://schemas.microsoft.com/office/drawing/2014/main" id="{1F8CBB68-7619-35AB-6C0A-D7A1E3113E2F}"/>
              </a:ext>
            </a:extLst>
          </p:cNvPr>
          <p:cNvSpPr txBox="1">
            <a:spLocks noChangeAspect="1"/>
          </p:cNvSpPr>
          <p:nvPr/>
        </p:nvSpPr>
        <p:spPr>
          <a:xfrm>
            <a:off x="358026" y="2627140"/>
            <a:ext cx="67903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積極的支援</a:t>
            </a:r>
            <a:endParaRPr lang="en-US" altLang="ja-JP" sz="1050" b="1" dirty="0"/>
          </a:p>
        </p:txBody>
      </p:sp>
      <p:graphicFrame>
        <p:nvGraphicFramePr>
          <p:cNvPr id="13" name="表 12">
            <a:extLst>
              <a:ext uri="{FF2B5EF4-FFF2-40B4-BE49-F238E27FC236}">
                <a16:creationId xmlns:a16="http://schemas.microsoft.com/office/drawing/2014/main" id="{276C1930-161E-3702-C67A-2D1CA7DD4705}"/>
              </a:ext>
            </a:extLst>
          </p:cNvPr>
          <p:cNvGraphicFramePr>
            <a:graphicFrameLocks noGrp="1" noChangeAspect="1"/>
          </p:cNvGraphicFramePr>
          <p:nvPr>
            <p:extLst>
              <p:ext uri="{D42A27DB-BD31-4B8C-83A1-F6EECF244321}">
                <p14:modId xmlns:p14="http://schemas.microsoft.com/office/powerpoint/2010/main" val="356985856"/>
              </p:ext>
            </p:extLst>
          </p:nvPr>
        </p:nvGraphicFramePr>
        <p:xfrm>
          <a:off x="1230923" y="7346081"/>
          <a:ext cx="4968000" cy="682303"/>
        </p:xfrm>
        <a:graphic>
          <a:graphicData uri="http://schemas.openxmlformats.org/drawingml/2006/table">
            <a:tbl>
              <a:tblPr/>
              <a:tblGrid>
                <a:gridCol w="4968000">
                  <a:extLst>
                    <a:ext uri="{9D8B030D-6E8A-4147-A177-3AD203B41FA5}">
                      <a16:colId xmlns:a16="http://schemas.microsoft.com/office/drawing/2014/main" val="20000"/>
                    </a:ext>
                  </a:extLst>
                </a:gridCol>
              </a:tblGrid>
              <a:tr h="682303">
                <a:tc>
                  <a:txBody>
                    <a:bodyPr/>
                    <a:lstStyle/>
                    <a:p>
                      <a:pPr indent="-216004" algn="just">
                        <a:lnSpc>
                          <a:spcPct val="100000"/>
                        </a:lnSpc>
                        <a:spcAft>
                          <a:spcPts val="0"/>
                        </a:spcAft>
                      </a:pPr>
                      <a:r>
                        <a:rPr lang="ja-JP" altLang="en-US" sz="1000" dirty="0">
                          <a:solidFill>
                            <a:schemeClr val="tx1"/>
                          </a:solidFill>
                          <a:latin typeface="ＭＳ 明朝" panose="02020609040205080304" pitchFamily="17" charset="-128"/>
                          <a:ea typeface="ＭＳ 明朝" panose="02020609040205080304" pitchFamily="17" charset="-128"/>
                        </a:rPr>
                        <a:t>・継続的支援の介入方法による評価</a:t>
                      </a:r>
                      <a:endParaRPr lang="en-US" altLang="ja-JP" sz="1000" dirty="0">
                        <a:solidFill>
                          <a:schemeClr val="tx1"/>
                        </a:solidFill>
                        <a:latin typeface="ＭＳ 明朝" panose="02020609040205080304" pitchFamily="17" charset="-128"/>
                        <a:ea typeface="ＭＳ 明朝" panose="02020609040205080304" pitchFamily="17" charset="-128"/>
                      </a:endParaRPr>
                    </a:p>
                    <a:p>
                      <a:pPr indent="-216004" algn="just">
                        <a:lnSpc>
                          <a:spcPct val="100000"/>
                        </a:lnSpc>
                        <a:spcAft>
                          <a:spcPts val="400"/>
                        </a:spcAft>
                      </a:pP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、電話</a:t>
                      </a:r>
                      <a:r>
                        <a:rPr lang="en-US" altLang="ja-JP" sz="1000" dirty="0">
                          <a:solidFill>
                            <a:schemeClr val="tx1"/>
                          </a:solidFill>
                          <a:latin typeface="ＭＳ 明朝" panose="02020609040205080304" pitchFamily="17" charset="-128"/>
                          <a:ea typeface="ＭＳ 明朝" panose="02020609040205080304" pitchFamily="17" charset="-128"/>
                        </a:rPr>
                        <a:t>)</a:t>
                      </a:r>
                    </a:p>
                    <a:p>
                      <a:pPr indent="-216004" algn="just">
                        <a:lnSpc>
                          <a:spcPct val="100000"/>
                        </a:lnSpc>
                      </a:pPr>
                      <a:r>
                        <a:rPr lang="ja-JP" altLang="en-US" sz="1000" dirty="0">
                          <a:solidFill>
                            <a:schemeClr val="tx1"/>
                          </a:solidFill>
                          <a:latin typeface="ＭＳ 明朝" panose="02020609040205080304" pitchFamily="17" charset="-128"/>
                          <a:ea typeface="ＭＳ 明朝" panose="02020609040205080304" pitchFamily="17" charset="-128"/>
                        </a:rPr>
                        <a:t>・健診後早期の保健指導実施を評価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72347"/>
                  </a:ext>
                </a:extLst>
              </a:tr>
            </a:tbl>
          </a:graphicData>
        </a:graphic>
      </p:graphicFrame>
      <p:graphicFrame>
        <p:nvGraphicFramePr>
          <p:cNvPr id="16" name="表 15">
            <a:extLst>
              <a:ext uri="{FF2B5EF4-FFF2-40B4-BE49-F238E27FC236}">
                <a16:creationId xmlns:a16="http://schemas.microsoft.com/office/drawing/2014/main" id="{67F40114-E3F4-EFA5-3560-F7E159E930AA}"/>
              </a:ext>
            </a:extLst>
          </p:cNvPr>
          <p:cNvGraphicFramePr>
            <a:graphicFrameLocks noGrp="1" noChangeAspect="1"/>
          </p:cNvGraphicFramePr>
          <p:nvPr/>
        </p:nvGraphicFramePr>
        <p:xfrm>
          <a:off x="1220084" y="5727997"/>
          <a:ext cx="4968000" cy="1339941"/>
        </p:xfrm>
        <a:graphic>
          <a:graphicData uri="http://schemas.openxmlformats.org/drawingml/2006/table">
            <a:tbl>
              <a:tblPr/>
              <a:tblGrid>
                <a:gridCol w="1396047">
                  <a:extLst>
                    <a:ext uri="{9D8B030D-6E8A-4147-A177-3AD203B41FA5}">
                      <a16:colId xmlns:a16="http://schemas.microsoft.com/office/drawing/2014/main" val="20000"/>
                    </a:ext>
                  </a:extLst>
                </a:gridCol>
                <a:gridCol w="3571953">
                  <a:extLst>
                    <a:ext uri="{9D8B030D-6E8A-4147-A177-3AD203B41FA5}">
                      <a16:colId xmlns:a16="http://schemas.microsoft.com/office/drawing/2014/main" val="20001"/>
                    </a:ext>
                  </a:extLst>
                </a:gridCol>
              </a:tblGrid>
              <a:tr h="576000">
                <a:tc>
                  <a:txBody>
                    <a:bodyPr/>
                    <a:lstStyle/>
                    <a:p>
                      <a:pPr algn="just"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主要達成目標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･体重</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減</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または、当該年の健診時の体重の値に、</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0.024</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を乗じた体重</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以上かつ同体重と同じ値の腹囲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以上の減少</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3941">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目標未達成の場合の</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行動変容評価指標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・腹囲</a:t>
                      </a:r>
                      <a:r>
                        <a:rPr lang="en-US" altLang="ja-JP" sz="1000" dirty="0">
                          <a:latin typeface="ＭＳ 明朝" panose="02020609040205080304" pitchFamily="17" charset="-128"/>
                          <a:ea typeface="ＭＳ 明朝" panose="02020609040205080304" pitchFamily="17" charset="-128"/>
                        </a:rPr>
                        <a:t>1cm</a:t>
                      </a:r>
                      <a:r>
                        <a:rPr lang="ja-JP" altLang="en-US" sz="1000" dirty="0">
                          <a:latin typeface="ＭＳ 明朝" panose="02020609040205080304" pitchFamily="17" charset="-128"/>
                          <a:ea typeface="ＭＳ 明朝" panose="02020609040205080304" pitchFamily="17" charset="-128"/>
                        </a:rPr>
                        <a:t>･体重</a:t>
                      </a:r>
                      <a:r>
                        <a:rPr lang="en-US" altLang="ja-JP" sz="1000" dirty="0">
                          <a:latin typeface="ＭＳ 明朝" panose="02020609040205080304" pitchFamily="17" charset="-128"/>
                          <a:ea typeface="ＭＳ 明朝" panose="02020609040205080304" pitchFamily="17" charset="-128"/>
                        </a:rPr>
                        <a:t>1kg</a:t>
                      </a:r>
                      <a:r>
                        <a:rPr lang="ja-JP" altLang="en-US" sz="1000" dirty="0">
                          <a:latin typeface="ＭＳ 明朝" panose="02020609040205080304" pitchFamily="17" charset="-128"/>
                          <a:ea typeface="ＭＳ 明朝" panose="02020609040205080304" pitchFamily="17" charset="-128"/>
                        </a:rPr>
                        <a:t>減</a:t>
                      </a:r>
                      <a:endParaRPr lang="en-US" altLang="ja-JP" sz="1000" dirty="0">
                        <a:latin typeface="ＭＳ 明朝" panose="02020609040205080304" pitchFamily="17" charset="-128"/>
                        <a:ea typeface="ＭＳ 明朝" panose="02020609040205080304" pitchFamily="17" charset="-128"/>
                      </a:endParaRPr>
                    </a:p>
                    <a:p>
                      <a:pPr indent="-216004" algn="just">
                        <a:lnSpc>
                          <a:spcPct val="100000"/>
                        </a:lnSpc>
                      </a:pPr>
                      <a:r>
                        <a:rPr lang="ja-JP" altLang="en-US" sz="1000" dirty="0">
                          <a:latin typeface="ＭＳ 明朝" panose="02020609040205080304" pitchFamily="17" charset="-128"/>
                          <a:ea typeface="ＭＳ 明朝" panose="02020609040205080304" pitchFamily="17" charset="-128"/>
                        </a:rPr>
                        <a:t>・生活習慣病予防につながる行動変容</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食習慣の改善、運動習慣の改善、喫煙習慣の改善、休養習慣の改善、その他の生活習慣の改善</a:t>
                      </a:r>
                      <a:r>
                        <a:rPr lang="en-US" altLang="ja-JP" sz="1000" dirty="0">
                          <a:latin typeface="ＭＳ 明朝" panose="02020609040205080304" pitchFamily="17" charset="-128"/>
                          <a:ea typeface="ＭＳ 明朝" panose="02020609040205080304" pitchFamily="17" charset="-128"/>
                        </a:rPr>
                        <a:t>)</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テキスト ボックス 16">
            <a:extLst>
              <a:ext uri="{FF2B5EF4-FFF2-40B4-BE49-F238E27FC236}">
                <a16:creationId xmlns:a16="http://schemas.microsoft.com/office/drawing/2014/main" id="{AE67D4D5-1D5D-B92D-8893-F2EFBB4C885F}"/>
              </a:ext>
            </a:extLst>
          </p:cNvPr>
          <p:cNvSpPr txBox="1"/>
          <p:nvPr/>
        </p:nvSpPr>
        <p:spPr>
          <a:xfrm>
            <a:off x="1238259" y="5491425"/>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アウトカム評価</a:t>
            </a:r>
            <a:endParaRPr kumimoji="1" lang="ja-JP" altLang="en-US" sz="1000" b="1"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2391A4B7-E6A3-E01F-2BB2-5DB98D7DB2B0}"/>
              </a:ext>
            </a:extLst>
          </p:cNvPr>
          <p:cNvSpPr txBox="1"/>
          <p:nvPr/>
        </p:nvSpPr>
        <p:spPr>
          <a:xfrm>
            <a:off x="1256323" y="7108207"/>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プロセス評価</a:t>
            </a:r>
            <a:endParaRPr kumimoji="1" lang="ja-JP" altLang="en-US" sz="1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1202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_小_1_3_1"/>
          <p:cNvSpPr txBox="1">
            <a:spLocks noChangeAspect="1"/>
          </p:cNvSpPr>
          <p:nvPr/>
        </p:nvSpPr>
        <p:spPr>
          <a:xfrm>
            <a:off x="165100" y="190500"/>
            <a:ext cx="6238800" cy="5490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実施時期</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年度を通して４月から３月に実施します。</a:t>
            </a:r>
          </a:p>
        </p:txBody>
      </p:sp>
      <p:sp>
        <p:nvSpPr>
          <p:cNvPr id="2" name="スライド番号プレースホルダー 1">
            <a:extLst>
              <a:ext uri="{FF2B5EF4-FFF2-40B4-BE49-F238E27FC236}">
                <a16:creationId xmlns:a16="http://schemas.microsoft.com/office/drawing/2014/main" id="{98B82E57-AEED-42C8-7776-7D8CF40BA550}"/>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30</a:t>
            </a:fld>
            <a:endParaRPr lang="ja-JP" altLang="en-US" dirty="0"/>
          </a:p>
        </p:txBody>
      </p:sp>
      <p:sp>
        <p:nvSpPr>
          <p:cNvPr id="5" name="タイトル_小_1_3_1">
            <a:extLst>
              <a:ext uri="{FF2B5EF4-FFF2-40B4-BE49-F238E27FC236}">
                <a16:creationId xmlns:a16="http://schemas.microsoft.com/office/drawing/2014/main" id="{A7D00326-12B2-B849-B437-2F4DB2DCF2CB}"/>
              </a:ext>
            </a:extLst>
          </p:cNvPr>
          <p:cNvSpPr txBox="1">
            <a:spLocks noChangeAspect="1"/>
          </p:cNvSpPr>
          <p:nvPr/>
        </p:nvSpPr>
        <p:spPr>
          <a:xfrm>
            <a:off x="165100" y="899592"/>
            <a:ext cx="6238800" cy="4587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案内方法</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対象者に対して、特定保健指導利用券を発送します。</a:t>
            </a:r>
          </a:p>
        </p:txBody>
      </p:sp>
    </p:spTree>
    <p:extLst>
      <p:ext uri="{BB962C8B-B14F-4D97-AF65-F5344CB8AC3E}">
        <p14:creationId xmlns:p14="http://schemas.microsoft.com/office/powerpoint/2010/main" val="109584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C314B94-2A75-A857-7B47-BE2FF573B2ED}"/>
              </a:ext>
            </a:extLst>
          </p:cNvPr>
          <p:cNvGraphicFramePr>
            <a:graphicFrameLocks noGrp="1" noChangeAspect="1"/>
          </p:cNvGraphicFramePr>
          <p:nvPr>
            <p:extLst>
              <p:ext uri="{D42A27DB-BD31-4B8C-83A1-F6EECF244321}">
                <p14:modId xmlns:p14="http://schemas.microsoft.com/office/powerpoint/2010/main" val="888628720"/>
              </p:ext>
            </p:extLst>
          </p:nvPr>
        </p:nvGraphicFramePr>
        <p:xfrm>
          <a:off x="189305" y="1259632"/>
          <a:ext cx="6147125" cy="2520000"/>
        </p:xfrm>
        <a:graphic>
          <a:graphicData uri="http://schemas.openxmlformats.org/drawingml/2006/table">
            <a:tbl>
              <a:tblPr/>
              <a:tblGrid>
                <a:gridCol w="2124932">
                  <a:extLst>
                    <a:ext uri="{9D8B030D-6E8A-4147-A177-3AD203B41FA5}">
                      <a16:colId xmlns:a16="http://schemas.microsoft.com/office/drawing/2014/main" val="383943915"/>
                    </a:ext>
                  </a:extLst>
                </a:gridCol>
                <a:gridCol w="4022193">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特定健康診査の周知・啓発</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インセンティブ事業を実施することで受診のきっかけを作る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特に受診率の低い若年層に効果的な受診勧奨を行う。</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健診体制の整備</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引き続き、土日での健診実施及び、年間を通しての個別健診の実施を行う。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graphicFrame>
        <p:nvGraphicFramePr>
          <p:cNvPr id="7" name="表 6">
            <a:extLst>
              <a:ext uri="{FF2B5EF4-FFF2-40B4-BE49-F238E27FC236}">
                <a16:creationId xmlns:a16="http://schemas.microsoft.com/office/drawing/2014/main" id="{93258EB2-042A-DB87-A8D1-A1191E2768D0}"/>
              </a:ext>
            </a:extLst>
          </p:cNvPr>
          <p:cNvGraphicFramePr>
            <a:graphicFrameLocks noGrp="1" noChangeAspect="1"/>
          </p:cNvGraphicFramePr>
          <p:nvPr>
            <p:extLst>
              <p:ext uri="{D42A27DB-BD31-4B8C-83A1-F6EECF244321}">
                <p14:modId xmlns:p14="http://schemas.microsoft.com/office/powerpoint/2010/main" val="3596640519"/>
              </p:ext>
            </p:extLst>
          </p:nvPr>
        </p:nvGraphicFramePr>
        <p:xfrm>
          <a:off x="189305" y="4499992"/>
          <a:ext cx="6147125" cy="2520000"/>
        </p:xfrm>
        <a:graphic>
          <a:graphicData uri="http://schemas.openxmlformats.org/drawingml/2006/table">
            <a:tbl>
              <a:tblPr/>
              <a:tblGrid>
                <a:gridCol w="2124932">
                  <a:extLst>
                    <a:ext uri="{9D8B030D-6E8A-4147-A177-3AD203B41FA5}">
                      <a16:colId xmlns:a16="http://schemas.microsoft.com/office/drawing/2014/main" val="383943915"/>
                    </a:ext>
                  </a:extLst>
                </a:gridCol>
                <a:gridCol w="4022193">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特定保健指導の周知・啓発</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広報及び村のホームページ等で広く特定保健指導についての情報提供を行う。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特定保健指導の実施体制</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引き続き、保健師と連携し、効果的かつ効率的な保健指導の実施体制を整える。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50800" y="-12632"/>
            <a:ext cx="6436570"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4.</a:t>
            </a:r>
            <a:r>
              <a:rPr lang="ja-JP" altLang="en-US" sz="1600" b="1" dirty="0">
                <a:latin typeface="ＭＳ 明朝" panose="02020609040205080304" pitchFamily="17" charset="-128"/>
                <a:ea typeface="ＭＳ 明朝" panose="02020609040205080304" pitchFamily="17" charset="-128"/>
              </a:rPr>
              <a:t>目標達成に向けての取り組み</a:t>
            </a:r>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31</a:t>
            </a:fld>
            <a:endParaRPr lang="ja-JP" altLang="en-US" dirty="0"/>
          </a:p>
        </p:txBody>
      </p:sp>
      <p:sp>
        <p:nvSpPr>
          <p:cNvPr id="3" name="正方形/長方形 2">
            <a:extLst>
              <a:ext uri="{FF2B5EF4-FFF2-40B4-BE49-F238E27FC236}">
                <a16:creationId xmlns:a16="http://schemas.microsoft.com/office/drawing/2014/main" id="{E69640D2-EA29-D3F3-0485-D6A09DF93718}"/>
              </a:ext>
            </a:extLst>
          </p:cNvPr>
          <p:cNvSpPr>
            <a:spLocks noChangeAspect="1"/>
          </p:cNvSpPr>
          <p:nvPr/>
        </p:nvSpPr>
        <p:spPr>
          <a:xfrm>
            <a:off x="165100" y="960967"/>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62A0F409-7039-FFB9-6140-6F06A6CF2652}"/>
              </a:ext>
            </a:extLst>
          </p:cNvPr>
          <p:cNvSpPr>
            <a:spLocks noChangeAspect="1"/>
          </p:cNvSpPr>
          <p:nvPr/>
        </p:nvSpPr>
        <p:spPr>
          <a:xfrm>
            <a:off x="165100" y="4227828"/>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1DAC00E9-FBED-2DE4-36C9-1470A1714E53}"/>
              </a:ext>
            </a:extLst>
          </p:cNvPr>
          <p:cNvSpPr txBox="1">
            <a:spLocks noChangeAspect="1"/>
          </p:cNvSpPr>
          <p:nvPr/>
        </p:nvSpPr>
        <p:spPr>
          <a:xfrm>
            <a:off x="170434" y="323528"/>
            <a:ext cx="6238800" cy="314958"/>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以下は、第</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期計画期間における目標達成に向けての取り組みを示したものです。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6207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081B352-33BE-BF3A-C807-7315110A15F6}"/>
              </a:ext>
            </a:extLst>
          </p:cNvPr>
          <p:cNvSpPr txBox="1">
            <a:spLocks noChangeAspect="1"/>
          </p:cNvSpPr>
          <p:nvPr/>
        </p:nvSpPr>
        <p:spPr>
          <a:xfrm>
            <a:off x="5080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実施スケジュール</a:t>
            </a:r>
          </a:p>
        </p:txBody>
      </p:sp>
      <p:graphicFrame>
        <p:nvGraphicFramePr>
          <p:cNvPr id="3" name="表 2"/>
          <p:cNvGraphicFramePr>
            <a:graphicFrameLocks noGrp="1" noChangeAspect="1"/>
          </p:cNvGraphicFramePr>
          <p:nvPr>
            <p:extLst>
              <p:ext uri="{D42A27DB-BD31-4B8C-83A1-F6EECF244321}">
                <p14:modId xmlns:p14="http://schemas.microsoft.com/office/powerpoint/2010/main" val="497167006"/>
              </p:ext>
            </p:extLst>
          </p:nvPr>
        </p:nvGraphicFramePr>
        <p:xfrm>
          <a:off x="237108" y="507278"/>
          <a:ext cx="5729516" cy="3432276"/>
        </p:xfrm>
        <a:graphic>
          <a:graphicData uri="http://schemas.openxmlformats.org/drawingml/2006/table">
            <a:tbl>
              <a:tblPr firstRow="1" bandRow="1">
                <a:tableStyleId>{5C22544A-7EE6-4342-B048-85BDC9FD1C3A}</a:tableStyleId>
              </a:tblPr>
              <a:tblGrid>
                <a:gridCol w="276716">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73300">
                  <a:extLst>
                    <a:ext uri="{9D8B030D-6E8A-4147-A177-3AD203B41FA5}">
                      <a16:colId xmlns:a16="http://schemas.microsoft.com/office/drawing/2014/main" val="20002"/>
                    </a:ext>
                  </a:extLst>
                </a:gridCol>
                <a:gridCol w="273300">
                  <a:extLst>
                    <a:ext uri="{9D8B030D-6E8A-4147-A177-3AD203B41FA5}">
                      <a16:colId xmlns:a16="http://schemas.microsoft.com/office/drawing/2014/main" val="20003"/>
                    </a:ext>
                  </a:extLst>
                </a:gridCol>
                <a:gridCol w="273300">
                  <a:extLst>
                    <a:ext uri="{9D8B030D-6E8A-4147-A177-3AD203B41FA5}">
                      <a16:colId xmlns:a16="http://schemas.microsoft.com/office/drawing/2014/main" val="20004"/>
                    </a:ext>
                  </a:extLst>
                </a:gridCol>
                <a:gridCol w="273300">
                  <a:extLst>
                    <a:ext uri="{9D8B030D-6E8A-4147-A177-3AD203B41FA5}">
                      <a16:colId xmlns:a16="http://schemas.microsoft.com/office/drawing/2014/main" val="20005"/>
                    </a:ext>
                  </a:extLst>
                </a:gridCol>
                <a:gridCol w="273300">
                  <a:extLst>
                    <a:ext uri="{9D8B030D-6E8A-4147-A177-3AD203B41FA5}">
                      <a16:colId xmlns:a16="http://schemas.microsoft.com/office/drawing/2014/main" val="20006"/>
                    </a:ext>
                  </a:extLst>
                </a:gridCol>
                <a:gridCol w="273300">
                  <a:extLst>
                    <a:ext uri="{9D8B030D-6E8A-4147-A177-3AD203B41FA5}">
                      <a16:colId xmlns:a16="http://schemas.microsoft.com/office/drawing/2014/main" val="20007"/>
                    </a:ext>
                  </a:extLst>
                </a:gridCol>
                <a:gridCol w="273300">
                  <a:extLst>
                    <a:ext uri="{9D8B030D-6E8A-4147-A177-3AD203B41FA5}">
                      <a16:colId xmlns:a16="http://schemas.microsoft.com/office/drawing/2014/main" val="20008"/>
                    </a:ext>
                  </a:extLst>
                </a:gridCol>
                <a:gridCol w="273300">
                  <a:extLst>
                    <a:ext uri="{9D8B030D-6E8A-4147-A177-3AD203B41FA5}">
                      <a16:colId xmlns:a16="http://schemas.microsoft.com/office/drawing/2014/main" val="20009"/>
                    </a:ext>
                  </a:extLst>
                </a:gridCol>
                <a:gridCol w="273300">
                  <a:extLst>
                    <a:ext uri="{9D8B030D-6E8A-4147-A177-3AD203B41FA5}">
                      <a16:colId xmlns:a16="http://schemas.microsoft.com/office/drawing/2014/main" val="20010"/>
                    </a:ext>
                  </a:extLst>
                </a:gridCol>
                <a:gridCol w="273300">
                  <a:extLst>
                    <a:ext uri="{9D8B030D-6E8A-4147-A177-3AD203B41FA5}">
                      <a16:colId xmlns:a16="http://schemas.microsoft.com/office/drawing/2014/main" val="20011"/>
                    </a:ext>
                  </a:extLst>
                </a:gridCol>
                <a:gridCol w="273300">
                  <a:extLst>
                    <a:ext uri="{9D8B030D-6E8A-4147-A177-3AD203B41FA5}">
                      <a16:colId xmlns:a16="http://schemas.microsoft.com/office/drawing/2014/main" val="20012"/>
                    </a:ext>
                  </a:extLst>
                </a:gridCol>
                <a:gridCol w="273300">
                  <a:extLst>
                    <a:ext uri="{9D8B030D-6E8A-4147-A177-3AD203B41FA5}">
                      <a16:colId xmlns:a16="http://schemas.microsoft.com/office/drawing/2014/main" val="20013"/>
                    </a:ext>
                  </a:extLst>
                </a:gridCol>
                <a:gridCol w="273300">
                  <a:extLst>
                    <a:ext uri="{9D8B030D-6E8A-4147-A177-3AD203B41FA5}">
                      <a16:colId xmlns:a16="http://schemas.microsoft.com/office/drawing/2014/main" val="20014"/>
                    </a:ext>
                  </a:extLst>
                </a:gridCol>
                <a:gridCol w="273300">
                  <a:extLst>
                    <a:ext uri="{9D8B030D-6E8A-4147-A177-3AD203B41FA5}">
                      <a16:colId xmlns:a16="http://schemas.microsoft.com/office/drawing/2014/main" val="20015"/>
                    </a:ext>
                  </a:extLst>
                </a:gridCol>
                <a:gridCol w="273300">
                  <a:extLst>
                    <a:ext uri="{9D8B030D-6E8A-4147-A177-3AD203B41FA5}">
                      <a16:colId xmlns:a16="http://schemas.microsoft.com/office/drawing/2014/main" val="20016"/>
                    </a:ext>
                  </a:extLst>
                </a:gridCol>
                <a:gridCol w="273300">
                  <a:extLst>
                    <a:ext uri="{9D8B030D-6E8A-4147-A177-3AD203B41FA5}">
                      <a16:colId xmlns:a16="http://schemas.microsoft.com/office/drawing/2014/main" val="20017"/>
                    </a:ext>
                  </a:extLst>
                </a:gridCol>
              </a:tblGrid>
              <a:tr h="286023">
                <a:tc rowSpan="2">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実施項目</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gridSpan="1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当年度</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8</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9</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10</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3</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286023">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a:t>
                      </a:r>
                    </a:p>
                  </a:txBody>
                  <a:tcPr marL="6803" marR="6803" marT="680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対象者抽出</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受診券送付</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特定健康診査実施</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未受診者受診勧奨</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6023">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特定保健指導</a:t>
                      </a:r>
                    </a:p>
                  </a:txBody>
                  <a:tcPr marL="6803" marR="6803" marT="680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対象者抽出</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利用券送付</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zh-TW" altLang="en-US" sz="900" b="0" kern="1200" dirty="0">
                          <a:solidFill>
                            <a:schemeClr val="tx1"/>
                          </a:solidFill>
                          <a:latin typeface="ＭＳ 明朝" panose="02020609040205080304" pitchFamily="17" charset="-128"/>
                          <a:ea typeface="ＭＳ 明朝" panose="02020609040205080304" pitchFamily="17" charset="-128"/>
                          <a:cs typeface="+mn-cs"/>
                        </a:rPr>
                        <a:t>特定保健指導実施</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未利用者利用勧奨</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6023">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前年度の評価</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6023">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次年度の計画</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5" name="左右矢印 4"/>
          <p:cNvSpPr/>
          <p:nvPr/>
        </p:nvSpPr>
        <p:spPr>
          <a:xfrm>
            <a:off x="1596504" y="1128664"/>
            <a:ext cx="272133"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1" name="左右矢印 20"/>
          <p:cNvSpPr/>
          <p:nvPr/>
        </p:nvSpPr>
        <p:spPr>
          <a:xfrm>
            <a:off x="1615700" y="1416672"/>
            <a:ext cx="544267"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3" name="左右矢印 22"/>
          <p:cNvSpPr/>
          <p:nvPr/>
        </p:nvSpPr>
        <p:spPr>
          <a:xfrm>
            <a:off x="1615700" y="1689905"/>
            <a:ext cx="3234092" cy="185210"/>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4" name="左右矢印 23"/>
          <p:cNvSpPr/>
          <p:nvPr/>
        </p:nvSpPr>
        <p:spPr>
          <a:xfrm>
            <a:off x="2982924" y="1986195"/>
            <a:ext cx="1078136" cy="149769"/>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7" name="左右矢印 26"/>
          <p:cNvSpPr/>
          <p:nvPr/>
        </p:nvSpPr>
        <p:spPr>
          <a:xfrm>
            <a:off x="2438309" y="2267358"/>
            <a:ext cx="1632800"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8" name="左右矢印 27"/>
          <p:cNvSpPr/>
          <p:nvPr/>
        </p:nvSpPr>
        <p:spPr>
          <a:xfrm>
            <a:off x="2438309" y="2546366"/>
            <a:ext cx="1632800"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9" name="左右矢印 28"/>
          <p:cNvSpPr/>
          <p:nvPr/>
        </p:nvSpPr>
        <p:spPr>
          <a:xfrm>
            <a:off x="2710790" y="2845725"/>
            <a:ext cx="3265600"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2" name="左右矢印 41"/>
          <p:cNvSpPr/>
          <p:nvPr/>
        </p:nvSpPr>
        <p:spPr>
          <a:xfrm>
            <a:off x="2982924" y="3124732"/>
            <a:ext cx="2993467"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3" name="左右矢印 42"/>
          <p:cNvSpPr/>
          <p:nvPr/>
        </p:nvSpPr>
        <p:spPr>
          <a:xfrm>
            <a:off x="2982924" y="3424054"/>
            <a:ext cx="544267" cy="170083"/>
          </a:xfrm>
          <a:prstGeom prst="leftRightArrow">
            <a:avLst/>
          </a:prstGeom>
          <a:solidFill>
            <a:srgbClr val="FDEAD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4" name="左右矢印 43"/>
          <p:cNvSpPr/>
          <p:nvPr/>
        </p:nvSpPr>
        <p:spPr>
          <a:xfrm>
            <a:off x="3521983" y="3705217"/>
            <a:ext cx="544267" cy="170083"/>
          </a:xfrm>
          <a:prstGeom prst="leftRightArrow">
            <a:avLst/>
          </a:prstGeom>
          <a:solidFill>
            <a:srgbClr val="DBEEF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373B004-D25E-08D3-68B7-5EAF065D50A2}"/>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32</a:t>
            </a:fld>
            <a:endParaRPr lang="ja-JP" altLang="en-US" dirty="0"/>
          </a:p>
        </p:txBody>
      </p:sp>
    </p:spTree>
    <p:extLst>
      <p:ext uri="{BB962C8B-B14F-4D97-AF65-F5344CB8AC3E}">
        <p14:creationId xmlns:p14="http://schemas.microsoft.com/office/powerpoint/2010/main" val="336434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C661490-BF74-E181-55D4-2350688328F9}"/>
              </a:ext>
            </a:extLst>
          </p:cNvPr>
          <p:cNvSpPr txBox="1">
            <a:spLocks noChangeAspect="1"/>
          </p:cNvSpPr>
          <p:nvPr/>
        </p:nvSpPr>
        <p:spPr>
          <a:xfrm>
            <a:off x="170434" y="723025"/>
            <a:ext cx="6238800" cy="2215030"/>
          </a:xfrm>
          <a:prstGeom prst="rect">
            <a:avLst/>
          </a:prstGeom>
          <a:noFill/>
          <a:ln>
            <a:noFill/>
          </a:ln>
        </p:spPr>
        <p:txBody>
          <a:bodyPr wrap="square" lIns="0" rIns="90000" rtlCol="0">
            <a:spAutoFit/>
          </a:bodyPr>
          <a:lstStyle/>
          <a:p>
            <a:pPr indent="-216004"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個人情報保護関係規定の遵守</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個人情報の保護に関する法律及び同法に基づくガイドライン等に準じて、厳格な運用管理を行います。</a:t>
            </a:r>
            <a:endParaRPr lang="en-US" altLang="ja-JP" sz="1200" dirty="0">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latin typeface="ＭＳ 明朝" panose="02020609040205080304" pitchFamily="17" charset="-128"/>
                <a:ea typeface="ＭＳ 明朝" panose="02020609040205080304" pitchFamily="17" charset="-128"/>
              </a:rPr>
              <a:t>　また、外部委託を行う場合は個人情報の厳重な管理や、目的外使用の禁止等を契約書に定めるとともに、委託先の契約遵守状況を管理します。</a:t>
            </a:r>
            <a:endParaRPr lang="en-US" altLang="ja-JP" sz="1200" dirty="0">
              <a:latin typeface="ＭＳ 明朝" panose="02020609040205080304" pitchFamily="17" charset="-128"/>
              <a:ea typeface="ＭＳ 明朝" panose="02020609040205080304" pitchFamily="17" charset="-128"/>
            </a:endParaRPr>
          </a:p>
          <a:p>
            <a:pPr marR="5130" algn="just">
              <a:lnSpc>
                <a:spcPct val="125000"/>
              </a:lnSpc>
            </a:pPr>
            <a:endParaRPr lang="en-US" altLang="ja-JP" sz="12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データの管理</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特定健康診査･特定保健指導結果のデータの保存年限は原則</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年とし、保存期間経過後適切に破棄します。</a:t>
            </a:r>
            <a:endParaRPr lang="en-US" altLang="ja-JP" sz="1200" strike="sngStrike" dirty="0">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AA58B6F4-D154-87FD-E77D-7B69B2235326}"/>
              </a:ext>
            </a:extLst>
          </p:cNvPr>
          <p:cNvSpPr txBox="1">
            <a:spLocks noChangeAspect="1"/>
          </p:cNvSpPr>
          <p:nvPr/>
        </p:nvSpPr>
        <p:spPr>
          <a:xfrm>
            <a:off x="50800" y="39553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個人情報の保護</a:t>
            </a:r>
          </a:p>
        </p:txBody>
      </p:sp>
      <p:sp>
        <p:nvSpPr>
          <p:cNvPr id="9" name="テキスト ボックス 8">
            <a:extLst>
              <a:ext uri="{FF2B5EF4-FFF2-40B4-BE49-F238E27FC236}">
                <a16:creationId xmlns:a16="http://schemas.microsoft.com/office/drawing/2014/main" id="{F1E6E06D-AA32-93BF-7FC8-0CC3237CDAA3}"/>
              </a:ext>
            </a:extLst>
          </p:cNvPr>
          <p:cNvSpPr txBox="1">
            <a:spLocks noChangeAspect="1"/>
          </p:cNvSpPr>
          <p:nvPr/>
        </p:nvSpPr>
        <p:spPr>
          <a:xfrm>
            <a:off x="170434" y="3603345"/>
            <a:ext cx="6238800" cy="1214756"/>
          </a:xfrm>
          <a:prstGeom prst="rect">
            <a:avLst/>
          </a:prstGeom>
          <a:noFill/>
          <a:ln>
            <a:noFill/>
          </a:ln>
        </p:spPr>
        <p:txBody>
          <a:bodyPr wrap="square" lIns="0" rIns="90000" rtlCol="0">
            <a:sp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法第</a:t>
            </a:r>
            <a:r>
              <a:rPr lang="en-US" altLang="ja-JP" sz="1200" dirty="0">
                <a:latin typeface="ＭＳ 明朝" panose="02020609040205080304" pitchFamily="17" charset="-128"/>
                <a:ea typeface="ＭＳ 明朝" panose="02020609040205080304" pitchFamily="17" charset="-128"/>
              </a:rPr>
              <a:t>19</a:t>
            </a:r>
            <a:r>
              <a:rPr lang="ja-JP" altLang="en-US" sz="1200" dirty="0">
                <a:latin typeface="ＭＳ 明朝" panose="02020609040205080304" pitchFamily="17" charset="-128"/>
                <a:ea typeface="ＭＳ 明朝" panose="02020609040205080304" pitchFamily="17" charset="-128"/>
              </a:rPr>
              <a:t>条</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において、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保険者は、特定健康診査等実施計画を定め、又はこれを変更したときは、遅滞なく、これを公表しなければならない。</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とあります。主に加入者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特に特定健診･特定保健指導の対象者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に対し、計画期間中の取り組み方針を示し、事業の趣旨への理解を促し積極的な協力を得るため、広報、ホームページ等で公表し、広く周知を図ります。</a:t>
            </a:r>
            <a:endParaRPr lang="en-US" altLang="ja-JP" sz="1200" dirty="0">
              <a:latin typeface="ＭＳ 明朝" panose="02020609040205080304" pitchFamily="17" charset="-128"/>
              <a:ea typeface="ＭＳ 明朝" panose="02020609040205080304" pitchFamily="17" charset="-128"/>
            </a:endParaRPr>
          </a:p>
        </p:txBody>
      </p:sp>
      <p:sp>
        <p:nvSpPr>
          <p:cNvPr id="12" name="タイトル_小_1_3_1">
            <a:extLst>
              <a:ext uri="{FF2B5EF4-FFF2-40B4-BE49-F238E27FC236}">
                <a16:creationId xmlns:a16="http://schemas.microsoft.com/office/drawing/2014/main" id="{FF26C65F-7466-6EA4-C74E-FCEA6FA7CBFA}"/>
              </a:ext>
            </a:extLst>
          </p:cNvPr>
          <p:cNvSpPr txBox="1">
            <a:spLocks noChangeAspect="1"/>
          </p:cNvSpPr>
          <p:nvPr/>
        </p:nvSpPr>
        <p:spPr>
          <a:xfrm>
            <a:off x="170434" y="5473908"/>
            <a:ext cx="6238800" cy="1979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marL="85502" indent="-85502" algn="just">
              <a:lnSpc>
                <a:spcPct val="125000"/>
              </a:lnSpc>
              <a:spcBef>
                <a:spcPct val="0"/>
              </a:spcBef>
              <a:defRPr/>
            </a:pPr>
            <a:r>
              <a:rPr lang="en-US" altLang="ja-JP" sz="1400" dirty="0">
                <a:solidFill>
                  <a:schemeClr val="tx1"/>
                </a:solidFill>
                <a:latin typeface="ＭＳ 明朝" panose="02020609040205080304" pitchFamily="17" charset="-128"/>
                <a:ea typeface="ＭＳ 明朝" panose="02020609040205080304" pitchFamily="17" charset="-128"/>
              </a:rPr>
              <a:t>(1)</a:t>
            </a:r>
            <a:r>
              <a:rPr lang="ja-JP" altLang="en-US" sz="1400" dirty="0">
                <a:solidFill>
                  <a:schemeClr val="tx1"/>
                </a:solidFill>
                <a:latin typeface="ＭＳ 明朝" panose="02020609040205080304" pitchFamily="17" charset="-128"/>
                <a:ea typeface="ＭＳ 明朝" panose="02020609040205080304" pitchFamily="17" charset="-128"/>
              </a:rPr>
              <a:t>評価</a:t>
            </a:r>
            <a:endParaRPr lang="en-US" altLang="ja-JP" sz="14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cs typeface="+mj-cs"/>
              </a:rPr>
              <a:t>　</a:t>
            </a:r>
            <a:r>
              <a:rPr lang="ja-JP" altLang="en-US" sz="1200" dirty="0">
                <a:solidFill>
                  <a:schemeClr val="tx1"/>
                </a:solidFill>
                <a:latin typeface="ＭＳ 明朝" panose="02020609040205080304" pitchFamily="17" charset="-128"/>
                <a:ea typeface="ＭＳ 明朝" panose="02020609040205080304" pitchFamily="17" charset="-128"/>
              </a:rPr>
              <a:t>特定健康診査の受診率、特定保健指導対象者の割合、特定保健指導の実施率、特定保健指導の成果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目標達成率、行動変容率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、メタボリックシンドローム該当者及び予備群の減少率等について、客観的に評価を行います。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endParaRPr lang="en-US" altLang="ja-JP" sz="1200" dirty="0">
              <a:solidFill>
                <a:schemeClr val="tx1"/>
              </a:solidFill>
              <a:highlight>
                <a:srgbClr val="FFFF00"/>
              </a:highlight>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400" dirty="0">
                <a:solidFill>
                  <a:schemeClr val="tx1"/>
                </a:solidFill>
                <a:latin typeface="ＭＳ 明朝" panose="02020609040205080304" pitchFamily="17" charset="-128"/>
                <a:ea typeface="ＭＳ 明朝" panose="02020609040205080304" pitchFamily="17" charset="-128"/>
              </a:rPr>
              <a:t>(2)</a:t>
            </a:r>
            <a:r>
              <a:rPr lang="ja-JP" altLang="en-US" sz="1400" dirty="0">
                <a:solidFill>
                  <a:schemeClr val="tx1"/>
                </a:solidFill>
                <a:latin typeface="ＭＳ 明朝" panose="02020609040205080304" pitchFamily="17" charset="-128"/>
                <a:ea typeface="ＭＳ 明朝" panose="02020609040205080304" pitchFamily="17" charset="-128"/>
              </a:rPr>
              <a:t>計画の見直し</a:t>
            </a:r>
            <a:endParaRPr lang="en-US" altLang="ja-JP" sz="14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rPr>
              <a:t>　計画の見直しについては、毎年度目標の達成状況を評価し、必要に応じて見直しを行うものとします。</a:t>
            </a:r>
          </a:p>
        </p:txBody>
      </p:sp>
      <p:sp>
        <p:nvSpPr>
          <p:cNvPr id="11" name="タイトル_大_3">
            <a:extLst>
              <a:ext uri="{FF2B5EF4-FFF2-40B4-BE49-F238E27FC236}">
                <a16:creationId xmlns:a16="http://schemas.microsoft.com/office/drawing/2014/main" id="{2F136745-552D-3D0D-04D9-CC03FB4DBAD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5</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その他</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109A7F44-B534-1861-6F39-1DF1AD60782B}"/>
              </a:ext>
            </a:extLst>
          </p:cNvPr>
          <p:cNvSpPr txBox="1">
            <a:spLocks noChangeAspect="1"/>
          </p:cNvSpPr>
          <p:nvPr/>
        </p:nvSpPr>
        <p:spPr>
          <a:xfrm>
            <a:off x="50800" y="327585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kern="0" dirty="0">
                <a:solidFill>
                  <a:sysClr val="windowText" lastClr="000000"/>
                </a:solidFill>
                <a:latin typeface="ＭＳ 明朝" panose="02020609040205080304" pitchFamily="17" charset="-128"/>
                <a:ea typeface="ＭＳ 明朝" panose="02020609040205080304" pitchFamily="17" charset="-128"/>
              </a:rPr>
              <a:t>特定健康診査等実施計画の公表及び周知</a:t>
            </a:r>
            <a:endParaRPr lang="ja-JP" altLang="en-US" sz="1600" b="1" dirty="0">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7DC8226-0114-551D-4F04-64B6DB9D7A03}"/>
              </a:ext>
            </a:extLst>
          </p:cNvPr>
          <p:cNvSpPr txBox="1">
            <a:spLocks noChangeAspect="1"/>
          </p:cNvSpPr>
          <p:nvPr/>
        </p:nvSpPr>
        <p:spPr>
          <a:xfrm>
            <a:off x="50800" y="5146419"/>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kern="0" dirty="0">
                <a:solidFill>
                  <a:sysClr val="windowText" lastClr="000000"/>
                </a:solidFill>
                <a:latin typeface="ＭＳ 明朝" panose="02020609040205080304" pitchFamily="17" charset="-128"/>
                <a:ea typeface="ＭＳ 明朝" panose="02020609040205080304" pitchFamily="17" charset="-128"/>
              </a:rPr>
              <a:t>特定健康診査等実施計画の評価及び見直し</a:t>
            </a:r>
            <a:endParaRPr lang="ja-JP" altLang="en-US" sz="1600" b="1"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5F87E5A-82A1-CB8A-7084-63B34AF2916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33</a:t>
            </a:fld>
            <a:endParaRPr lang="ja-JP" altLang="en-US" dirty="0"/>
          </a:p>
        </p:txBody>
      </p:sp>
    </p:spTree>
    <p:extLst>
      <p:ext uri="{BB962C8B-B14F-4D97-AF65-F5344CB8AC3E}">
        <p14:creationId xmlns:p14="http://schemas.microsoft.com/office/powerpoint/2010/main" val="357184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571B72-75A3-4B5D-C5B9-4BDDABA7F69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34</a:t>
            </a:fld>
            <a:endParaRPr lang="ja-JP" altLang="en-US" dirty="0"/>
          </a:p>
        </p:txBody>
      </p:sp>
      <p:sp>
        <p:nvSpPr>
          <p:cNvPr id="3" name="テキスト ボックス 2">
            <a:extLst>
              <a:ext uri="{FF2B5EF4-FFF2-40B4-BE49-F238E27FC236}">
                <a16:creationId xmlns:a16="http://schemas.microsoft.com/office/drawing/2014/main" id="{A209EFAA-4A28-0B2D-C93A-8BAFE4F4D3C0}"/>
              </a:ext>
            </a:extLst>
          </p:cNvPr>
          <p:cNvSpPr txBox="1">
            <a:spLocks noChangeAspect="1"/>
          </p:cNvSpPr>
          <p:nvPr/>
        </p:nvSpPr>
        <p:spPr>
          <a:xfrm>
            <a:off x="170434" y="338554"/>
            <a:ext cx="6238800" cy="522259"/>
          </a:xfrm>
          <a:prstGeom prst="rect">
            <a:avLst/>
          </a:prstGeom>
          <a:noFill/>
          <a:ln>
            <a:noFill/>
          </a:ln>
        </p:spPr>
        <p:txBody>
          <a:bodyPr wrap="square" lIns="0" rIns="90000" rtlCol="0">
            <a:spAutoFit/>
          </a:bodyPr>
          <a:lstStyle/>
          <a:p>
            <a:pPr algn="just">
              <a:lnSpc>
                <a:spcPct val="125000"/>
              </a:lnSpc>
              <a:spcBef>
                <a:spcPct val="0"/>
              </a:spcBef>
              <a:defRPr/>
            </a:pPr>
            <a:r>
              <a:rPr lang="ja-JP" altLang="en-US" sz="1200" kern="0" dirty="0">
                <a:latin typeface="ＭＳ 明朝" panose="02020609040205080304" pitchFamily="17" charset="-128"/>
                <a:ea typeface="ＭＳ 明朝" panose="02020609040205080304" pitchFamily="17" charset="-128"/>
              </a:rPr>
              <a:t>　</a:t>
            </a:r>
            <a:r>
              <a:rPr lang="zh-TW" altLang="en-US" sz="1200" dirty="0">
                <a:latin typeface="ＭＳ 明朝" panose="02020609040205080304" pitchFamily="17" charset="-128"/>
                <a:ea typeface="ＭＳ 明朝" panose="02020609040205080304" pitchFamily="17" charset="-128"/>
              </a:rPr>
              <a:t>特定健康診査</a:t>
            </a:r>
            <a:r>
              <a:rPr lang="ja-JP" altLang="en-US" sz="1200" dirty="0">
                <a:latin typeface="ＭＳ 明朝" panose="02020609040205080304" pitchFamily="17" charset="-128"/>
                <a:ea typeface="ＭＳ 明朝" panose="02020609040205080304" pitchFamily="17" charset="-128"/>
              </a:rPr>
              <a:t>の実施に当たっては、庁内連携を図り、がん検診等他の関連する検</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健</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診と可能な限り連携して実施するものとします。</a:t>
            </a:r>
            <a:endParaRPr lang="en-US" altLang="ja-JP" sz="12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05A9FAA7-52B0-4C38-3236-B90D5E5E7004}"/>
              </a:ext>
            </a:extLst>
          </p:cNvPr>
          <p:cNvSpPr txBox="1">
            <a:spLocks noChangeAspect="1"/>
          </p:cNvSpPr>
          <p:nvPr/>
        </p:nvSpPr>
        <p:spPr>
          <a:xfrm>
            <a:off x="50800" y="0"/>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4.</a:t>
            </a:r>
            <a:r>
              <a:rPr lang="ja-JP" altLang="en-US" sz="1600" b="1" kern="0" dirty="0">
                <a:latin typeface="ＭＳ 明朝" panose="02020609040205080304" pitchFamily="17" charset="-128"/>
                <a:ea typeface="ＭＳ 明朝" panose="02020609040205080304" pitchFamily="17" charset="-128"/>
              </a:rPr>
              <a:t>他の健診との連携</a:t>
            </a:r>
            <a:endParaRPr lang="ja-JP" altLang="en-US" sz="1600" b="1"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35F6FD76-8879-D86F-B04E-1D3FE597C15C}"/>
              </a:ext>
            </a:extLst>
          </p:cNvPr>
          <p:cNvSpPr txBox="1">
            <a:spLocks noChangeAspect="1"/>
          </p:cNvSpPr>
          <p:nvPr/>
        </p:nvSpPr>
        <p:spPr>
          <a:xfrm>
            <a:off x="170434" y="1535995"/>
            <a:ext cx="6238800" cy="3638497"/>
          </a:xfrm>
          <a:prstGeom prst="rect">
            <a:avLst/>
          </a:prstGeom>
          <a:noFill/>
          <a:ln>
            <a:noFill/>
          </a:ln>
        </p:spPr>
        <p:txBody>
          <a:bodyPr wrap="square" lIns="0" rIns="90000" rtlCol="0">
            <a:sp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実施体制の確保</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特定保健指導に係る人材育成･確保に努めます。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特定保健指導の実施方法の改善</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300" dirty="0">
                <a:latin typeface="ＭＳ 明朝" panose="02020609040205080304" pitchFamily="17" charset="-128"/>
                <a:ea typeface="ＭＳ 明朝" panose="02020609040205080304" pitchFamily="17" charset="-128"/>
              </a:rPr>
              <a:t>①アウトカム評価の導入による</a:t>
            </a:r>
            <a:r>
              <a:rPr lang="en-US" altLang="ja-JP" sz="1300" dirty="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見える化</a:t>
            </a:r>
            <a:r>
              <a:rPr lang="en-US" altLang="ja-JP" sz="1300" dirty="0">
                <a:latin typeface="ＭＳ 明朝" panose="02020609040205080304" pitchFamily="17" charset="-128"/>
                <a:ea typeface="ＭＳ 明朝" panose="02020609040205080304" pitchFamily="17" charset="-128"/>
              </a:rPr>
              <a:t>｣</a:t>
            </a:r>
          </a:p>
          <a:p>
            <a:pPr algn="just">
              <a:lnSpc>
                <a:spcPct val="125000"/>
              </a:lnSpc>
            </a:pPr>
            <a:r>
              <a:rPr lang="ja-JP" altLang="en-US" sz="1200" dirty="0">
                <a:latin typeface="ＭＳ 明朝" panose="02020609040205080304" pitchFamily="17" charset="-128"/>
                <a:ea typeface="ＭＳ 明朝" panose="02020609040205080304" pitchFamily="17" charset="-128"/>
              </a:rPr>
              <a:t>　特定保健指導対象者の行動変容に係る情報等を収集し、保険者がアウトカムの達成状況等を把握、要因の検討等を行い、対象者の特性に応じた質の高い保健指導を対象者に還元していく仕組みの構築が重要であるため、特定保健指導の</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見える化</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を推進します。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endParaRPr lang="en-US" altLang="ja-JP" sz="12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300" dirty="0">
                <a:latin typeface="ＭＳ 明朝" panose="02020609040205080304" pitchFamily="17" charset="-128"/>
                <a:ea typeface="ＭＳ 明朝" panose="02020609040205080304" pitchFamily="17" charset="-128"/>
              </a:rPr>
              <a:t>②</a:t>
            </a:r>
            <a:r>
              <a:rPr lang="en-US" altLang="ja-JP" sz="1300" dirty="0">
                <a:latin typeface="ＭＳ 明朝" panose="02020609040205080304" pitchFamily="17" charset="-128"/>
                <a:ea typeface="ＭＳ 明朝" panose="02020609040205080304" pitchFamily="17" charset="-128"/>
              </a:rPr>
              <a:t>ICT</a:t>
            </a:r>
            <a:r>
              <a:rPr lang="ja-JP" altLang="en-US" sz="1300" dirty="0">
                <a:latin typeface="ＭＳ 明朝" panose="02020609040205080304" pitchFamily="17" charset="-128"/>
                <a:ea typeface="ＭＳ 明朝" panose="02020609040205080304" pitchFamily="17" charset="-128"/>
              </a:rPr>
              <a:t>を活用した特定保健指導の推進</a:t>
            </a:r>
            <a:endParaRPr lang="en-US" altLang="ja-JP" sz="13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200" dirty="0">
                <a:latin typeface="ＭＳ 明朝" panose="02020609040205080304" pitchFamily="17" charset="-128"/>
                <a:ea typeface="ＭＳ 明朝" panose="02020609040205080304" pitchFamily="17" charset="-128"/>
              </a:rPr>
              <a:t>　在宅勤務や遠隔地勤務等の多様なニーズに対応することを促進するため、遠隔で行う保健指導については、評価水準や時間設定等は対面と同等とします。</a:t>
            </a:r>
            <a:r>
              <a:rPr lang="en-US" altLang="ja-JP" sz="1200" dirty="0">
                <a:latin typeface="ＭＳ 明朝" panose="02020609040205080304" pitchFamily="17" charset="-128"/>
                <a:ea typeface="ＭＳ 明朝" panose="02020609040205080304" pitchFamily="17" charset="-128"/>
              </a:rPr>
              <a:t>ICT</a:t>
            </a:r>
            <a:r>
              <a:rPr lang="ja-JP" altLang="en-US" sz="1200" dirty="0">
                <a:latin typeface="ＭＳ 明朝" panose="02020609040205080304" pitchFamily="17" charset="-128"/>
                <a:ea typeface="ＭＳ 明朝" panose="02020609040205080304" pitchFamily="17" charset="-128"/>
              </a:rPr>
              <a:t>活用の推進に当たっては、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特定健康診査･特定保健指導の円滑な実施に向けた手引き</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や</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標準的な健診･保健指導プログラム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を参照し、</a:t>
            </a:r>
            <a:r>
              <a:rPr lang="en-US" altLang="ja-JP" sz="1200" dirty="0">
                <a:latin typeface="ＭＳ 明朝" panose="02020609040205080304" pitchFamily="17" charset="-128"/>
                <a:ea typeface="ＭＳ 明朝" panose="02020609040205080304" pitchFamily="17" charset="-128"/>
              </a:rPr>
              <a:t>ICT</a:t>
            </a:r>
            <a:r>
              <a:rPr lang="ja-JP" altLang="en-US" sz="1200" dirty="0">
                <a:latin typeface="ＭＳ 明朝" panose="02020609040205080304" pitchFamily="17" charset="-128"/>
                <a:ea typeface="ＭＳ 明朝" panose="02020609040205080304" pitchFamily="17" charset="-128"/>
              </a:rPr>
              <a:t>環境や</a:t>
            </a:r>
            <a:r>
              <a:rPr lang="en-US" altLang="ja-JP" sz="1200" dirty="0">
                <a:latin typeface="ＭＳ 明朝" panose="02020609040205080304" pitchFamily="17" charset="-128"/>
                <a:ea typeface="ＭＳ 明朝" panose="02020609040205080304" pitchFamily="17" charset="-128"/>
              </a:rPr>
              <a:t>ICT</a:t>
            </a:r>
            <a:r>
              <a:rPr lang="ja-JP" altLang="en-US" sz="1200" dirty="0">
                <a:latin typeface="ＭＳ 明朝" panose="02020609040205080304" pitchFamily="17" charset="-128"/>
                <a:ea typeface="ＭＳ 明朝" panose="02020609040205080304" pitchFamily="17" charset="-128"/>
              </a:rPr>
              <a:t>リテラシーの確認･確保等、</a:t>
            </a:r>
            <a:r>
              <a:rPr lang="en-US" altLang="ja-JP" sz="1200" dirty="0">
                <a:latin typeface="ＭＳ 明朝" panose="02020609040205080304" pitchFamily="17" charset="-128"/>
                <a:ea typeface="ＭＳ 明朝" panose="02020609040205080304" pitchFamily="17" charset="-128"/>
              </a:rPr>
              <a:t>ICT</a:t>
            </a:r>
            <a:r>
              <a:rPr lang="ja-JP" altLang="en-US" sz="1200" dirty="0">
                <a:latin typeface="ＭＳ 明朝" panose="02020609040205080304" pitchFamily="17" charset="-128"/>
                <a:ea typeface="ＭＳ 明朝" panose="02020609040205080304" pitchFamily="17" charset="-128"/>
              </a:rPr>
              <a:t>活用に係る課題に留意して対応するものとします。</a:t>
            </a:r>
            <a:endParaRPr lang="en-US" altLang="ja-JP"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5FF8377E-6B4B-93AE-6662-F9403EC5C15B}"/>
              </a:ext>
            </a:extLst>
          </p:cNvPr>
          <p:cNvSpPr txBox="1">
            <a:spLocks noChangeAspect="1"/>
          </p:cNvSpPr>
          <p:nvPr/>
        </p:nvSpPr>
        <p:spPr>
          <a:xfrm>
            <a:off x="50800" y="1187624"/>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実施体制の確保及び実施方法の改善</a:t>
            </a:r>
          </a:p>
        </p:txBody>
      </p:sp>
    </p:spTree>
    <p:extLst>
      <p:ext uri="{BB962C8B-B14F-4D97-AF65-F5344CB8AC3E}">
        <p14:creationId xmlns:p14="http://schemas.microsoft.com/office/powerpoint/2010/main" val="123060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a:spLocks noChangeAspect="1"/>
          </p:cNvSpPr>
          <p:nvPr/>
        </p:nvSpPr>
        <p:spPr>
          <a:xfrm>
            <a:off x="165100" y="690873"/>
            <a:ext cx="6238800" cy="508823"/>
          </a:xfrm>
          <a:prstGeom prst="rect">
            <a:avLst/>
          </a:prstGeom>
          <a:noFill/>
          <a:ln>
            <a:noFill/>
          </a:ln>
        </p:spPr>
        <p:txBody>
          <a:bodyPr wrap="square" lIns="0" tIns="36000" rIns="90000" rtlCol="0">
            <a:spAutoFit/>
          </a:bodyPr>
          <a:lstStyle/>
          <a:p>
            <a:pPr indent="158750" algn="just">
              <a:lnSpc>
                <a:spcPct val="125000"/>
              </a:lnSpc>
            </a:pPr>
            <a:r>
              <a:rPr lang="ja-JP" altLang="en-US" sz="1200" dirty="0">
                <a:latin typeface="ＭＳ 明朝" panose="02020609040205080304" pitchFamily="17" charset="-128"/>
                <a:ea typeface="ＭＳ 明朝" panose="02020609040205080304" pitchFamily="17" charset="-128"/>
              </a:rPr>
              <a:t>以下</a:t>
            </a:r>
            <a:r>
              <a:rPr lang="ja-JP" altLang="en-US" sz="1200">
                <a:latin typeface="ＭＳ 明朝" panose="02020609040205080304" pitchFamily="17" charset="-128"/>
                <a:ea typeface="ＭＳ 明朝" panose="02020609040205080304" pitchFamily="17" charset="-128"/>
              </a:rPr>
              <a:t>は、令和</a:t>
            </a:r>
            <a:r>
              <a:rPr lang="en-US" altLang="ja-JP" sz="1200">
                <a:latin typeface="ＭＳ 明朝" panose="02020609040205080304" pitchFamily="17" charset="-128"/>
                <a:ea typeface="ＭＳ 明朝" panose="02020609040205080304" pitchFamily="17" charset="-128"/>
              </a:rPr>
              <a:t>2</a:t>
            </a:r>
            <a:r>
              <a:rPr lang="ja-JP" altLang="en-US" sz="1200">
                <a:latin typeface="ＭＳ 明朝" panose="02020609040205080304" pitchFamily="17" charset="-128"/>
                <a:ea typeface="ＭＳ 明朝" panose="02020609040205080304" pitchFamily="17" charset="-128"/>
              </a:rPr>
              <a:t>年度から令和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年度の</a:t>
            </a:r>
            <a:r>
              <a:rPr lang="ja-JP" altLang="en-US" sz="1200" dirty="0">
                <a:latin typeface="ＭＳ 明朝" panose="02020609040205080304" pitchFamily="17" charset="-128"/>
                <a:ea typeface="ＭＳ 明朝" panose="02020609040205080304" pitchFamily="17" charset="-128"/>
              </a:rPr>
              <a:t>特定健康診査受診者における有所見者割合を年度別に示したものです。</a:t>
            </a:r>
            <a:endParaRPr lang="en-US" altLang="ja-JP" sz="1200" dirty="0">
              <a:latin typeface="ＭＳ 明朝" panose="02020609040205080304" pitchFamily="17" charset="-128"/>
              <a:ea typeface="ＭＳ 明朝" panose="02020609040205080304" pitchFamily="17" charset="-128"/>
            </a:endParaRPr>
          </a:p>
        </p:txBody>
      </p:sp>
      <p:sp>
        <p:nvSpPr>
          <p:cNvPr id="8" name="注釈文章 9"/>
          <p:cNvSpPr txBox="1">
            <a:spLocks noChangeAspect="1"/>
          </p:cNvSpPr>
          <p:nvPr/>
        </p:nvSpPr>
        <p:spPr>
          <a:xfrm>
            <a:off x="170434" y="7176253"/>
            <a:ext cx="6242400"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対象者数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保健指導判定値を超えている人数。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b="1" dirty="0">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p:txBody>
      </p:sp>
      <p:sp>
        <p:nvSpPr>
          <p:cNvPr id="10" name="Rectangle 5"/>
          <p:cNvSpPr>
            <a:spLocks noChangeAspect="1" noChangeArrowheads="1"/>
          </p:cNvSpPr>
          <p:nvPr/>
        </p:nvSpPr>
        <p:spPr bwMode="auto">
          <a:xfrm>
            <a:off x="165100" y="1235443"/>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(BMI)</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100" y="3983219"/>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(BMI)</a:t>
            </a:r>
          </a:p>
        </p:txBody>
      </p:sp>
      <p:sp>
        <p:nvSpPr>
          <p:cNvPr id="2" name="スライド番号プレースホルダー 1">
            <a:extLst>
              <a:ext uri="{FF2B5EF4-FFF2-40B4-BE49-F238E27FC236}">
                <a16:creationId xmlns:a16="http://schemas.microsoft.com/office/drawing/2014/main" id="{4E0BA29B-4BA1-4BA9-B910-59898F0D845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35</a:t>
            </a:fld>
            <a:endParaRPr lang="ja-JP" altLang="en-US" dirty="0"/>
          </a:p>
        </p:txBody>
      </p:sp>
      <p:sp>
        <p:nvSpPr>
          <p:cNvPr id="14" name="テキスト ボックス 13">
            <a:extLst>
              <a:ext uri="{FF2B5EF4-FFF2-40B4-BE49-F238E27FC236}">
                <a16:creationId xmlns:a16="http://schemas.microsoft.com/office/drawing/2014/main" id="{C3B3AC1B-39E2-43CF-80B0-2AC7678094A0}"/>
              </a:ext>
            </a:extLst>
          </p:cNvPr>
          <p:cNvSpPr txBox="1">
            <a:spLocks noChangeAspect="1"/>
          </p:cNvSpPr>
          <p:nvPr/>
        </p:nvSpPr>
        <p:spPr>
          <a:xfrm>
            <a:off x="50800" y="374232"/>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有所見者割合</a:t>
            </a:r>
            <a:endParaRPr lang="ja-JP" altLang="ja-JP" sz="1600" b="1" dirty="0">
              <a:latin typeface="ＭＳ 明朝" panose="02020609040205080304" pitchFamily="17" charset="-128"/>
              <a:ea typeface="ＭＳ 明朝" panose="02020609040205080304" pitchFamily="17" charset="-128"/>
            </a:endParaRPr>
          </a:p>
        </p:txBody>
      </p:sp>
      <p:sp>
        <p:nvSpPr>
          <p:cNvPr id="3" name="タイトル_大_3">
            <a:extLst>
              <a:ext uri="{FF2B5EF4-FFF2-40B4-BE49-F238E27FC236}">
                <a16:creationId xmlns:a16="http://schemas.microsoft.com/office/drawing/2014/main" id="{1A2757C0-BA60-AF3A-E1EA-6E47501442E0}"/>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参考資料　</a:t>
            </a:r>
            <a:r>
              <a:rPr kumimoji="0" lang="ja-JP" altLang="en-US" sz="1800" b="1" kern="0" dirty="0">
                <a:solidFill>
                  <a:schemeClr val="tx1"/>
                </a:solidFill>
                <a:latin typeface="ＭＳ 明朝" panose="02020609040205080304" pitchFamily="17" charset="-128"/>
                <a:ea typeface="ＭＳ 明朝" panose="02020609040205080304" pitchFamily="17" charset="-128"/>
              </a:rPr>
              <a:t>年度別 特定健康診査結果等分析</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5E026387-B359-484C-AA55-41D42CDA2DAB}"/>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12" name="図 11">
            <a:extLst>
              <a:ext uri="{FF2B5EF4-FFF2-40B4-BE49-F238E27FC236}">
                <a16:creationId xmlns:a16="http://schemas.microsoft.com/office/drawing/2014/main" id="{CEEBA2CA-E908-4937-9276-D1F2F62B12F8}"/>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239205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3" y="7175500"/>
            <a:ext cx="6242400"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対象者数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保健指導判定値を超えている人数。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b="1" dirty="0">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100" y="1243647"/>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腹囲</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100" y="3973803"/>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腹囲</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65E62F76-443D-47D5-AF26-BE7A90E3A549}"/>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36</a:t>
            </a:fld>
            <a:endParaRPr lang="ja-JP" altLang="en-US" dirty="0"/>
          </a:p>
        </p:txBody>
      </p:sp>
      <p:pic>
        <p:nvPicPr>
          <p:cNvPr id="6" name="図 5">
            <a:extLst>
              <a:ext uri="{FF2B5EF4-FFF2-40B4-BE49-F238E27FC236}">
                <a16:creationId xmlns:a16="http://schemas.microsoft.com/office/drawing/2014/main" id="{D85AEE75-61CE-4C6D-ABF2-8B0FB851A1D8}"/>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A9EC238A-0CA5-487A-8532-16770B746DE0}"/>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360699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6242400"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対象者数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保健指導判定値を超えている人数。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b="1" dirty="0">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収縮期血圧</a:t>
            </a:r>
            <a:r>
              <a:rPr lang="en-US" altLang="ja-JP" sz="800" dirty="0">
                <a:solidFill>
                  <a:srgbClr val="000000"/>
                </a:solidFill>
                <a:latin typeface="ＭＳ 明朝" panose="02020609040205080304" pitchFamily="17" charset="-128"/>
                <a:ea typeface="ＭＳ 明朝" panose="02020609040205080304" pitchFamily="17" charset="-128"/>
              </a:rPr>
              <a:t>:130mmHg</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600" y="1243901"/>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収縮期血圧</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309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収縮期血圧</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BCB5A12F-87CF-438D-9BEC-44B36C6CBB7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37</a:t>
            </a:fld>
            <a:endParaRPr lang="ja-JP" altLang="en-US" dirty="0"/>
          </a:p>
        </p:txBody>
      </p:sp>
      <p:pic>
        <p:nvPicPr>
          <p:cNvPr id="7" name="図 6">
            <a:extLst>
              <a:ext uri="{FF2B5EF4-FFF2-40B4-BE49-F238E27FC236}">
                <a16:creationId xmlns:a16="http://schemas.microsoft.com/office/drawing/2014/main" id="{B657B1D2-DFDB-4D68-9FD0-48F4E7208576}"/>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09B0E9BD-BF97-4AEC-950C-4EC974D7049B}"/>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10688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5782833"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拡張期血圧</a:t>
            </a:r>
            <a:r>
              <a:rPr lang="en-US" altLang="ja-JP" sz="800" dirty="0">
                <a:solidFill>
                  <a:srgbClr val="000000"/>
                </a:solidFill>
                <a:latin typeface="ＭＳ 明朝" panose="02020609040205080304" pitchFamily="17" charset="-128"/>
                <a:ea typeface="ＭＳ 明朝" panose="02020609040205080304" pitchFamily="17" charset="-128"/>
              </a:rPr>
              <a:t>:85mmHg</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600" y="1244324"/>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拡張期血圧</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443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拡張期血圧</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A5126594-F1B6-43A7-8A5D-1873F2620A3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38</a:t>
            </a:fld>
            <a:endParaRPr lang="ja-JP" altLang="en-US" dirty="0"/>
          </a:p>
        </p:txBody>
      </p:sp>
      <p:pic>
        <p:nvPicPr>
          <p:cNvPr id="7" name="図 6">
            <a:extLst>
              <a:ext uri="{FF2B5EF4-FFF2-40B4-BE49-F238E27FC236}">
                <a16:creationId xmlns:a16="http://schemas.microsoft.com/office/drawing/2014/main" id="{CF8CF34E-A788-4C46-897C-068732A201AF}"/>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053F68AB-5AFE-4BC1-890A-CAD72FAA0605}"/>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64275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_大_3">
            <a:extLst>
              <a:ext uri="{FF2B5EF4-FFF2-40B4-BE49-F238E27FC236}">
                <a16:creationId xmlns:a16="http://schemas.microsoft.com/office/drawing/2014/main" id="{53E85B2A-5F34-708B-B8B1-6B422BB5438A}"/>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zh-TW" altLang="en-US" sz="1800" b="1" dirty="0">
                <a:latin typeface="ＭＳ 明朝" panose="02020609040205080304" pitchFamily="17" charset="-128"/>
                <a:ea typeface="ＭＳ 明朝" panose="02020609040205080304" pitchFamily="17" charset="-128"/>
              </a:rPr>
              <a:t>特定健康診査等実施計画</a:t>
            </a:r>
            <a:r>
              <a:rPr lang="ja-JP" altLang="en-US" sz="1800" b="1" dirty="0">
                <a:latin typeface="ＭＳ 明朝" panose="02020609040205080304" pitchFamily="17" charset="-128"/>
                <a:ea typeface="ＭＳ 明朝" panose="02020609040205080304" pitchFamily="17" charset="-128"/>
              </a:rPr>
              <a:t>について</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9" name="テキスト ボックス 18"/>
          <p:cNvSpPr txBox="1">
            <a:spLocks noChangeAspect="1"/>
          </p:cNvSpPr>
          <p:nvPr/>
        </p:nvSpPr>
        <p:spPr>
          <a:xfrm>
            <a:off x="50800" y="39553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計画策定の趣旨</a:t>
            </a:r>
          </a:p>
        </p:txBody>
      </p:sp>
      <p:sp>
        <p:nvSpPr>
          <p:cNvPr id="3" name="スライド番号プレースホルダー 2">
            <a:extLst>
              <a:ext uri="{FF2B5EF4-FFF2-40B4-BE49-F238E27FC236}">
                <a16:creationId xmlns:a16="http://schemas.microsoft.com/office/drawing/2014/main" id="{0AC99CF1-6E2E-6565-4F2B-05D72A6327E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a:t>
            </a:fld>
            <a:endParaRPr lang="ja-JP" altLang="en-US" dirty="0">
              <a:latin typeface="ＭＳ 明朝" panose="02020609040205080304" pitchFamily="17" charset="-128"/>
              <a:ea typeface="ＭＳ 明朝" panose="02020609040205080304" pitchFamily="17" charset="-128"/>
            </a:endParaRPr>
          </a:p>
        </p:txBody>
      </p:sp>
      <p:sp>
        <p:nvSpPr>
          <p:cNvPr id="4" name="タイトル 1">
            <a:extLst>
              <a:ext uri="{FF2B5EF4-FFF2-40B4-BE49-F238E27FC236}">
                <a16:creationId xmlns:a16="http://schemas.microsoft.com/office/drawing/2014/main" id="{EC12C5FA-B55A-CD27-DD5F-7863A85CE00E}"/>
              </a:ext>
            </a:extLst>
          </p:cNvPr>
          <p:cNvSpPr txBox="1">
            <a:spLocks noChangeAspect="1"/>
          </p:cNvSpPr>
          <p:nvPr/>
        </p:nvSpPr>
        <p:spPr>
          <a:xfrm>
            <a:off x="170434" y="3642598"/>
            <a:ext cx="6238800" cy="5171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法第</a:t>
            </a:r>
            <a:r>
              <a:rPr kumimoji="0" lang="en-US" altLang="ja-JP" sz="1200" kern="0" dirty="0">
                <a:solidFill>
                  <a:schemeClr val="tx1"/>
                </a:solidFill>
                <a:latin typeface="ＭＳ 明朝" panose="02020609040205080304" pitchFamily="17" charset="-128"/>
                <a:ea typeface="ＭＳ 明朝" panose="02020609040205080304" pitchFamily="17" charset="-128"/>
              </a:rPr>
              <a:t>19</a:t>
            </a:r>
            <a:r>
              <a:rPr kumimoji="0" lang="ja-JP" altLang="en-US" sz="1200" kern="0" dirty="0">
                <a:solidFill>
                  <a:schemeClr val="tx1"/>
                </a:solidFill>
                <a:latin typeface="ＭＳ 明朝" panose="02020609040205080304" pitchFamily="17" charset="-128"/>
                <a:ea typeface="ＭＳ 明朝" panose="02020609040205080304" pitchFamily="17" charset="-128"/>
              </a:rPr>
              <a:t>条を踏まえるとともに、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等で用いた評価指標を用いるなど、それぞれの計画との整合性を図るものとします。</a:t>
            </a:r>
          </a:p>
        </p:txBody>
      </p:sp>
      <p:sp>
        <p:nvSpPr>
          <p:cNvPr id="5" name="テキスト ボックス 4">
            <a:extLst>
              <a:ext uri="{FF2B5EF4-FFF2-40B4-BE49-F238E27FC236}">
                <a16:creationId xmlns:a16="http://schemas.microsoft.com/office/drawing/2014/main" id="{2D60BCF0-5F53-DC00-DF5D-C32598E34E63}"/>
              </a:ext>
            </a:extLst>
          </p:cNvPr>
          <p:cNvSpPr txBox="1">
            <a:spLocks noChangeAspect="1"/>
          </p:cNvSpPr>
          <p:nvPr/>
        </p:nvSpPr>
        <p:spPr>
          <a:xfrm>
            <a:off x="170434" y="719665"/>
            <a:ext cx="6238800" cy="2368918"/>
          </a:xfrm>
          <a:prstGeom prst="rect">
            <a:avLst/>
          </a:prstGeom>
          <a:noFill/>
          <a:ln>
            <a:noFill/>
          </a:ln>
        </p:spPr>
        <p:txBody>
          <a:bodyPr wrap="square" lIns="0" rIns="90000" rtlCol="0" anchor="t" anchorCtr="0">
            <a:spAutoFit/>
          </a:bodyPr>
          <a:lstStyle/>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近年、急速な少子高齢化、経済の低成長への移行、国民生活や意識の変化など、大きな環境変化に直面し、医療制度を今後も持続していくための構造改革が急務となっています。</a:t>
            </a: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このような状況に対応するため、健康と長寿を確保しつつ、医療費の伸びの抑制にもつながることから、生活習慣病を中心とした疾病予防を重視することとし、高齢者の医療の確保に関する法律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昭和</a:t>
            </a:r>
            <a:r>
              <a:rPr kumimoji="0" lang="en-US" altLang="ja-JP" sz="1200" kern="0" dirty="0">
                <a:latin typeface="ＭＳ 明朝" panose="02020609040205080304" pitchFamily="17" charset="-128"/>
                <a:ea typeface="ＭＳ 明朝" panose="02020609040205080304" pitchFamily="17" charset="-128"/>
              </a:rPr>
              <a:t>57</a:t>
            </a:r>
            <a:r>
              <a:rPr kumimoji="0" lang="ja-JP" altLang="en-US" sz="1200" kern="0" dirty="0">
                <a:latin typeface="ＭＳ 明朝" panose="02020609040205080304" pitchFamily="17" charset="-128"/>
                <a:ea typeface="ＭＳ 明朝" panose="02020609040205080304" pitchFamily="17" charset="-128"/>
              </a:rPr>
              <a:t>年法律第</a:t>
            </a:r>
            <a:r>
              <a:rPr kumimoji="0" lang="en-US" altLang="ja-JP" sz="1200" kern="0" dirty="0">
                <a:latin typeface="ＭＳ 明朝" panose="02020609040205080304" pitchFamily="17" charset="-128"/>
                <a:ea typeface="ＭＳ 明朝" panose="02020609040205080304" pitchFamily="17" charset="-128"/>
              </a:rPr>
              <a:t>80</a:t>
            </a:r>
            <a:r>
              <a:rPr kumimoji="0" lang="ja-JP" altLang="en-US" sz="1200" kern="0" dirty="0">
                <a:latin typeface="ＭＳ 明朝" panose="02020609040205080304" pitchFamily="17" charset="-128"/>
                <a:ea typeface="ＭＳ 明朝" panose="02020609040205080304" pitchFamily="17" charset="-128"/>
              </a:rPr>
              <a:t>号。以下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法</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という。</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により、医療保険者は被保険者に対し生活習慣病に関する健康診査及び保健指導を実施することとされました。</a:t>
            </a:r>
          </a:p>
          <a:p>
            <a:pPr algn="just">
              <a:lnSpc>
                <a:spcPct val="125000"/>
              </a:lnSpc>
              <a:spcBef>
                <a:spcPct val="0"/>
              </a:spcBef>
              <a:defRPr/>
            </a:pPr>
            <a:r>
              <a:rPr kumimoji="0" lang="ja-JP" altLang="en-US" sz="1200" kern="0">
                <a:latin typeface="ＭＳ 明朝" panose="02020609040205080304" pitchFamily="17" charset="-128"/>
                <a:ea typeface="ＭＳ 明朝" panose="02020609040205080304" pitchFamily="17" charset="-128"/>
              </a:rPr>
              <a:t>　</a:t>
            </a:r>
            <a:r>
              <a:rPr kumimoji="0" lang="zh-TW" altLang="en-US" sz="1200" kern="0">
                <a:latin typeface="ＭＳ 明朝" panose="02020609040205080304" pitchFamily="17" charset="-128"/>
                <a:ea typeface="ＭＳ 明朝" panose="02020609040205080304" pitchFamily="17" charset="-128"/>
              </a:rPr>
              <a:t>風間浦村国民健康保険</a:t>
            </a:r>
            <a:r>
              <a:rPr kumimoji="0" lang="ja-JP" altLang="en-US" sz="1200" kern="0">
                <a:latin typeface="ＭＳ 明朝" panose="02020609040205080304" pitchFamily="17" charset="-128"/>
                <a:ea typeface="ＭＳ 明朝" panose="02020609040205080304" pitchFamily="17" charset="-128"/>
              </a:rPr>
              <a:t>に</a:t>
            </a:r>
            <a:r>
              <a:rPr kumimoji="0" lang="ja-JP" altLang="en-US" sz="1200" kern="0" dirty="0">
                <a:latin typeface="ＭＳ 明朝" panose="02020609040205080304" pitchFamily="17" charset="-128"/>
                <a:ea typeface="ＭＳ 明朝" panose="02020609040205080304" pitchFamily="17" charset="-128"/>
              </a:rPr>
              <a:t>おいても、法第</a:t>
            </a:r>
            <a:r>
              <a:rPr kumimoji="0" lang="en-US" altLang="ja-JP" sz="1200" kern="0" dirty="0">
                <a:latin typeface="ＭＳ 明朝" panose="02020609040205080304" pitchFamily="17" charset="-128"/>
                <a:ea typeface="ＭＳ 明朝" panose="02020609040205080304" pitchFamily="17" charset="-128"/>
              </a:rPr>
              <a:t>19</a:t>
            </a:r>
            <a:r>
              <a:rPr kumimoji="0" lang="ja-JP" altLang="en-US" sz="1200" kern="0" dirty="0">
                <a:latin typeface="ＭＳ 明朝" panose="02020609040205080304" pitchFamily="17" charset="-128"/>
                <a:ea typeface="ＭＳ 明朝" panose="02020609040205080304" pitchFamily="17" charset="-128"/>
              </a:rPr>
              <a:t>条に基づき特定健康診査等実施計画</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第</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期～第</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期</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を策定し、特定健康診査及び特定保健指導の適切かつ有効な実施に努めてきました。このたび、令和</a:t>
            </a: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年度に前期計画が最終年度を迎えることから、令和</a:t>
            </a:r>
            <a:r>
              <a:rPr kumimoji="0" lang="en-US" altLang="ja-JP" sz="1200" kern="0" dirty="0">
                <a:latin typeface="ＭＳ 明朝" panose="02020609040205080304" pitchFamily="17" charset="-128"/>
                <a:ea typeface="ＭＳ 明朝" panose="02020609040205080304" pitchFamily="17" charset="-128"/>
              </a:rPr>
              <a:t>6</a:t>
            </a:r>
            <a:r>
              <a:rPr kumimoji="0" lang="ja-JP" altLang="en-US" sz="1200" kern="0" dirty="0">
                <a:latin typeface="ＭＳ 明朝" panose="02020609040205080304" pitchFamily="17" charset="-128"/>
                <a:ea typeface="ＭＳ 明朝" panose="02020609040205080304" pitchFamily="17" charset="-128"/>
              </a:rPr>
              <a:t>年度を初年度とする第</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期特定健康診査等実施計画を策定します。</a:t>
            </a:r>
            <a:endParaRPr lang="ja-JP" altLang="ja-JP"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BCD277E3-7763-FB43-7299-F5DE57E65796}"/>
              </a:ext>
            </a:extLst>
          </p:cNvPr>
          <p:cNvSpPr txBox="1">
            <a:spLocks/>
          </p:cNvSpPr>
          <p:nvPr/>
        </p:nvSpPr>
        <p:spPr>
          <a:xfrm>
            <a:off x="170434" y="4808922"/>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計画期間は令和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年間とします。</a:t>
            </a:r>
          </a:p>
        </p:txBody>
      </p:sp>
      <p:sp>
        <p:nvSpPr>
          <p:cNvPr id="7" name="テキスト ボックス 6">
            <a:extLst>
              <a:ext uri="{FF2B5EF4-FFF2-40B4-BE49-F238E27FC236}">
                <a16:creationId xmlns:a16="http://schemas.microsoft.com/office/drawing/2014/main" id="{3243604A-50FB-E5BE-5C50-0E45FA03D806}"/>
              </a:ext>
            </a:extLst>
          </p:cNvPr>
          <p:cNvSpPr txBox="1">
            <a:spLocks noChangeAspect="1"/>
          </p:cNvSpPr>
          <p:nvPr/>
        </p:nvSpPr>
        <p:spPr>
          <a:xfrm>
            <a:off x="50800" y="3340442"/>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特定健康診査等実施計画の位置づけ</a:t>
            </a:r>
          </a:p>
        </p:txBody>
      </p:sp>
      <p:sp>
        <p:nvSpPr>
          <p:cNvPr id="8" name="テキスト ボックス 7">
            <a:extLst>
              <a:ext uri="{FF2B5EF4-FFF2-40B4-BE49-F238E27FC236}">
                <a16:creationId xmlns:a16="http://schemas.microsoft.com/office/drawing/2014/main" id="{78E78CC0-9F46-A5A9-20F3-FB5F996B020F}"/>
              </a:ext>
            </a:extLst>
          </p:cNvPr>
          <p:cNvSpPr txBox="1">
            <a:spLocks noChangeAspect="1"/>
          </p:cNvSpPr>
          <p:nvPr/>
        </p:nvSpPr>
        <p:spPr>
          <a:xfrm>
            <a:off x="50800" y="4499992"/>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計画期間</a:t>
            </a:r>
          </a:p>
        </p:txBody>
      </p:sp>
    </p:spTree>
    <p:extLst>
      <p:ext uri="{BB962C8B-B14F-4D97-AF65-F5344CB8AC3E}">
        <p14:creationId xmlns:p14="http://schemas.microsoft.com/office/powerpoint/2010/main" val="32603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5" y="7175500"/>
            <a:ext cx="5776887"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中性脂肪</a:t>
            </a:r>
            <a:r>
              <a:rPr lang="en-US" altLang="ja-JP" sz="800" dirty="0">
                <a:solidFill>
                  <a:srgbClr val="000000"/>
                </a:solidFill>
                <a:latin typeface="ＭＳ 明朝" panose="02020609040205080304" pitchFamily="17" charset="-128"/>
                <a:ea typeface="ＭＳ 明朝" panose="02020609040205080304" pitchFamily="17" charset="-128"/>
              </a:rPr>
              <a:t>:150mg/dl</a:t>
            </a:r>
            <a:r>
              <a:rPr lang="ja-JP" altLang="en-US" sz="800" dirty="0">
                <a:solidFill>
                  <a:srgbClr val="000000"/>
                </a:solidFill>
                <a:latin typeface="ＭＳ 明朝" panose="02020609040205080304" pitchFamily="17" charset="-128"/>
                <a:ea typeface="ＭＳ 明朝" panose="02020609040205080304" pitchFamily="17" charset="-128"/>
              </a:rPr>
              <a:t>以上　</a:t>
            </a:r>
          </a:p>
        </p:txBody>
      </p:sp>
      <p:sp>
        <p:nvSpPr>
          <p:cNvPr id="10" name="Rectangle 5"/>
          <p:cNvSpPr>
            <a:spLocks noChangeAspect="1" noChangeArrowheads="1"/>
          </p:cNvSpPr>
          <p:nvPr/>
        </p:nvSpPr>
        <p:spPr bwMode="auto">
          <a:xfrm>
            <a:off x="165600" y="1242179"/>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中性脂肪</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443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中性脂肪</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716D2E6F-CAB7-447D-BA97-EDE559CDDA23}"/>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39</a:t>
            </a:fld>
            <a:endParaRPr lang="ja-JP" altLang="en-US" dirty="0"/>
          </a:p>
        </p:txBody>
      </p:sp>
      <p:pic>
        <p:nvPicPr>
          <p:cNvPr id="6" name="図 5">
            <a:extLst>
              <a:ext uri="{FF2B5EF4-FFF2-40B4-BE49-F238E27FC236}">
                <a16:creationId xmlns:a16="http://schemas.microsoft.com/office/drawing/2014/main" id="{B0C67F54-8A97-49B9-A108-7483AF54313E}"/>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B6A0771E-1E74-4F29-8F23-B5645C446779}"/>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3987734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5776887" cy="953126"/>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HDL</a:t>
            </a:r>
            <a:r>
              <a:rPr lang="ja-JP" altLang="en-US" sz="800" dirty="0">
                <a:solidFill>
                  <a:srgbClr val="000000"/>
                </a:solidFill>
                <a:latin typeface="ＭＳ 明朝" panose="02020609040205080304" pitchFamily="17" charset="-128"/>
                <a:ea typeface="ＭＳ 明朝" panose="02020609040205080304" pitchFamily="17" charset="-128"/>
              </a:rPr>
              <a:t>コレステロール</a:t>
            </a:r>
            <a:r>
              <a:rPr lang="en-US" altLang="ja-JP" sz="800" dirty="0">
                <a:solidFill>
                  <a:srgbClr val="000000"/>
                </a:solidFill>
                <a:latin typeface="ＭＳ 明朝" panose="02020609040205080304" pitchFamily="17" charset="-128"/>
                <a:ea typeface="ＭＳ 明朝" panose="02020609040205080304" pitchFamily="17" charset="-128"/>
              </a:rPr>
              <a:t>:39mg/dl</a:t>
            </a:r>
            <a:r>
              <a:rPr lang="ja-JP" altLang="en-US" sz="800" dirty="0">
                <a:solidFill>
                  <a:srgbClr val="000000"/>
                </a:solidFill>
                <a:latin typeface="ＭＳ 明朝" panose="02020609040205080304" pitchFamily="17" charset="-128"/>
                <a:ea typeface="ＭＳ 明朝" panose="02020609040205080304" pitchFamily="17" charset="-128"/>
              </a:rPr>
              <a:t>以下</a:t>
            </a:r>
          </a:p>
        </p:txBody>
      </p:sp>
      <p:sp>
        <p:nvSpPr>
          <p:cNvPr id="10" name="Rectangle 5"/>
          <p:cNvSpPr>
            <a:spLocks noChangeAspect="1" noChangeArrowheads="1"/>
          </p:cNvSpPr>
          <p:nvPr/>
        </p:nvSpPr>
        <p:spPr bwMode="auto">
          <a:xfrm>
            <a:off x="165600" y="1248240"/>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HDL</a:t>
            </a:r>
            <a:r>
              <a:rPr lang="ja-JP" altLang="en-US" sz="1200" dirty="0">
                <a:latin typeface="ＭＳ 明朝" panose="02020609040205080304" pitchFamily="17" charset="-128"/>
                <a:ea typeface="ＭＳ 明朝" panose="02020609040205080304" pitchFamily="17" charset="-128"/>
              </a:rPr>
              <a:t>コレステロール</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443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HDL</a:t>
            </a:r>
            <a:r>
              <a:rPr lang="ja-JP" altLang="en-US" sz="1200" dirty="0">
                <a:latin typeface="ＭＳ 明朝" panose="02020609040205080304" pitchFamily="17" charset="-128"/>
                <a:ea typeface="ＭＳ 明朝" panose="02020609040205080304" pitchFamily="17" charset="-128"/>
              </a:rPr>
              <a:t>コレステロール</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096E7866-F352-4C40-B1C9-A30A0C660063}"/>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40</a:t>
            </a:fld>
            <a:endParaRPr lang="ja-JP" altLang="en-US" dirty="0"/>
          </a:p>
        </p:txBody>
      </p:sp>
      <p:pic>
        <p:nvPicPr>
          <p:cNvPr id="7" name="図 6">
            <a:extLst>
              <a:ext uri="{FF2B5EF4-FFF2-40B4-BE49-F238E27FC236}">
                <a16:creationId xmlns:a16="http://schemas.microsoft.com/office/drawing/2014/main" id="{DDC964D8-7C6D-4516-80CE-622A52233D4F}"/>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AC62F504-28BE-4477-94B9-4AD509B880B3}"/>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1526031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5776887" cy="953126"/>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LDL</a:t>
            </a:r>
            <a:r>
              <a:rPr lang="ja-JP" altLang="en-US" sz="800" dirty="0">
                <a:solidFill>
                  <a:srgbClr val="000000"/>
                </a:solidFill>
                <a:latin typeface="ＭＳ 明朝" panose="02020609040205080304" pitchFamily="17" charset="-128"/>
                <a:ea typeface="ＭＳ 明朝" panose="02020609040205080304" pitchFamily="17" charset="-128"/>
              </a:rPr>
              <a:t>コレステロール</a:t>
            </a:r>
            <a:r>
              <a:rPr lang="en-US" altLang="ja-JP" sz="800" dirty="0">
                <a:solidFill>
                  <a:srgbClr val="000000"/>
                </a:solidFill>
                <a:latin typeface="ＭＳ 明朝" panose="02020609040205080304" pitchFamily="17" charset="-128"/>
                <a:ea typeface="ＭＳ 明朝" panose="02020609040205080304" pitchFamily="17" charset="-128"/>
              </a:rPr>
              <a:t>:120mg/dl</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600" y="1251422"/>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LDL</a:t>
            </a:r>
            <a:r>
              <a:rPr lang="ja-JP" altLang="en-US" sz="1200" dirty="0">
                <a:latin typeface="ＭＳ 明朝" panose="02020609040205080304" pitchFamily="17" charset="-128"/>
                <a:ea typeface="ＭＳ 明朝" panose="02020609040205080304" pitchFamily="17" charset="-128"/>
              </a:rPr>
              <a:t>コレステロール</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6859"/>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LDL</a:t>
            </a:r>
            <a:r>
              <a:rPr lang="ja-JP" altLang="en-US" sz="1200" dirty="0">
                <a:latin typeface="ＭＳ 明朝" panose="02020609040205080304" pitchFamily="17" charset="-128"/>
                <a:ea typeface="ＭＳ 明朝" panose="02020609040205080304" pitchFamily="17" charset="-128"/>
              </a:rPr>
              <a:t>コレステロール</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5DA65EB5-209F-4B47-BC7F-05DC840E51F6}"/>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41</a:t>
            </a:fld>
            <a:endParaRPr lang="ja-JP" altLang="en-US" dirty="0"/>
          </a:p>
        </p:txBody>
      </p:sp>
      <p:pic>
        <p:nvPicPr>
          <p:cNvPr id="7" name="図 6">
            <a:extLst>
              <a:ext uri="{FF2B5EF4-FFF2-40B4-BE49-F238E27FC236}">
                <a16:creationId xmlns:a16="http://schemas.microsoft.com/office/drawing/2014/main" id="{A0B56EF8-1341-4F1D-AED6-1F046446B945}"/>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C9528DE9-21E2-4E2E-B4DB-5C0949E4345E}"/>
              </a:ext>
            </a:extLst>
          </p:cNvPr>
          <p:cNvPicPr>
            <a:picLocks noChangeAspect="1"/>
          </p:cNvPicPr>
          <p:nvPr/>
        </p:nvPicPr>
        <p:blipFill>
          <a:blip r:embed="rId3"/>
          <a:stretch>
            <a:fillRect/>
          </a:stretch>
        </p:blipFill>
        <p:spPr>
          <a:xfrm>
            <a:off x="165100" y="4254500"/>
            <a:ext cx="4483792" cy="2921000"/>
          </a:xfrm>
          <a:prstGeom prst="rect">
            <a:avLst/>
          </a:prstGeom>
        </p:spPr>
      </p:pic>
    </p:spTree>
    <p:extLst>
      <p:ext uri="{BB962C8B-B14F-4D97-AF65-F5344CB8AC3E}">
        <p14:creationId xmlns:p14="http://schemas.microsoft.com/office/powerpoint/2010/main" val="1188909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5776887" cy="953126"/>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600" y="1246201"/>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空腹時血糖</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443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空腹時血糖</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A1DF92DF-2C34-4131-8621-944DF38E7BB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42</a:t>
            </a:fld>
            <a:endParaRPr lang="ja-JP" altLang="en-US" dirty="0"/>
          </a:p>
        </p:txBody>
      </p:sp>
      <p:pic>
        <p:nvPicPr>
          <p:cNvPr id="7" name="図 6">
            <a:extLst>
              <a:ext uri="{FF2B5EF4-FFF2-40B4-BE49-F238E27FC236}">
                <a16:creationId xmlns:a16="http://schemas.microsoft.com/office/drawing/2014/main" id="{95980ACC-7538-42CA-9968-11ECA50E124B}"/>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2C2FE5D9-896A-486C-A825-8A611376CAD9}"/>
              </a:ext>
            </a:extLst>
          </p:cNvPr>
          <p:cNvPicPr>
            <a:picLocks noChangeAspect="1"/>
          </p:cNvPicPr>
          <p:nvPr/>
        </p:nvPicPr>
        <p:blipFill>
          <a:blip r:embed="rId3"/>
          <a:stretch>
            <a:fillRect/>
          </a:stretch>
        </p:blipFill>
        <p:spPr>
          <a:xfrm>
            <a:off x="165100" y="4211960"/>
            <a:ext cx="4483792" cy="2921000"/>
          </a:xfrm>
          <a:prstGeom prst="rect">
            <a:avLst/>
          </a:prstGeom>
        </p:spPr>
      </p:pic>
    </p:spTree>
    <p:extLst>
      <p:ext uri="{BB962C8B-B14F-4D97-AF65-F5344CB8AC3E}">
        <p14:creationId xmlns:p14="http://schemas.microsoft.com/office/powerpoint/2010/main" val="572641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500"/>
            <a:ext cx="5782833" cy="95410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対象者数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健診検査値が記録されている人数。</a:t>
            </a:r>
            <a:endParaRPr lang="en-US" altLang="ja-JP" sz="800" dirty="0">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　</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HbA1c(NGSP):5.6%</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10" name="Rectangle 5"/>
          <p:cNvSpPr>
            <a:spLocks noChangeAspect="1" noChangeArrowheads="1"/>
          </p:cNvSpPr>
          <p:nvPr/>
        </p:nvSpPr>
        <p:spPr bwMode="auto">
          <a:xfrm>
            <a:off x="165600" y="1248493"/>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HbA1c(NGSP)</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p:cNvSpPr>
            <a:spLocks noChangeAspect="1" noChangeArrowheads="1"/>
          </p:cNvSpPr>
          <p:nvPr/>
        </p:nvSpPr>
        <p:spPr bwMode="auto">
          <a:xfrm>
            <a:off x="165600" y="398443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有所見者割合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en-US" altLang="ja-JP" sz="1200" dirty="0">
                <a:latin typeface="ＭＳ 明朝" panose="02020609040205080304" pitchFamily="17" charset="-128"/>
                <a:ea typeface="ＭＳ 明朝" panose="02020609040205080304" pitchFamily="17" charset="-128"/>
              </a:rPr>
              <a:t>HbA1c(NGSP)</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2" name="スライド番号プレースホルダー 1">
            <a:extLst>
              <a:ext uri="{FF2B5EF4-FFF2-40B4-BE49-F238E27FC236}">
                <a16:creationId xmlns:a16="http://schemas.microsoft.com/office/drawing/2014/main" id="{081A9E7A-4754-4D68-910A-E28CB9F3912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43</a:t>
            </a:fld>
            <a:endParaRPr lang="ja-JP" altLang="en-US" dirty="0"/>
          </a:p>
        </p:txBody>
      </p:sp>
      <p:pic>
        <p:nvPicPr>
          <p:cNvPr id="9" name="図 8">
            <a:extLst>
              <a:ext uri="{FF2B5EF4-FFF2-40B4-BE49-F238E27FC236}">
                <a16:creationId xmlns:a16="http://schemas.microsoft.com/office/drawing/2014/main" id="{0FD7F337-6AB4-452A-9E11-7C339BA316F2}"/>
              </a:ext>
            </a:extLst>
          </p:cNvPr>
          <p:cNvPicPr>
            <a:picLocks noChangeAspect="1"/>
          </p:cNvPicPr>
          <p:nvPr/>
        </p:nvPicPr>
        <p:blipFill>
          <a:blip r:embed="rId2"/>
          <a:stretch>
            <a:fillRect/>
          </a:stretch>
        </p:blipFill>
        <p:spPr>
          <a:xfrm>
            <a:off x="165100" y="4254500"/>
            <a:ext cx="4483792" cy="2921000"/>
          </a:xfrm>
          <a:prstGeom prst="rect">
            <a:avLst/>
          </a:prstGeom>
        </p:spPr>
      </p:pic>
      <p:pic>
        <p:nvPicPr>
          <p:cNvPr id="3" name="図 2">
            <a:extLst>
              <a:ext uri="{FF2B5EF4-FFF2-40B4-BE49-F238E27FC236}">
                <a16:creationId xmlns:a16="http://schemas.microsoft.com/office/drawing/2014/main" id="{C012DD68-2B1D-4D4F-BC25-15FCBB941229}"/>
              </a:ext>
            </a:extLst>
          </p:cNvPr>
          <p:cNvPicPr>
            <a:picLocks noChangeAspect="1"/>
          </p:cNvPicPr>
          <p:nvPr/>
        </p:nvPicPr>
        <p:blipFill>
          <a:blip r:embed="rId3"/>
          <a:stretch>
            <a:fillRect/>
          </a:stretch>
        </p:blipFill>
        <p:spPr>
          <a:xfrm>
            <a:off x="165100" y="1524000"/>
            <a:ext cx="4378640" cy="2006600"/>
          </a:xfrm>
          <a:prstGeom prst="rect">
            <a:avLst/>
          </a:prstGeom>
        </p:spPr>
      </p:pic>
    </p:spTree>
    <p:extLst>
      <p:ext uri="{BB962C8B-B14F-4D97-AF65-F5344CB8AC3E}">
        <p14:creationId xmlns:p14="http://schemas.microsoft.com/office/powerpoint/2010/main" val="2309004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a:spLocks noChangeAspect="1"/>
          </p:cNvSpPr>
          <p:nvPr/>
        </p:nvSpPr>
        <p:spPr>
          <a:xfrm>
            <a:off x="165100" y="337661"/>
            <a:ext cx="6238800" cy="512444"/>
          </a:xfrm>
          <a:prstGeom prst="rect">
            <a:avLst/>
          </a:prstGeom>
          <a:noFill/>
          <a:ln>
            <a:noFill/>
          </a:ln>
        </p:spPr>
        <p:txBody>
          <a:bodyPr wrap="square" lIns="0" tIns="36000" rIns="90000" rtlCol="0">
            <a:spAutoFit/>
          </a:bodyPr>
          <a:lstStyle/>
          <a:p>
            <a:pPr indent="158750" algn="just">
              <a:lnSpc>
                <a:spcPct val="125000"/>
              </a:lnSpc>
            </a:pPr>
            <a:r>
              <a:rPr lang="ja-JP" altLang="en-US" sz="1200" dirty="0">
                <a:latin typeface="ＭＳ 明朝" panose="02020609040205080304" pitchFamily="17" charset="-128"/>
                <a:ea typeface="ＭＳ 明朝" panose="02020609040205080304" pitchFamily="17" charset="-128"/>
              </a:rPr>
              <a:t>以下</a:t>
            </a:r>
            <a:r>
              <a:rPr lang="ja-JP" altLang="en-US" sz="1200">
                <a:latin typeface="ＭＳ 明朝" panose="02020609040205080304" pitchFamily="17" charset="-128"/>
                <a:ea typeface="ＭＳ 明朝" panose="02020609040205080304" pitchFamily="17" charset="-128"/>
              </a:rPr>
              <a:t>は、</a:t>
            </a:r>
            <a:r>
              <a:rPr lang="ja-JP" altLang="en-US" sz="1200">
                <a:latin typeface="ＭＳ 明朝"/>
                <a:ea typeface="ＭＳ 明朝"/>
              </a:rPr>
              <a:t>令和</a:t>
            </a:r>
            <a:r>
              <a:rPr lang="en-US" altLang="ja-JP" sz="1200">
                <a:latin typeface="ＭＳ 明朝"/>
                <a:ea typeface="ＭＳ 明朝"/>
              </a:rPr>
              <a:t>2</a:t>
            </a:r>
            <a:r>
              <a:rPr lang="ja-JP" altLang="en-US" sz="1200">
                <a:latin typeface="ＭＳ 明朝"/>
                <a:ea typeface="ＭＳ 明朝"/>
              </a:rPr>
              <a:t>年度から令和</a:t>
            </a:r>
            <a:r>
              <a:rPr lang="en-US" altLang="ja-JP" sz="1200">
                <a:latin typeface="ＭＳ 明朝"/>
                <a:ea typeface="ＭＳ 明朝"/>
              </a:rPr>
              <a:t>4</a:t>
            </a:r>
            <a:r>
              <a:rPr lang="ja-JP" altLang="en-US" sz="1200">
                <a:latin typeface="ＭＳ 明朝"/>
                <a:ea typeface="ＭＳ 明朝"/>
              </a:rPr>
              <a:t>年度</a:t>
            </a:r>
            <a:r>
              <a:rPr lang="ja-JP" altLang="en-US" sz="1200">
                <a:latin typeface="ＭＳ 明朝" panose="02020609040205080304" pitchFamily="17" charset="-128"/>
                <a:ea typeface="ＭＳ 明朝" panose="02020609040205080304" pitchFamily="17" charset="-128"/>
              </a:rPr>
              <a:t>の</a:t>
            </a:r>
            <a:r>
              <a:rPr lang="ja-JP" altLang="en-US" sz="1200" dirty="0">
                <a:latin typeface="ＭＳ 明朝" panose="02020609040205080304" pitchFamily="17" charset="-128"/>
                <a:ea typeface="ＭＳ 明朝" panose="02020609040205080304" pitchFamily="17" charset="-128"/>
              </a:rPr>
              <a:t>特定健康診査の質問票における喫煙･運動･口腔機能･食習慣･飲酒･生活習慣の改善に関する集計結果を年度別に示したものです。</a:t>
            </a:r>
            <a:endParaRPr lang="en-US" altLang="ja-JP" sz="1200" dirty="0">
              <a:latin typeface="ＭＳ 明朝" panose="02020609040205080304" pitchFamily="17" charset="-128"/>
              <a:ea typeface="ＭＳ 明朝" panose="02020609040205080304" pitchFamily="17" charset="-128"/>
            </a:endParaRPr>
          </a:p>
        </p:txBody>
      </p:sp>
      <p:sp>
        <p:nvSpPr>
          <p:cNvPr id="8" name="注釈文章 9"/>
          <p:cNvSpPr txBox="1">
            <a:spLocks noChangeAspect="1"/>
          </p:cNvSpPr>
          <p:nvPr/>
        </p:nvSpPr>
        <p:spPr>
          <a:xfrm>
            <a:off x="170433" y="7175499"/>
            <a:ext cx="6173666"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11" name="Rectangle 5"/>
          <p:cNvSpPr>
            <a:spLocks noChangeAspect="1" noChangeArrowheads="1"/>
          </p:cNvSpPr>
          <p:nvPr/>
        </p:nvSpPr>
        <p:spPr bwMode="auto">
          <a:xfrm>
            <a:off x="165600" y="3973803"/>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a:lnSpc>
                <a:spcPct val="125000"/>
              </a:lnSpc>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喫煙あり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の回答状況</a:t>
            </a:r>
            <a:endParaRPr lang="en-US" altLang="ja-JP" sz="1200" dirty="0">
              <a:latin typeface="ＭＳ 明朝" panose="02020609040205080304" pitchFamily="17" charset="-128"/>
              <a:ea typeface="ＭＳ 明朝" panose="02020609040205080304" pitchFamily="17" charset="-128"/>
            </a:endParaRPr>
          </a:p>
        </p:txBody>
      </p:sp>
      <p:sp>
        <p:nvSpPr>
          <p:cNvPr id="13" name="Rectangle 5"/>
          <p:cNvSpPr>
            <a:spLocks noChangeAspect="1" noChangeArrowheads="1"/>
          </p:cNvSpPr>
          <p:nvPr/>
        </p:nvSpPr>
        <p:spPr bwMode="auto">
          <a:xfrm>
            <a:off x="165600" y="1238366"/>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a:lnSpc>
                <a:spcPct val="125000"/>
              </a:lnSpc>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喫煙あり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の回答状況</a:t>
            </a:r>
            <a:endParaRPr lang="en-US" altLang="ja-JP" sz="12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A73D6997-D81D-41CF-87C3-6578E174BCC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44</a:t>
            </a:fld>
            <a:endParaRPr lang="ja-JP" altLang="en-US" dirty="0"/>
          </a:p>
        </p:txBody>
      </p:sp>
      <p:sp>
        <p:nvSpPr>
          <p:cNvPr id="9" name="テキスト ボックス 8">
            <a:extLst>
              <a:ext uri="{FF2B5EF4-FFF2-40B4-BE49-F238E27FC236}">
                <a16:creationId xmlns:a16="http://schemas.microsoft.com/office/drawing/2014/main" id="{53DFF9D9-993D-4CDE-A032-D994E5884A8C}"/>
              </a:ext>
            </a:extLst>
          </p:cNvPr>
          <p:cNvSpPr txBox="1">
            <a:spLocks noChangeAspect="1"/>
          </p:cNvSpPr>
          <p:nvPr/>
        </p:nvSpPr>
        <p:spPr>
          <a:xfrm>
            <a:off x="50800" y="0"/>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2.</a:t>
            </a:r>
            <a:r>
              <a:rPr lang="zh-TW" altLang="en-US" sz="1600" b="1" dirty="0">
                <a:latin typeface="ＭＳ 明朝" panose="02020609040205080304" pitchFamily="17" charset="-128"/>
                <a:ea typeface="ＭＳ 明朝" panose="02020609040205080304" pitchFamily="17" charset="-128"/>
              </a:rPr>
              <a:t>質問別回答状況</a:t>
            </a:r>
          </a:p>
        </p:txBody>
      </p:sp>
      <p:sp>
        <p:nvSpPr>
          <p:cNvPr id="14" name="Rectangle 5">
            <a:extLst>
              <a:ext uri="{FF2B5EF4-FFF2-40B4-BE49-F238E27FC236}">
                <a16:creationId xmlns:a16="http://schemas.microsoft.com/office/drawing/2014/main" id="{B26A8D21-E399-4DCF-ABD8-4DF121D4CFD4}"/>
              </a:ext>
            </a:extLst>
          </p:cNvPr>
          <p:cNvSpPr>
            <a:spLocks noChangeAspect="1" noChangeArrowheads="1"/>
          </p:cNvSpPr>
          <p:nvPr/>
        </p:nvSpPr>
        <p:spPr bwMode="auto">
          <a:xfrm>
            <a:off x="170434" y="899592"/>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lang="en-US" altLang="ja-JP" sz="1400" dirty="0">
                <a:latin typeface="ＭＳ 明朝" panose="02020609040205080304" pitchFamily="17" charset="-128"/>
                <a:ea typeface="ＭＳ 明朝" panose="02020609040205080304" pitchFamily="17" charset="-128"/>
                <a:cs typeface="ＭＳ Ｐゴシック" pitchFamily="50" charset="-128"/>
              </a:rPr>
              <a:t>(1)</a:t>
            </a:r>
            <a:r>
              <a:rPr kumimoji="1" lang="ja-JP" altLang="en-US"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喫煙</a:t>
            </a:r>
            <a:endPar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pic>
        <p:nvPicPr>
          <p:cNvPr id="7" name="図 6">
            <a:extLst>
              <a:ext uri="{FF2B5EF4-FFF2-40B4-BE49-F238E27FC236}">
                <a16:creationId xmlns:a16="http://schemas.microsoft.com/office/drawing/2014/main" id="{5BDA0711-CC03-4A92-93F2-0FE6C83E80B8}"/>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10" name="図 9">
            <a:extLst>
              <a:ext uri="{FF2B5EF4-FFF2-40B4-BE49-F238E27FC236}">
                <a16:creationId xmlns:a16="http://schemas.microsoft.com/office/drawing/2014/main" id="{72E6188B-CF46-4873-9954-77EA45F07A10}"/>
              </a:ext>
            </a:extLst>
          </p:cNvPr>
          <p:cNvPicPr>
            <a:picLocks noChangeAspect="1"/>
          </p:cNvPicPr>
          <p:nvPr/>
        </p:nvPicPr>
        <p:blipFill>
          <a:blip r:embed="rId3"/>
          <a:stretch>
            <a:fillRect/>
          </a:stretch>
        </p:blipFill>
        <p:spPr>
          <a:xfrm>
            <a:off x="165102" y="4254500"/>
            <a:ext cx="4485537" cy="2921000"/>
          </a:xfrm>
          <a:prstGeom prst="rect">
            <a:avLst/>
          </a:prstGeom>
        </p:spPr>
      </p:pic>
    </p:spTree>
    <p:extLst>
      <p:ext uri="{BB962C8B-B14F-4D97-AF65-F5344CB8AC3E}">
        <p14:creationId xmlns:p14="http://schemas.microsoft.com/office/powerpoint/2010/main" val="243445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5" y="7175498"/>
            <a:ext cx="5782833"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年以上実施していますか。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11" name="Rectangle 5"/>
          <p:cNvSpPr>
            <a:spLocks noChangeAspect="1" noChangeArrowheads="1"/>
          </p:cNvSpPr>
          <p:nvPr/>
        </p:nvSpPr>
        <p:spPr bwMode="auto">
          <a:xfrm>
            <a:off x="163806" y="3973803"/>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回</a:t>
            </a:r>
            <a:r>
              <a:rPr kumimoji="0" lang="en-US" altLang="ja-JP" sz="1200" kern="0" dirty="0">
                <a:latin typeface="ＭＳ 明朝" panose="02020609040205080304" pitchFamily="17" charset="-128"/>
                <a:ea typeface="ＭＳ 明朝" panose="02020609040205080304" pitchFamily="17" charset="-128"/>
              </a:rPr>
              <a:t>30</a:t>
            </a:r>
            <a:r>
              <a:rPr kumimoji="0" lang="ja-JP" altLang="en-US" sz="1200" kern="0" dirty="0">
                <a:latin typeface="ＭＳ 明朝" panose="02020609040205080304" pitchFamily="17" charset="-128"/>
                <a:ea typeface="ＭＳ 明朝" panose="02020609040205080304" pitchFamily="17" charset="-128"/>
              </a:rPr>
              <a:t>分以上の運動習慣なし</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endParaRPr kumimoji="0" lang="en-US" altLang="ja-JP" sz="1100" kern="0" dirty="0">
              <a:latin typeface="ＭＳ 明朝" panose="02020609040205080304" pitchFamily="17" charset="-128"/>
              <a:ea typeface="ＭＳ 明朝" panose="02020609040205080304" pitchFamily="17" charset="-128"/>
            </a:endParaRPr>
          </a:p>
        </p:txBody>
      </p:sp>
      <p:sp>
        <p:nvSpPr>
          <p:cNvPr id="13" name="Rectangle 5"/>
          <p:cNvSpPr>
            <a:spLocks noChangeAspect="1" noChangeArrowheads="1"/>
          </p:cNvSpPr>
          <p:nvPr/>
        </p:nvSpPr>
        <p:spPr bwMode="auto">
          <a:xfrm>
            <a:off x="165600" y="1238366"/>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回</a:t>
            </a:r>
            <a:r>
              <a:rPr kumimoji="0" lang="en-US" altLang="ja-JP" sz="1200" kern="0" dirty="0">
                <a:latin typeface="ＭＳ 明朝" panose="02020609040205080304" pitchFamily="17" charset="-128"/>
                <a:ea typeface="ＭＳ 明朝" panose="02020609040205080304" pitchFamily="17" charset="-128"/>
              </a:rPr>
              <a:t>30</a:t>
            </a:r>
            <a:r>
              <a:rPr kumimoji="0" lang="ja-JP" altLang="en-US" sz="1200" kern="0" dirty="0">
                <a:latin typeface="ＭＳ 明朝" panose="02020609040205080304" pitchFamily="17" charset="-128"/>
                <a:ea typeface="ＭＳ 明朝" panose="02020609040205080304" pitchFamily="17" charset="-128"/>
              </a:rPr>
              <a:t>分以上の運動習慣なし</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endParaRPr kumimoji="0" lang="en-US" altLang="ja-JP" sz="1100" kern="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860893E8-766E-4DC3-9D5F-B3D4ACDB536A}"/>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45</a:t>
            </a:fld>
            <a:endParaRPr lang="ja-JP" altLang="en-US" dirty="0"/>
          </a:p>
        </p:txBody>
      </p:sp>
      <p:sp>
        <p:nvSpPr>
          <p:cNvPr id="7" name="Rectangle 5">
            <a:extLst>
              <a:ext uri="{FF2B5EF4-FFF2-40B4-BE49-F238E27FC236}">
                <a16:creationId xmlns:a16="http://schemas.microsoft.com/office/drawing/2014/main" id="{6827DEE9-F750-4C80-8AD2-482A0F293A3A}"/>
              </a:ext>
            </a:extLst>
          </p:cNvPr>
          <p:cNvSpPr>
            <a:spLocks noChangeAspect="1" noChangeArrowheads="1"/>
          </p:cNvSpPr>
          <p:nvPr/>
        </p:nvSpPr>
        <p:spPr bwMode="auto">
          <a:xfrm>
            <a:off x="165100" y="899592"/>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(2)</a:t>
            </a:r>
            <a:r>
              <a:rPr kumimoji="1" lang="ja-JP" altLang="en-US"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運動</a:t>
            </a:r>
            <a:endPar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pic>
        <p:nvPicPr>
          <p:cNvPr id="9" name="図 8">
            <a:extLst>
              <a:ext uri="{FF2B5EF4-FFF2-40B4-BE49-F238E27FC236}">
                <a16:creationId xmlns:a16="http://schemas.microsoft.com/office/drawing/2014/main" id="{ADF5DCC2-01EB-4563-B404-F07F2592D5A7}"/>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10" name="図 9">
            <a:extLst>
              <a:ext uri="{FF2B5EF4-FFF2-40B4-BE49-F238E27FC236}">
                <a16:creationId xmlns:a16="http://schemas.microsoft.com/office/drawing/2014/main" id="{60E1C70A-884E-4C96-9157-4E3C7EB67509}"/>
              </a:ext>
            </a:extLst>
          </p:cNvPr>
          <p:cNvPicPr>
            <a:picLocks noChangeAspect="1"/>
          </p:cNvPicPr>
          <p:nvPr/>
        </p:nvPicPr>
        <p:blipFill>
          <a:blip r:embed="rId3"/>
          <a:stretch>
            <a:fillRect/>
          </a:stretch>
        </p:blipFill>
        <p:spPr>
          <a:xfrm>
            <a:off x="165102" y="4254500"/>
            <a:ext cx="4485537" cy="2921000"/>
          </a:xfrm>
          <a:prstGeom prst="rect">
            <a:avLst/>
          </a:prstGeom>
        </p:spPr>
      </p:pic>
    </p:spTree>
    <p:extLst>
      <p:ext uri="{BB962C8B-B14F-4D97-AF65-F5344CB8AC3E}">
        <p14:creationId xmlns:p14="http://schemas.microsoft.com/office/powerpoint/2010/main" val="1276214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75498"/>
            <a:ext cx="6321425"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時間以上実施していますか。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11" name="Rectangle 5"/>
          <p:cNvSpPr>
            <a:spLocks noChangeAspect="1" noChangeArrowheads="1"/>
          </p:cNvSpPr>
          <p:nvPr/>
        </p:nvSpPr>
        <p:spPr bwMode="auto">
          <a:xfrm>
            <a:off x="165600" y="3973803"/>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日</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時間以上の身体活動なし</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endParaRPr kumimoji="0" lang="en-US" altLang="ja-JP" sz="1200" kern="0" dirty="0">
              <a:latin typeface="ＭＳ 明朝" panose="02020609040205080304" pitchFamily="17" charset="-128"/>
              <a:ea typeface="ＭＳ 明朝" panose="02020609040205080304" pitchFamily="17" charset="-128"/>
            </a:endParaRPr>
          </a:p>
        </p:txBody>
      </p:sp>
      <p:sp>
        <p:nvSpPr>
          <p:cNvPr id="13" name="Rectangle 5"/>
          <p:cNvSpPr>
            <a:spLocks noChangeAspect="1" noChangeArrowheads="1"/>
          </p:cNvSpPr>
          <p:nvPr/>
        </p:nvSpPr>
        <p:spPr bwMode="auto">
          <a:xfrm>
            <a:off x="165600" y="1238366"/>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日</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時間以上の身体活動なし</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endParaRPr kumimoji="0" lang="en-US" altLang="ja-JP" sz="1200" kern="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1EE34C07-DE22-4E92-A644-43E87D2A4DD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46</a:t>
            </a:fld>
            <a:endParaRPr lang="ja-JP" altLang="en-US" dirty="0"/>
          </a:p>
        </p:txBody>
      </p:sp>
      <p:pic>
        <p:nvPicPr>
          <p:cNvPr id="7" name="図 6">
            <a:extLst>
              <a:ext uri="{FF2B5EF4-FFF2-40B4-BE49-F238E27FC236}">
                <a16:creationId xmlns:a16="http://schemas.microsoft.com/office/drawing/2014/main" id="{4B27F613-B9C1-4B54-9E3D-B7E82F42D020}"/>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9" name="図 8">
            <a:extLst>
              <a:ext uri="{FF2B5EF4-FFF2-40B4-BE49-F238E27FC236}">
                <a16:creationId xmlns:a16="http://schemas.microsoft.com/office/drawing/2014/main" id="{694043CE-0AA4-424F-84BF-48DD0B8A6F00}"/>
              </a:ext>
            </a:extLst>
          </p:cNvPr>
          <p:cNvPicPr>
            <a:picLocks noChangeAspect="1"/>
          </p:cNvPicPr>
          <p:nvPr/>
        </p:nvPicPr>
        <p:blipFill>
          <a:blip r:embed="rId3"/>
          <a:stretch>
            <a:fillRect/>
          </a:stretch>
        </p:blipFill>
        <p:spPr>
          <a:xfrm>
            <a:off x="165102" y="4254500"/>
            <a:ext cx="4485537" cy="2921000"/>
          </a:xfrm>
          <a:prstGeom prst="rect">
            <a:avLst/>
          </a:prstGeom>
        </p:spPr>
      </p:pic>
    </p:spTree>
    <p:extLst>
      <p:ext uri="{BB962C8B-B14F-4D97-AF65-F5344CB8AC3E}">
        <p14:creationId xmlns:p14="http://schemas.microsoft.com/office/powerpoint/2010/main" val="2095029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6165829"/>
            <a:ext cx="6235700"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食事をかんで食べる時の状態はどれにあてはまりますか。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69AC405-C844-4EF1-9D0E-C78E1E2B71F6}"/>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47</a:t>
            </a:fld>
            <a:endParaRPr lang="ja-JP" altLang="en-US" dirty="0"/>
          </a:p>
        </p:txBody>
      </p:sp>
      <p:sp>
        <p:nvSpPr>
          <p:cNvPr id="9" name="Rectangle 5">
            <a:extLst>
              <a:ext uri="{FF2B5EF4-FFF2-40B4-BE49-F238E27FC236}">
                <a16:creationId xmlns:a16="http://schemas.microsoft.com/office/drawing/2014/main" id="{DC34F555-30E9-4501-B7CF-96D683B06CC9}"/>
              </a:ext>
            </a:extLst>
          </p:cNvPr>
          <p:cNvSpPr>
            <a:spLocks noChangeAspect="1" noChangeArrowheads="1"/>
          </p:cNvSpPr>
          <p:nvPr/>
        </p:nvSpPr>
        <p:spPr bwMode="auto">
          <a:xfrm>
            <a:off x="165100" y="913737"/>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(3)</a:t>
            </a:r>
            <a:r>
              <a:rPr lang="ja-JP" altLang="en-US" sz="1400" dirty="0">
                <a:latin typeface="ＭＳ 明朝" panose="02020609040205080304" pitchFamily="17" charset="-128"/>
                <a:ea typeface="ＭＳ 明朝" panose="02020609040205080304" pitchFamily="17" charset="-128"/>
                <a:cs typeface="ＭＳ Ｐゴシック" pitchFamily="50" charset="-128"/>
              </a:rPr>
              <a:t>口腔機能</a:t>
            </a:r>
            <a:endPar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sp>
        <p:nvSpPr>
          <p:cNvPr id="7" name="Rectangle 5">
            <a:extLst>
              <a:ext uri="{FF2B5EF4-FFF2-40B4-BE49-F238E27FC236}">
                <a16:creationId xmlns:a16="http://schemas.microsoft.com/office/drawing/2014/main" id="{795DC472-DE40-4D44-9C62-D91B9D32AEFD}"/>
              </a:ext>
            </a:extLst>
          </p:cNvPr>
          <p:cNvSpPr>
            <a:spLocks noChangeAspect="1" noChangeArrowheads="1"/>
          </p:cNvSpPr>
          <p:nvPr/>
        </p:nvSpPr>
        <p:spPr bwMode="auto">
          <a:xfrm>
            <a:off x="165100" y="3113108"/>
            <a:ext cx="3250718"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男女合計</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0" name="Rectangle 5">
            <a:extLst>
              <a:ext uri="{FF2B5EF4-FFF2-40B4-BE49-F238E27FC236}">
                <a16:creationId xmlns:a16="http://schemas.microsoft.com/office/drawing/2014/main" id="{904B1717-091D-4A7F-8E59-C8F40F1AEC95}"/>
              </a:ext>
            </a:extLst>
          </p:cNvPr>
          <p:cNvSpPr>
            <a:spLocks noChangeAspect="1" noChangeArrowheads="1"/>
          </p:cNvSpPr>
          <p:nvPr/>
        </p:nvSpPr>
        <p:spPr bwMode="auto">
          <a:xfrm>
            <a:off x="165100" y="1270142"/>
            <a:ext cx="3250718"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男女合計</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39B17F27-49A6-42B3-87CE-17DC62F66870}"/>
              </a:ext>
            </a:extLst>
          </p:cNvPr>
          <p:cNvPicPr>
            <a:picLocks noChangeAspect="1"/>
          </p:cNvPicPr>
          <p:nvPr/>
        </p:nvPicPr>
        <p:blipFill>
          <a:blip r:embed="rId2"/>
          <a:stretch>
            <a:fillRect/>
          </a:stretch>
        </p:blipFill>
        <p:spPr>
          <a:xfrm>
            <a:off x="165100" y="1524001"/>
            <a:ext cx="6223000" cy="1124639"/>
          </a:xfrm>
          <a:prstGeom prst="rect">
            <a:avLst/>
          </a:prstGeom>
        </p:spPr>
      </p:pic>
      <p:pic>
        <p:nvPicPr>
          <p:cNvPr id="12" name="図 11">
            <a:extLst>
              <a:ext uri="{FF2B5EF4-FFF2-40B4-BE49-F238E27FC236}">
                <a16:creationId xmlns:a16="http://schemas.microsoft.com/office/drawing/2014/main" id="{AB490D58-5605-403E-AD8B-C7BD9B98A2E3}"/>
              </a:ext>
            </a:extLst>
          </p:cNvPr>
          <p:cNvPicPr>
            <a:picLocks noChangeAspect="1"/>
          </p:cNvPicPr>
          <p:nvPr/>
        </p:nvPicPr>
        <p:blipFill>
          <a:blip r:embed="rId3"/>
          <a:stretch>
            <a:fillRect/>
          </a:stretch>
        </p:blipFill>
        <p:spPr>
          <a:xfrm>
            <a:off x="165100" y="3378200"/>
            <a:ext cx="6223000" cy="2788260"/>
          </a:xfrm>
          <a:prstGeom prst="rect">
            <a:avLst/>
          </a:prstGeom>
        </p:spPr>
      </p:pic>
    </p:spTree>
    <p:extLst>
      <p:ext uri="{BB962C8B-B14F-4D97-AF65-F5344CB8AC3E}">
        <p14:creationId xmlns:p14="http://schemas.microsoft.com/office/powerpoint/2010/main" val="3122469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7A15E28-41DC-48FA-8481-31AB54705016}"/>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48</a:t>
            </a:fld>
            <a:endParaRPr lang="ja-JP" altLang="en-US" dirty="0"/>
          </a:p>
        </p:txBody>
      </p:sp>
      <p:sp>
        <p:nvSpPr>
          <p:cNvPr id="7" name="Rectangle 5">
            <a:extLst>
              <a:ext uri="{FF2B5EF4-FFF2-40B4-BE49-F238E27FC236}">
                <a16:creationId xmlns:a16="http://schemas.microsoft.com/office/drawing/2014/main" id="{9639A6AC-9B2F-4224-A840-6782A6DF682A}"/>
              </a:ext>
            </a:extLst>
          </p:cNvPr>
          <p:cNvSpPr>
            <a:spLocks noChangeAspect="1" noChangeArrowheads="1"/>
          </p:cNvSpPr>
          <p:nvPr/>
        </p:nvSpPr>
        <p:spPr bwMode="auto">
          <a:xfrm>
            <a:off x="165100" y="3113941"/>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8" name="Rectangle 5">
            <a:extLst>
              <a:ext uri="{FF2B5EF4-FFF2-40B4-BE49-F238E27FC236}">
                <a16:creationId xmlns:a16="http://schemas.microsoft.com/office/drawing/2014/main" id="{A4B20404-799D-4F8C-A301-754B37761578}"/>
              </a:ext>
            </a:extLst>
          </p:cNvPr>
          <p:cNvSpPr>
            <a:spLocks noChangeAspect="1" noChangeArrowheads="1"/>
          </p:cNvSpPr>
          <p:nvPr/>
        </p:nvSpPr>
        <p:spPr bwMode="auto">
          <a:xfrm>
            <a:off x="165100" y="1270142"/>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3" name="注釈文章 9">
            <a:extLst>
              <a:ext uri="{FF2B5EF4-FFF2-40B4-BE49-F238E27FC236}">
                <a16:creationId xmlns:a16="http://schemas.microsoft.com/office/drawing/2014/main" id="{36707F5D-8993-475D-B203-C0A00B34B0E5}"/>
              </a:ext>
            </a:extLst>
          </p:cNvPr>
          <p:cNvSpPr txBox="1">
            <a:spLocks noChangeAspect="1"/>
          </p:cNvSpPr>
          <p:nvPr/>
        </p:nvSpPr>
        <p:spPr>
          <a:xfrm>
            <a:off x="170434" y="6165829"/>
            <a:ext cx="6235700"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食事をかんで食べる時の状態はどれにあてはまりますか。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FFC03EE3-B10F-41B8-94B7-E3A036ACBC39}"/>
              </a:ext>
            </a:extLst>
          </p:cNvPr>
          <p:cNvPicPr>
            <a:picLocks noChangeAspect="1"/>
          </p:cNvPicPr>
          <p:nvPr/>
        </p:nvPicPr>
        <p:blipFill>
          <a:blip r:embed="rId2"/>
          <a:stretch>
            <a:fillRect/>
          </a:stretch>
        </p:blipFill>
        <p:spPr>
          <a:xfrm>
            <a:off x="165100" y="1524001"/>
            <a:ext cx="6223000" cy="1124639"/>
          </a:xfrm>
          <a:prstGeom prst="rect">
            <a:avLst/>
          </a:prstGeom>
        </p:spPr>
      </p:pic>
      <p:pic>
        <p:nvPicPr>
          <p:cNvPr id="12" name="図 11">
            <a:extLst>
              <a:ext uri="{FF2B5EF4-FFF2-40B4-BE49-F238E27FC236}">
                <a16:creationId xmlns:a16="http://schemas.microsoft.com/office/drawing/2014/main" id="{D0F1ED10-85C1-4955-86E7-84497E16D441}"/>
              </a:ext>
            </a:extLst>
          </p:cNvPr>
          <p:cNvPicPr>
            <a:picLocks noChangeAspect="1"/>
          </p:cNvPicPr>
          <p:nvPr/>
        </p:nvPicPr>
        <p:blipFill>
          <a:blip r:embed="rId3"/>
          <a:stretch>
            <a:fillRect/>
          </a:stretch>
        </p:blipFill>
        <p:spPr>
          <a:xfrm>
            <a:off x="165100" y="3378200"/>
            <a:ext cx="6223000" cy="2788260"/>
          </a:xfrm>
          <a:prstGeom prst="rect">
            <a:avLst/>
          </a:prstGeom>
        </p:spPr>
      </p:pic>
    </p:spTree>
    <p:extLst>
      <p:ext uri="{BB962C8B-B14F-4D97-AF65-F5344CB8AC3E}">
        <p14:creationId xmlns:p14="http://schemas.microsoft.com/office/powerpoint/2010/main" val="276124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AC99CF1-6E2E-6565-4F2B-05D72A6327E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a:t>
            </a:fld>
            <a:endParaRPr lang="ja-JP" altLang="en-US"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E502F8AC-C229-FF85-FF7A-65E2397FAC97}"/>
              </a:ext>
            </a:extLst>
          </p:cNvPr>
          <p:cNvSpPr txBox="1">
            <a:spLocks noChangeAspect="1"/>
          </p:cNvSpPr>
          <p:nvPr/>
        </p:nvSpPr>
        <p:spPr>
          <a:xfrm>
            <a:off x="45720" y="3966"/>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4.</a:t>
            </a:r>
            <a:r>
              <a:rPr kumimoji="0" lang="ja-JP" altLang="en-US" sz="1600" kern="0" dirty="0">
                <a:solidFill>
                  <a:schemeClr val="tx1"/>
                </a:solidFill>
              </a:rPr>
              <a:t>データ分析期間</a:t>
            </a:r>
            <a:endParaRPr lang="en-US" altLang="ja-JP" dirty="0"/>
          </a:p>
        </p:txBody>
      </p:sp>
      <p:sp>
        <p:nvSpPr>
          <p:cNvPr id="4" name="タイトル_小_1_3_1">
            <a:extLst>
              <a:ext uri="{FF2B5EF4-FFF2-40B4-BE49-F238E27FC236}">
                <a16:creationId xmlns:a16="http://schemas.microsoft.com/office/drawing/2014/main" id="{96CCAF8C-3859-197B-348C-D3A666D1D5C1}"/>
              </a:ext>
            </a:extLst>
          </p:cNvPr>
          <p:cNvSpPr txBox="1">
            <a:spLocks noChangeAspect="1"/>
          </p:cNvSpPr>
          <p:nvPr/>
        </p:nvSpPr>
        <p:spPr>
          <a:xfrm>
            <a:off x="158960" y="353018"/>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25000"/>
              </a:lnSpc>
              <a:spcBef>
                <a:spcPts val="739"/>
              </a:spcBef>
            </a:pPr>
            <a:r>
              <a:rPr lang="ja-JP" altLang="en-US" sz="1200">
                <a:latin typeface="ＭＳ 明朝" panose="02020609040205080304" pitchFamily="17" charset="-128"/>
                <a:ea typeface="ＭＳ 明朝" panose="02020609040205080304" pitchFamily="17" charset="-128"/>
                <a:cs typeface="MingLiU_HKSCS"/>
              </a:rPr>
              <a:t>■</a:t>
            </a:r>
            <a:r>
              <a:rPr lang="ja-JP" altLang="en-US" sz="1200">
                <a:latin typeface="ＭＳ 明朝"/>
                <a:ea typeface="ＭＳ 明朝"/>
                <a:cs typeface="ＭＳ Ｐゴシック" pitchFamily="50" charset="-128"/>
              </a:rPr>
              <a:t>入院</a:t>
            </a:r>
            <a:r>
              <a:rPr lang="en-US" altLang="ja-JP" sz="1200">
                <a:latin typeface="ＭＳ 明朝"/>
                <a:ea typeface="ＭＳ 明朝"/>
                <a:cs typeface="ＭＳ Ｐゴシック" pitchFamily="50" charset="-128"/>
              </a:rPr>
              <a:t>(DPC</a:t>
            </a:r>
            <a:r>
              <a:rPr lang="ja-JP" altLang="en-US" sz="1200">
                <a:latin typeface="ＭＳ 明朝"/>
                <a:ea typeface="ＭＳ 明朝"/>
                <a:cs typeface="ＭＳ Ｐゴシック" pitchFamily="50" charset="-128"/>
              </a:rPr>
              <a:t>を含む</a:t>
            </a:r>
            <a:r>
              <a:rPr lang="en-US" altLang="ja-JP" sz="1200">
                <a:latin typeface="ＭＳ 明朝"/>
                <a:ea typeface="ＭＳ 明朝"/>
                <a:cs typeface="ＭＳ Ｐゴシック" pitchFamily="50" charset="-128"/>
              </a:rPr>
              <a:t>)</a:t>
            </a:r>
            <a:r>
              <a:rPr lang="ja-JP" altLang="en-US" sz="1200">
                <a:latin typeface="ＭＳ 明朝"/>
                <a:ea typeface="ＭＳ 明朝"/>
                <a:cs typeface="ＭＳ Ｐゴシック" pitchFamily="50" charset="-128"/>
              </a:rPr>
              <a:t>、入院外、調剤の電子レセプト</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5" name="タイトル_小_1_3_1">
            <a:extLst>
              <a:ext uri="{FF2B5EF4-FFF2-40B4-BE49-F238E27FC236}">
                <a16:creationId xmlns:a16="http://schemas.microsoft.com/office/drawing/2014/main" id="{53009B7D-C6DE-8A68-DE63-8D168A499C53}"/>
              </a:ext>
            </a:extLst>
          </p:cNvPr>
          <p:cNvSpPr txBox="1">
            <a:spLocks/>
          </p:cNvSpPr>
          <p:nvPr/>
        </p:nvSpPr>
        <p:spPr>
          <a:xfrm>
            <a:off x="174535" y="641050"/>
            <a:ext cx="4283062" cy="3814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a:solidFill>
                  <a:schemeClr val="tx1"/>
                </a:solidFill>
                <a:latin typeface="ＭＳ 明朝" panose="02020609040205080304" pitchFamily="17" charset="-128"/>
                <a:ea typeface="ＭＳ 明朝" panose="02020609040205080304" pitchFamily="17" charset="-128"/>
                <a:cs typeface="MingLiU_HKSCS"/>
              </a:rPr>
              <a:t>　　</a:t>
            </a:r>
            <a:r>
              <a:rPr lang="ja-JP" altLang="en-US" sz="1200">
                <a:latin typeface="ＭＳ 明朝"/>
                <a:ea typeface="ＭＳ 明朝"/>
                <a:cs typeface="ＭＳ Ｐゴシック" pitchFamily="50" charset="-128"/>
              </a:rPr>
              <a:t>令和</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月～令和</a:t>
            </a:r>
            <a:r>
              <a:rPr lang="en-US" altLang="ja-JP" sz="1200">
                <a:latin typeface="ＭＳ 明朝"/>
                <a:ea typeface="ＭＳ 明朝"/>
                <a:cs typeface="ＭＳ Ｐゴシック" pitchFamily="50" charset="-128"/>
              </a:rPr>
              <a:t>5</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3</a:t>
            </a:r>
            <a:r>
              <a:rPr lang="ja-JP" altLang="en-US" sz="1200">
                <a:latin typeface="ＭＳ 明朝"/>
                <a:ea typeface="ＭＳ 明朝"/>
                <a:cs typeface="ＭＳ Ｐゴシック" pitchFamily="50" charset="-128"/>
              </a:rPr>
              <a:t>月診療分</a:t>
            </a:r>
            <a:r>
              <a:rPr lang="en-US" altLang="ja-JP" sz="1200">
                <a:latin typeface="ＭＳ 明朝"/>
                <a:ea typeface="ＭＳ 明朝"/>
                <a:cs typeface="ＭＳ Ｐゴシック" pitchFamily="50" charset="-128"/>
              </a:rPr>
              <a:t>(12</a:t>
            </a:r>
            <a:r>
              <a:rPr lang="ja-JP" altLang="en-US" sz="1200">
                <a:latin typeface="ＭＳ 明朝"/>
                <a:ea typeface="ＭＳ 明朝"/>
                <a:cs typeface="ＭＳ Ｐゴシック" pitchFamily="50" charset="-128"/>
              </a:rPr>
              <a:t>カ月分</a:t>
            </a:r>
            <a:r>
              <a:rPr lang="en-US" altLang="ja-JP" sz="1200">
                <a:latin typeface="ＭＳ 明朝"/>
                <a:ea typeface="ＭＳ 明朝"/>
                <a:cs typeface="ＭＳ Ｐゴシック" pitchFamily="50" charset="-128"/>
              </a:rPr>
              <a:t>)</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6" name="タイトル_小_1_3_1">
            <a:extLst>
              <a:ext uri="{FF2B5EF4-FFF2-40B4-BE49-F238E27FC236}">
                <a16:creationId xmlns:a16="http://schemas.microsoft.com/office/drawing/2014/main" id="{BFC78C33-490E-3C58-ED9F-F8515E74F017}"/>
              </a:ext>
            </a:extLst>
          </p:cNvPr>
          <p:cNvSpPr txBox="1">
            <a:spLocks noChangeAspect="1"/>
          </p:cNvSpPr>
          <p:nvPr/>
        </p:nvSpPr>
        <p:spPr>
          <a:xfrm>
            <a:off x="158960" y="1354274"/>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■健康診査データ</a:t>
            </a:r>
          </a:p>
        </p:txBody>
      </p:sp>
      <p:sp>
        <p:nvSpPr>
          <p:cNvPr id="7" name="タイトル_小_1_3_1">
            <a:extLst>
              <a:ext uri="{FF2B5EF4-FFF2-40B4-BE49-F238E27FC236}">
                <a16:creationId xmlns:a16="http://schemas.microsoft.com/office/drawing/2014/main" id="{D2542D53-99A1-F8F4-1DF7-A8F33FFC0324}"/>
              </a:ext>
            </a:extLst>
          </p:cNvPr>
          <p:cNvSpPr txBox="1">
            <a:spLocks noChangeAspect="1"/>
          </p:cNvSpPr>
          <p:nvPr/>
        </p:nvSpPr>
        <p:spPr>
          <a:xfrm>
            <a:off x="174535" y="1593521"/>
            <a:ext cx="4385123" cy="4541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単年分析</a:t>
            </a:r>
            <a:endParaRPr lang="en-US" altLang="ja-JP" dirty="0"/>
          </a:p>
          <a:p>
            <a:r>
              <a:rPr lang="ja-JP" altLang="en-US" dirty="0"/>
              <a:t>　</a:t>
            </a:r>
            <a:r>
              <a:rPr lang="ja-JP" altLang="en-US"/>
              <a:t>　</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8" name="タイトル_小_1_3_1">
            <a:extLst>
              <a:ext uri="{FF2B5EF4-FFF2-40B4-BE49-F238E27FC236}">
                <a16:creationId xmlns:a16="http://schemas.microsoft.com/office/drawing/2014/main" id="{AE36D0B2-31AE-50F4-E4D1-4FAB192E274D}"/>
              </a:ext>
            </a:extLst>
          </p:cNvPr>
          <p:cNvSpPr txBox="1">
            <a:spLocks noChangeAspect="1"/>
          </p:cNvSpPr>
          <p:nvPr/>
        </p:nvSpPr>
        <p:spPr>
          <a:xfrm>
            <a:off x="174535" y="2152215"/>
            <a:ext cx="4487185" cy="102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年度分析</a:t>
            </a:r>
            <a:endParaRPr lang="en-US" altLang="ja-JP" dirty="0"/>
          </a:p>
          <a:p>
            <a:r>
              <a:rPr lang="en-US" altLang="zh-TW"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5</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endParaRPr lang="en-US" altLang="ja-JP" sz="1200" dirty="0">
              <a:latin typeface="ＭＳ 明朝" panose="02020609040205080304" pitchFamily="17" charset="-128"/>
              <a:ea typeface="ＭＳ 明朝" panose="02020609040205080304" pitchFamily="17" charset="-128"/>
            </a:endParaRPr>
          </a:p>
        </p:txBody>
      </p:sp>
      <p:sp>
        <p:nvSpPr>
          <p:cNvPr id="9" name="タイトル 1">
            <a:extLst>
              <a:ext uri="{FF2B5EF4-FFF2-40B4-BE49-F238E27FC236}">
                <a16:creationId xmlns:a16="http://schemas.microsoft.com/office/drawing/2014/main" id="{C098D9E8-868F-72E3-084D-2BBCDB5D49E0}"/>
              </a:ext>
            </a:extLst>
          </p:cNvPr>
          <p:cNvSpPr txBox="1">
            <a:spLocks noChangeAspect="1"/>
          </p:cNvSpPr>
          <p:nvPr/>
        </p:nvSpPr>
        <p:spPr>
          <a:xfrm>
            <a:off x="158960" y="3707904"/>
            <a:ext cx="6211949" cy="569303"/>
          </a:xfrm>
          <a:prstGeom prst="rect">
            <a:avLst/>
          </a:prstGeom>
          <a:ln>
            <a:noFill/>
          </a:ln>
        </p:spPr>
        <p:txBody>
          <a:bodyPr vert="horz" lIns="36000" tIns="45720" rIns="0" bIns="45720" rtlCol="0" anchor="t">
            <a:noAutofit/>
          </a:bodyPr>
          <a:lstStyle/>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■国保データベース</a:t>
            </a:r>
            <a:r>
              <a:rPr lang="en-US" altLang="ja-JP" sz="1200" dirty="0">
                <a:latin typeface="ＭＳ 明朝"/>
                <a:ea typeface="ＭＳ 明朝"/>
                <a:cs typeface="ＭＳ Ｐゴシック" pitchFamily="50" charset="-128"/>
              </a:rPr>
              <a:t>(KDB)</a:t>
            </a:r>
            <a:r>
              <a:rPr lang="ja-JP" altLang="en-US" sz="1200" dirty="0">
                <a:latin typeface="ＭＳ 明朝"/>
                <a:ea typeface="ＭＳ 明朝"/>
                <a:cs typeface="ＭＳ Ｐゴシック" pitchFamily="50" charset="-128"/>
              </a:rPr>
              <a:t>システムデータ</a:t>
            </a:r>
            <a:endParaRPr lang="en-US" altLang="ja-JP" sz="1200" dirty="0">
              <a:latin typeface="ＭＳ 明朝"/>
              <a:ea typeface="ＭＳ 明朝"/>
              <a:cs typeface="ＭＳ Ｐゴシック" pitchFamily="50" charset="-128"/>
            </a:endParaRPr>
          </a:p>
          <a:p>
            <a:pPr fontAlgn="base">
              <a:lnSpc>
                <a:spcPct val="125000"/>
              </a:lnSpc>
              <a:spcBef>
                <a:spcPct val="0"/>
              </a:spcBef>
              <a:spcAft>
                <a:spcPct val="0"/>
              </a:spcAft>
            </a:pPr>
            <a:r>
              <a:rPr lang="en-US" altLang="ja-JP" sz="1200">
                <a:latin typeface="ＭＳ 明朝"/>
                <a:ea typeface="ＭＳ 明朝"/>
                <a:cs typeface="ＭＳ Ｐゴシック" pitchFamily="50" charset="-128"/>
              </a:rPr>
              <a:t>    </a:t>
            </a:r>
            <a:r>
              <a:rPr lang="ja-JP" altLang="en-US" sz="1200">
                <a:latin typeface="ＭＳ 明朝"/>
                <a:ea typeface="ＭＳ 明朝"/>
                <a:cs typeface="ＭＳ Ｐゴシック" pitchFamily="50" charset="-128"/>
              </a:rPr>
              <a:t>平成</a:t>
            </a:r>
            <a:r>
              <a:rPr lang="en-US" altLang="ja-JP" sz="1200">
                <a:latin typeface="ＭＳ 明朝"/>
                <a:ea typeface="ＭＳ 明朝"/>
                <a:cs typeface="ＭＳ Ｐゴシック" pitchFamily="50" charset="-128"/>
              </a:rPr>
              <a:t>30</a:t>
            </a:r>
            <a:r>
              <a:rPr lang="ja-JP" altLang="en-US" sz="1200">
                <a:latin typeface="ＭＳ 明朝"/>
                <a:ea typeface="ＭＳ 明朝"/>
                <a:cs typeface="ＭＳ Ｐゴシック" pitchFamily="50" charset="-128"/>
              </a:rPr>
              <a:t>年度～令和</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年度</a:t>
            </a:r>
            <a:r>
              <a:rPr lang="en-US" altLang="ja-JP" sz="1200">
                <a:latin typeface="ＭＳ 明朝"/>
                <a:ea typeface="ＭＳ 明朝"/>
                <a:cs typeface="ＭＳ Ｐゴシック" pitchFamily="50" charset="-128"/>
              </a:rPr>
              <a:t>(5</a:t>
            </a:r>
            <a:r>
              <a:rPr lang="ja-JP" altLang="en-US" sz="1200">
                <a:latin typeface="ＭＳ 明朝"/>
                <a:ea typeface="ＭＳ 明朝"/>
                <a:cs typeface="ＭＳ Ｐゴシック" pitchFamily="50" charset="-128"/>
              </a:rPr>
              <a:t>年分</a:t>
            </a:r>
            <a:r>
              <a:rPr lang="en-US" altLang="ja-JP" sz="1200" dirty="0">
                <a:latin typeface="ＭＳ 明朝"/>
                <a:ea typeface="ＭＳ 明朝"/>
                <a:cs typeface="ＭＳ Ｐゴシック" pitchFamily="50" charset="-128"/>
              </a:rPr>
              <a:t>)</a:t>
            </a:r>
          </a:p>
          <a:p>
            <a:pPr lvl="0"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660229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注釈文章 9"/>
          <p:cNvSpPr txBox="1">
            <a:spLocks noChangeAspect="1"/>
          </p:cNvSpPr>
          <p:nvPr/>
        </p:nvSpPr>
        <p:spPr>
          <a:xfrm>
            <a:off x="170434" y="6159562"/>
            <a:ext cx="6235700"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食事をかんで食べる時の状態はどれにあてはまりますか。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9AF3971-2AA6-4272-95FD-109284A773B6}"/>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49</a:t>
            </a:fld>
            <a:endParaRPr lang="ja-JP" altLang="en-US" dirty="0"/>
          </a:p>
        </p:txBody>
      </p:sp>
      <p:sp>
        <p:nvSpPr>
          <p:cNvPr id="7" name="Rectangle 5">
            <a:extLst>
              <a:ext uri="{FF2B5EF4-FFF2-40B4-BE49-F238E27FC236}">
                <a16:creationId xmlns:a16="http://schemas.microsoft.com/office/drawing/2014/main" id="{531BDF5A-FDEF-4BC0-9AE8-EE040B93F39B}"/>
              </a:ext>
            </a:extLst>
          </p:cNvPr>
          <p:cNvSpPr>
            <a:spLocks noChangeAspect="1" noChangeArrowheads="1"/>
          </p:cNvSpPr>
          <p:nvPr/>
        </p:nvSpPr>
        <p:spPr bwMode="auto">
          <a:xfrm>
            <a:off x="165100" y="3106144"/>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女性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8" name="Rectangle 5">
            <a:extLst>
              <a:ext uri="{FF2B5EF4-FFF2-40B4-BE49-F238E27FC236}">
                <a16:creationId xmlns:a16="http://schemas.microsoft.com/office/drawing/2014/main" id="{EA8A5AB6-9EB5-48EC-B364-E0F21DF48AAB}"/>
              </a:ext>
            </a:extLst>
          </p:cNvPr>
          <p:cNvSpPr>
            <a:spLocks noChangeAspect="1" noChangeArrowheads="1"/>
          </p:cNvSpPr>
          <p:nvPr/>
        </p:nvSpPr>
        <p:spPr bwMode="auto">
          <a:xfrm>
            <a:off x="165100" y="1270142"/>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口腔機能に関する回答状況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女性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5358D3FD-D24C-4439-BC02-63ABFA663EB1}"/>
              </a:ext>
            </a:extLst>
          </p:cNvPr>
          <p:cNvPicPr>
            <a:picLocks noChangeAspect="1"/>
          </p:cNvPicPr>
          <p:nvPr/>
        </p:nvPicPr>
        <p:blipFill>
          <a:blip r:embed="rId2"/>
          <a:stretch>
            <a:fillRect/>
          </a:stretch>
        </p:blipFill>
        <p:spPr>
          <a:xfrm>
            <a:off x="165100" y="1524001"/>
            <a:ext cx="6223000" cy="1124639"/>
          </a:xfrm>
          <a:prstGeom prst="rect">
            <a:avLst/>
          </a:prstGeom>
        </p:spPr>
      </p:pic>
      <p:pic>
        <p:nvPicPr>
          <p:cNvPr id="11" name="図 10">
            <a:extLst>
              <a:ext uri="{FF2B5EF4-FFF2-40B4-BE49-F238E27FC236}">
                <a16:creationId xmlns:a16="http://schemas.microsoft.com/office/drawing/2014/main" id="{A2311D90-D4A9-4D02-AA96-1D25BD540E76}"/>
              </a:ext>
            </a:extLst>
          </p:cNvPr>
          <p:cNvPicPr>
            <a:picLocks noChangeAspect="1"/>
          </p:cNvPicPr>
          <p:nvPr/>
        </p:nvPicPr>
        <p:blipFill>
          <a:blip r:embed="rId3"/>
          <a:stretch>
            <a:fillRect/>
          </a:stretch>
        </p:blipFill>
        <p:spPr>
          <a:xfrm>
            <a:off x="165100" y="3378200"/>
            <a:ext cx="6223000" cy="2788260"/>
          </a:xfrm>
          <a:prstGeom prst="rect">
            <a:avLst/>
          </a:prstGeom>
        </p:spPr>
      </p:pic>
    </p:spTree>
    <p:extLst>
      <p:ext uri="{BB962C8B-B14F-4D97-AF65-F5344CB8AC3E}">
        <p14:creationId xmlns:p14="http://schemas.microsoft.com/office/powerpoint/2010/main" val="2030304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165857"/>
            <a:ext cx="6235700"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回以上ありますか。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11" name="Rectangle 5"/>
          <p:cNvSpPr>
            <a:spLocks noChangeAspect="1" noChangeArrowheads="1"/>
          </p:cNvSpPr>
          <p:nvPr/>
        </p:nvSpPr>
        <p:spPr bwMode="auto">
          <a:xfrm>
            <a:off x="165600" y="3973803"/>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週</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回以上就寝前に夕食</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p>
        </p:txBody>
      </p:sp>
      <p:sp>
        <p:nvSpPr>
          <p:cNvPr id="13" name="Rectangle 5"/>
          <p:cNvSpPr>
            <a:spLocks noChangeAspect="1" noChangeArrowheads="1"/>
          </p:cNvSpPr>
          <p:nvPr/>
        </p:nvSpPr>
        <p:spPr bwMode="auto">
          <a:xfrm>
            <a:off x="165600" y="1238366"/>
            <a:ext cx="5783476" cy="29142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R="5429" lvl="0">
              <a:lnSpc>
                <a:spcPct val="125000"/>
              </a:lnSpc>
              <a:defRPr/>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週</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回以上就寝前に夕食</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の回答状況</a:t>
            </a:r>
          </a:p>
        </p:txBody>
      </p:sp>
      <p:sp>
        <p:nvSpPr>
          <p:cNvPr id="2" name="スライド番号プレースホルダー 1">
            <a:extLst>
              <a:ext uri="{FF2B5EF4-FFF2-40B4-BE49-F238E27FC236}">
                <a16:creationId xmlns:a16="http://schemas.microsoft.com/office/drawing/2014/main" id="{3AF47D4F-AE53-44BF-95E8-DB843A2590C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50</a:t>
            </a:fld>
            <a:endParaRPr lang="ja-JP" altLang="en-US" dirty="0"/>
          </a:p>
        </p:txBody>
      </p:sp>
      <p:sp>
        <p:nvSpPr>
          <p:cNvPr id="7" name="Rectangle 5">
            <a:extLst>
              <a:ext uri="{FF2B5EF4-FFF2-40B4-BE49-F238E27FC236}">
                <a16:creationId xmlns:a16="http://schemas.microsoft.com/office/drawing/2014/main" id="{03B80A8B-5A48-4F8A-B797-8A1D5466A977}"/>
              </a:ext>
            </a:extLst>
          </p:cNvPr>
          <p:cNvSpPr>
            <a:spLocks noChangeAspect="1" noChangeArrowheads="1"/>
          </p:cNvSpPr>
          <p:nvPr/>
        </p:nvSpPr>
        <p:spPr bwMode="auto">
          <a:xfrm>
            <a:off x="165100" y="913737"/>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lang="en-US" altLang="ja-JP" sz="1400" dirty="0">
                <a:latin typeface="ＭＳ 明朝" panose="02020609040205080304" pitchFamily="17" charset="-128"/>
                <a:ea typeface="ＭＳ 明朝" panose="02020609040205080304" pitchFamily="17" charset="-128"/>
                <a:cs typeface="ＭＳ Ｐゴシック" pitchFamily="50" charset="-128"/>
              </a:rPr>
              <a:t>(4)</a:t>
            </a:r>
            <a:r>
              <a:rPr kumimoji="1" lang="ja-JP" altLang="en-US"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rPr>
              <a:t>食習慣</a:t>
            </a:r>
            <a:endParaRPr kumimoji="1" lang="en-US"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pic>
        <p:nvPicPr>
          <p:cNvPr id="9" name="図 8">
            <a:extLst>
              <a:ext uri="{FF2B5EF4-FFF2-40B4-BE49-F238E27FC236}">
                <a16:creationId xmlns:a16="http://schemas.microsoft.com/office/drawing/2014/main" id="{D165607A-83E4-4DD3-802D-F2CEBD291FB2}"/>
              </a:ext>
            </a:extLst>
          </p:cNvPr>
          <p:cNvPicPr>
            <a:picLocks noChangeAspect="1"/>
          </p:cNvPicPr>
          <p:nvPr/>
        </p:nvPicPr>
        <p:blipFill>
          <a:blip r:embed="rId2"/>
          <a:stretch>
            <a:fillRect/>
          </a:stretch>
        </p:blipFill>
        <p:spPr>
          <a:xfrm>
            <a:off x="165100" y="1524000"/>
            <a:ext cx="4378640" cy="2006600"/>
          </a:xfrm>
          <a:prstGeom prst="rect">
            <a:avLst/>
          </a:prstGeom>
        </p:spPr>
      </p:pic>
      <p:pic>
        <p:nvPicPr>
          <p:cNvPr id="10" name="図 9">
            <a:extLst>
              <a:ext uri="{FF2B5EF4-FFF2-40B4-BE49-F238E27FC236}">
                <a16:creationId xmlns:a16="http://schemas.microsoft.com/office/drawing/2014/main" id="{E615790A-F61B-450D-8C97-3C845F6611FD}"/>
              </a:ext>
            </a:extLst>
          </p:cNvPr>
          <p:cNvPicPr>
            <a:picLocks noChangeAspect="1"/>
          </p:cNvPicPr>
          <p:nvPr/>
        </p:nvPicPr>
        <p:blipFill>
          <a:blip r:embed="rId3"/>
          <a:stretch>
            <a:fillRect/>
          </a:stretch>
        </p:blipFill>
        <p:spPr>
          <a:xfrm>
            <a:off x="165102" y="4254500"/>
            <a:ext cx="4485537" cy="2921000"/>
          </a:xfrm>
          <a:prstGeom prst="rect">
            <a:avLst/>
          </a:prstGeom>
        </p:spPr>
      </p:pic>
    </p:spTree>
    <p:extLst>
      <p:ext uri="{BB962C8B-B14F-4D97-AF65-F5344CB8AC3E}">
        <p14:creationId xmlns:p14="http://schemas.microsoft.com/office/powerpoint/2010/main" val="2768456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6056604"/>
            <a:ext cx="5782833"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朝昼夕の</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食以外に間食や甘い飲み物を摂取していますか。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DE1F8883-284E-4A26-A4AF-8F62DB2A435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51</a:t>
            </a:fld>
            <a:endParaRPr lang="ja-JP" altLang="en-US" dirty="0"/>
          </a:p>
        </p:txBody>
      </p:sp>
      <p:sp>
        <p:nvSpPr>
          <p:cNvPr id="6" name="Rectangle 5">
            <a:extLst>
              <a:ext uri="{FF2B5EF4-FFF2-40B4-BE49-F238E27FC236}">
                <a16:creationId xmlns:a16="http://schemas.microsoft.com/office/drawing/2014/main" id="{34FAFBD0-EA9E-44F4-B78D-5D0A3ECE5468}"/>
              </a:ext>
            </a:extLst>
          </p:cNvPr>
          <p:cNvSpPr>
            <a:spLocks noChangeAspect="1" noChangeArrowheads="1"/>
          </p:cNvSpPr>
          <p:nvPr/>
        </p:nvSpPr>
        <p:spPr bwMode="auto">
          <a:xfrm>
            <a:off x="165100" y="2961613"/>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男女合計</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7" name="Rectangle 5">
            <a:extLst>
              <a:ext uri="{FF2B5EF4-FFF2-40B4-BE49-F238E27FC236}">
                <a16:creationId xmlns:a16="http://schemas.microsoft.com/office/drawing/2014/main" id="{5011FA4E-1864-4886-8790-41CA064C07DA}"/>
              </a:ext>
            </a:extLst>
          </p:cNvPr>
          <p:cNvSpPr>
            <a:spLocks noChangeAspect="1" noChangeArrowheads="1"/>
          </p:cNvSpPr>
          <p:nvPr/>
        </p:nvSpPr>
        <p:spPr bwMode="auto">
          <a:xfrm>
            <a:off x="165100" y="1270142"/>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男女合計</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E97BC3C6-2236-4870-A870-C9783F3C0E3F}"/>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1" name="図 10">
            <a:extLst>
              <a:ext uri="{FF2B5EF4-FFF2-40B4-BE49-F238E27FC236}">
                <a16:creationId xmlns:a16="http://schemas.microsoft.com/office/drawing/2014/main" id="{0D5522F5-40EC-42D9-8A6A-5D13D160871E}"/>
              </a:ext>
            </a:extLst>
          </p:cNvPr>
          <p:cNvPicPr>
            <a:picLocks noChangeAspect="1"/>
          </p:cNvPicPr>
          <p:nvPr/>
        </p:nvPicPr>
        <p:blipFill>
          <a:blip r:embed="rId3"/>
          <a:stretch>
            <a:fillRect/>
          </a:stretch>
        </p:blipFill>
        <p:spPr>
          <a:xfrm>
            <a:off x="165100" y="3218180"/>
            <a:ext cx="6223000" cy="2837622"/>
          </a:xfrm>
          <a:prstGeom prst="rect">
            <a:avLst/>
          </a:prstGeom>
        </p:spPr>
      </p:pic>
    </p:spTree>
    <p:extLst>
      <p:ext uri="{BB962C8B-B14F-4D97-AF65-F5344CB8AC3E}">
        <p14:creationId xmlns:p14="http://schemas.microsoft.com/office/powerpoint/2010/main" val="3893736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注釈文章 9"/>
          <p:cNvSpPr txBox="1">
            <a:spLocks noChangeAspect="1"/>
          </p:cNvSpPr>
          <p:nvPr/>
        </p:nvSpPr>
        <p:spPr>
          <a:xfrm>
            <a:off x="170434" y="6056604"/>
            <a:ext cx="5782833"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朝昼夕の</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食以外に間食や甘い飲み物を摂取していますか。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9DDC8A7A-2609-4146-A68D-DA5BBF43E78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52</a:t>
            </a:fld>
            <a:endParaRPr lang="ja-JP" altLang="en-US" dirty="0"/>
          </a:p>
        </p:txBody>
      </p:sp>
      <p:sp>
        <p:nvSpPr>
          <p:cNvPr id="7" name="Rectangle 5">
            <a:extLst>
              <a:ext uri="{FF2B5EF4-FFF2-40B4-BE49-F238E27FC236}">
                <a16:creationId xmlns:a16="http://schemas.microsoft.com/office/drawing/2014/main" id="{0C685ABE-C5FC-407D-B1C4-96D1E59B8564}"/>
              </a:ext>
            </a:extLst>
          </p:cNvPr>
          <p:cNvSpPr>
            <a:spLocks noChangeAspect="1" noChangeArrowheads="1"/>
          </p:cNvSpPr>
          <p:nvPr/>
        </p:nvSpPr>
        <p:spPr bwMode="auto">
          <a:xfrm>
            <a:off x="165100" y="2961613"/>
            <a:ext cx="2635165"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8" name="Rectangle 5">
            <a:extLst>
              <a:ext uri="{FF2B5EF4-FFF2-40B4-BE49-F238E27FC236}">
                <a16:creationId xmlns:a16="http://schemas.microsoft.com/office/drawing/2014/main" id="{EA1FBAF4-24CA-41F4-A00A-86CD9FC69FDC}"/>
              </a:ext>
            </a:extLst>
          </p:cNvPr>
          <p:cNvSpPr>
            <a:spLocks noChangeAspect="1" noChangeArrowheads="1"/>
          </p:cNvSpPr>
          <p:nvPr/>
        </p:nvSpPr>
        <p:spPr bwMode="auto">
          <a:xfrm>
            <a:off x="165600" y="1261194"/>
            <a:ext cx="2635165"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男性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61EFD358-21FE-4C67-9E60-98A449F7B8C7}"/>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1" name="図 10">
            <a:extLst>
              <a:ext uri="{FF2B5EF4-FFF2-40B4-BE49-F238E27FC236}">
                <a16:creationId xmlns:a16="http://schemas.microsoft.com/office/drawing/2014/main" id="{0D2909EC-94B9-41C0-94F8-CF797CCA3AB9}"/>
              </a:ext>
            </a:extLst>
          </p:cNvPr>
          <p:cNvPicPr>
            <a:picLocks noChangeAspect="1"/>
          </p:cNvPicPr>
          <p:nvPr/>
        </p:nvPicPr>
        <p:blipFill>
          <a:blip r:embed="rId3"/>
          <a:stretch>
            <a:fillRect/>
          </a:stretch>
        </p:blipFill>
        <p:spPr>
          <a:xfrm>
            <a:off x="165100" y="3218180"/>
            <a:ext cx="6223000" cy="2837622"/>
          </a:xfrm>
          <a:prstGeom prst="rect">
            <a:avLst/>
          </a:prstGeom>
        </p:spPr>
      </p:pic>
    </p:spTree>
    <p:extLst>
      <p:ext uri="{BB962C8B-B14F-4D97-AF65-F5344CB8AC3E}">
        <p14:creationId xmlns:p14="http://schemas.microsoft.com/office/powerpoint/2010/main" val="393823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注釈文章 9"/>
          <p:cNvSpPr txBox="1">
            <a:spLocks noChangeAspect="1"/>
          </p:cNvSpPr>
          <p:nvPr/>
        </p:nvSpPr>
        <p:spPr>
          <a:xfrm>
            <a:off x="170434" y="6056604"/>
            <a:ext cx="5782833"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2</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4</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月～令和</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5</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年</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月健診分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(36</a:t>
            </a:r>
            <a:r>
              <a:rPr kumimoji="0" lang="ja-JP" altLang="en-US" sz="800" b="1" kern="0">
                <a:solidFill>
                  <a:sysClr val="windowText" lastClr="000000"/>
                </a:solidFill>
                <a:latin typeface="ＭＳ 明朝" panose="02020609040205080304" pitchFamily="17" charset="-128"/>
                <a:ea typeface="ＭＳ 明朝" panose="02020609040205080304" pitchFamily="17" charset="-128"/>
              </a:rPr>
              <a:t>カ月分</a:t>
            </a:r>
            <a:r>
              <a:rPr kumimoji="0" lang="en-US" altLang="ja-JP" sz="800" b="1" kern="0">
                <a:solidFill>
                  <a:sysClr val="windowText" lastClr="000000"/>
                </a:solidFill>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朝昼夕の</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食以外に間食や甘い飲み物を摂取していますか。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A0CE1E9E-D7D8-4A75-8331-8D7CCDD433F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53</a:t>
            </a:fld>
            <a:endParaRPr lang="ja-JP" altLang="en-US" dirty="0"/>
          </a:p>
        </p:txBody>
      </p:sp>
      <p:sp>
        <p:nvSpPr>
          <p:cNvPr id="7" name="Rectangle 5">
            <a:extLst>
              <a:ext uri="{FF2B5EF4-FFF2-40B4-BE49-F238E27FC236}">
                <a16:creationId xmlns:a16="http://schemas.microsoft.com/office/drawing/2014/main" id="{90785BF5-57CF-492C-B3FF-2D8020BA7606}"/>
              </a:ext>
            </a:extLst>
          </p:cNvPr>
          <p:cNvSpPr>
            <a:spLocks noChangeAspect="1" noChangeArrowheads="1"/>
          </p:cNvSpPr>
          <p:nvPr/>
        </p:nvSpPr>
        <p:spPr bwMode="auto">
          <a:xfrm>
            <a:off x="165100" y="2961613"/>
            <a:ext cx="2635165"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女性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8" name="Rectangle 5">
            <a:extLst>
              <a:ext uri="{FF2B5EF4-FFF2-40B4-BE49-F238E27FC236}">
                <a16:creationId xmlns:a16="http://schemas.microsoft.com/office/drawing/2014/main" id="{C5835B7F-DCB5-4AEB-BF73-5406633126CB}"/>
              </a:ext>
            </a:extLst>
          </p:cNvPr>
          <p:cNvSpPr>
            <a:spLocks noChangeAspect="1" noChangeArrowheads="1"/>
          </p:cNvSpPr>
          <p:nvPr/>
        </p:nvSpPr>
        <p:spPr bwMode="auto">
          <a:xfrm>
            <a:off x="165100" y="1270142"/>
            <a:ext cx="2635165"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p>
            <a:pPr marR="5130"/>
            <a:r>
              <a:rPr lang="ja-JP" altLang="en-US" sz="1200" dirty="0">
                <a:latin typeface="ＭＳ 明朝" panose="02020609040205080304" pitchFamily="17" charset="-128"/>
                <a:ea typeface="ＭＳ 明朝" panose="02020609040205080304" pitchFamily="17" charset="-128"/>
              </a:rPr>
              <a:t>年度別 間食に関する回答状況</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女性</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7C1D59EC-4216-4FA0-A345-007235977D37}"/>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1" name="図 10">
            <a:extLst>
              <a:ext uri="{FF2B5EF4-FFF2-40B4-BE49-F238E27FC236}">
                <a16:creationId xmlns:a16="http://schemas.microsoft.com/office/drawing/2014/main" id="{E38240A3-FEB6-455C-9B4D-7D76FC152E22}"/>
              </a:ext>
            </a:extLst>
          </p:cNvPr>
          <p:cNvPicPr>
            <a:picLocks noChangeAspect="1"/>
          </p:cNvPicPr>
          <p:nvPr/>
        </p:nvPicPr>
        <p:blipFill>
          <a:blip r:embed="rId3"/>
          <a:stretch>
            <a:fillRect/>
          </a:stretch>
        </p:blipFill>
        <p:spPr>
          <a:xfrm>
            <a:off x="165100" y="3218180"/>
            <a:ext cx="6223000" cy="2837622"/>
          </a:xfrm>
          <a:prstGeom prst="rect">
            <a:avLst/>
          </a:prstGeom>
        </p:spPr>
      </p:pic>
    </p:spTree>
    <p:extLst>
      <p:ext uri="{BB962C8B-B14F-4D97-AF65-F5344CB8AC3E}">
        <p14:creationId xmlns:p14="http://schemas.microsoft.com/office/powerpoint/2010/main" val="259784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_小_1_3_1"/>
          <p:cNvSpPr txBox="1">
            <a:spLocks noChangeAspect="1"/>
          </p:cNvSpPr>
          <p:nvPr/>
        </p:nvSpPr>
        <p:spPr>
          <a:xfrm>
            <a:off x="170434" y="5500594"/>
            <a:ext cx="5782833" cy="8113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a:t>
            </a:r>
            <a:r>
              <a:rPr kumimoji="0" lang="ja-JP" altLang="en-US" sz="800" b="1" kern="0">
                <a:solidFill>
                  <a:schemeClr val="tx1"/>
                </a:solidFill>
                <a:latin typeface="ＭＳ 明朝" panose="02020609040205080304" pitchFamily="17" charset="-128"/>
                <a:ea typeface="ＭＳ 明朝" panose="02020609040205080304" pitchFamily="17" charset="-128"/>
              </a:rPr>
              <a:t>データは令和</a:t>
            </a:r>
            <a:r>
              <a:rPr kumimoji="0" lang="en-US" altLang="ja-JP" sz="800" b="1" kern="0">
                <a:solidFill>
                  <a:schemeClr val="tx1"/>
                </a:solidFill>
                <a:latin typeface="ＭＳ 明朝" panose="02020609040205080304" pitchFamily="17" charset="-128"/>
                <a:ea typeface="ＭＳ 明朝" panose="02020609040205080304" pitchFamily="17" charset="-128"/>
              </a:rPr>
              <a:t>2</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4</a:t>
            </a:r>
            <a:r>
              <a:rPr kumimoji="0" lang="ja-JP" altLang="en-US" sz="800" b="1" kern="0">
                <a:solidFill>
                  <a:schemeClr val="tx1"/>
                </a:solidFill>
                <a:latin typeface="ＭＳ 明朝" panose="02020609040205080304" pitchFamily="17" charset="-128"/>
                <a:ea typeface="ＭＳ 明朝" panose="02020609040205080304" pitchFamily="17" charset="-128"/>
              </a:rPr>
              <a:t>月～令和</a:t>
            </a:r>
            <a:r>
              <a:rPr kumimoji="0" lang="en-US" altLang="ja-JP" sz="800" b="1" kern="0">
                <a:solidFill>
                  <a:schemeClr val="tx1"/>
                </a:solidFill>
                <a:latin typeface="ＭＳ 明朝" panose="02020609040205080304" pitchFamily="17" charset="-128"/>
                <a:ea typeface="ＭＳ 明朝" panose="02020609040205080304" pitchFamily="17" charset="-128"/>
              </a:rPr>
              <a:t>5</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3</a:t>
            </a:r>
            <a:r>
              <a:rPr kumimoji="0" lang="ja-JP" altLang="en-US" sz="800" b="1" kern="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a:solidFill>
                  <a:schemeClr val="tx1"/>
                </a:solidFill>
                <a:latin typeface="ＭＳ 明朝" panose="02020609040205080304" pitchFamily="17" charset="-128"/>
                <a:ea typeface="ＭＳ 明朝" panose="02020609040205080304" pitchFamily="17" charset="-128"/>
              </a:rPr>
              <a:t>(36</a:t>
            </a:r>
            <a:r>
              <a:rPr kumimoji="0" lang="ja-JP" altLang="en-US" sz="800" b="1" kern="0">
                <a:solidFill>
                  <a:schemeClr val="tx1"/>
                </a:solidFill>
                <a:latin typeface="ＭＳ 明朝" panose="02020609040205080304" pitchFamily="17" charset="-128"/>
                <a:ea typeface="ＭＳ 明朝" panose="02020609040205080304" pitchFamily="17" charset="-128"/>
              </a:rPr>
              <a:t>カ月分</a:t>
            </a:r>
            <a:r>
              <a:rPr kumimoji="0" lang="en-US" altLang="ja-JP" sz="800" b="1" kern="0">
                <a:solidFill>
                  <a:schemeClr val="tx1"/>
                </a:solidFill>
                <a:latin typeface="ＭＳ 明朝" panose="02020609040205080304" pitchFamily="17" charset="-128"/>
                <a:ea typeface="ＭＳ 明朝" panose="02020609040205080304" pitchFamily="17" charset="-128"/>
              </a:rPr>
              <a:t>)</a:t>
            </a:r>
            <a:r>
              <a:rPr kumimoji="0" lang="ja-JP" altLang="en-US" sz="800" b="1" kern="0">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zh-TW" altLang="en-US" sz="800" b="1" kern="0" dirty="0">
                <a:solidFill>
                  <a:schemeClr val="tx1"/>
                </a:solidFill>
                <a:latin typeface="ＭＳ 明朝" panose="02020609040205080304" pitchFamily="17" charset="-128"/>
                <a:ea typeface="ＭＳ 明朝" panose="02020609040205080304" pitchFamily="17" charset="-128"/>
              </a:rPr>
              <a:t>資格確認日</a:t>
            </a:r>
            <a:r>
              <a:rPr kumimoji="0" lang="en-US" altLang="zh-TW" sz="800" b="1" kern="0" dirty="0">
                <a:solidFill>
                  <a:schemeClr val="tx1"/>
                </a:solidFill>
                <a:latin typeface="ＭＳ 明朝" panose="02020609040205080304" pitchFamily="17" charset="-128"/>
                <a:ea typeface="ＭＳ 明朝" panose="02020609040205080304" pitchFamily="17" charset="-128"/>
              </a:rPr>
              <a:t>…</a:t>
            </a:r>
            <a:r>
              <a:rPr kumimoji="0" lang="zh-TW" altLang="en-US" sz="800" b="1" kern="0" dirty="0">
                <a:solidFill>
                  <a:schemeClr val="tx1"/>
                </a:solidFill>
                <a:latin typeface="ＭＳ 明朝" panose="02020609040205080304" pitchFamily="17" charset="-128"/>
                <a:ea typeface="ＭＳ 明朝" panose="02020609040205080304" pitchFamily="17" charset="-128"/>
              </a:rPr>
              <a:t>各年度末時点</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日本酒、焼酎、ビール、洋酒など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を飲む頻度はどのくらいですか。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FA83F92-0BFC-4FE9-B60F-B5675B571C7E}"/>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54</a:t>
            </a:fld>
            <a:endParaRPr lang="ja-JP" altLang="en-US" dirty="0"/>
          </a:p>
        </p:txBody>
      </p:sp>
      <p:sp>
        <p:nvSpPr>
          <p:cNvPr id="8" name="Rectangle 5">
            <a:extLst>
              <a:ext uri="{FF2B5EF4-FFF2-40B4-BE49-F238E27FC236}">
                <a16:creationId xmlns:a16="http://schemas.microsoft.com/office/drawing/2014/main" id="{6AF79733-CF86-4FC4-8415-E49CF4EE081F}"/>
              </a:ext>
            </a:extLst>
          </p:cNvPr>
          <p:cNvSpPr>
            <a:spLocks noChangeAspect="1" noChangeArrowheads="1"/>
          </p:cNvSpPr>
          <p:nvPr/>
        </p:nvSpPr>
        <p:spPr bwMode="auto">
          <a:xfrm>
            <a:off x="165100" y="913737"/>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lang="en-US" altLang="ja-JP" sz="1400" dirty="0">
                <a:latin typeface="ＭＳ 明朝" panose="02020609040205080304" pitchFamily="17" charset="-128"/>
                <a:ea typeface="ＭＳ 明朝" panose="02020609040205080304" pitchFamily="17" charset="-128"/>
                <a:cs typeface="ＭＳ Ｐゴシック" pitchFamily="50" charset="-128"/>
              </a:rPr>
              <a:t>(5)</a:t>
            </a:r>
            <a:r>
              <a:rPr kumimoji="1" lang="ja-JP" altLang="en-US"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飲酒</a:t>
            </a:r>
            <a:endPar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sp>
        <p:nvSpPr>
          <p:cNvPr id="9" name="タイトル_小_1_3_1">
            <a:extLst>
              <a:ext uri="{FF2B5EF4-FFF2-40B4-BE49-F238E27FC236}">
                <a16:creationId xmlns:a16="http://schemas.microsoft.com/office/drawing/2014/main" id="{2D594A2A-5582-4E9D-934A-D822405672AB}"/>
              </a:ext>
            </a:extLst>
          </p:cNvPr>
          <p:cNvSpPr txBox="1">
            <a:spLocks noChangeAspect="1"/>
          </p:cNvSpPr>
          <p:nvPr/>
        </p:nvSpPr>
        <p:spPr>
          <a:xfrm>
            <a:off x="166061" y="1270142"/>
            <a:ext cx="3250718"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男女合計</a:t>
            </a:r>
            <a:r>
              <a:rPr lang="en-US" altLang="ja-JP" dirty="0"/>
              <a:t>)</a:t>
            </a:r>
            <a:endParaRPr lang="ja-JP" altLang="en-US" dirty="0"/>
          </a:p>
        </p:txBody>
      </p:sp>
      <p:sp>
        <p:nvSpPr>
          <p:cNvPr id="10" name="タイトル_小_1_3_1">
            <a:extLst>
              <a:ext uri="{FF2B5EF4-FFF2-40B4-BE49-F238E27FC236}">
                <a16:creationId xmlns:a16="http://schemas.microsoft.com/office/drawing/2014/main" id="{64D567E8-6FEC-4171-A123-E1A6B616FC69}"/>
              </a:ext>
            </a:extLst>
          </p:cNvPr>
          <p:cNvSpPr txBox="1">
            <a:spLocks noChangeAspect="1"/>
          </p:cNvSpPr>
          <p:nvPr/>
        </p:nvSpPr>
        <p:spPr>
          <a:xfrm>
            <a:off x="166060" y="2961613"/>
            <a:ext cx="3250718"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男女合計</a:t>
            </a:r>
            <a:r>
              <a:rPr lang="en-US" altLang="ja-JP" dirty="0"/>
              <a:t>)</a:t>
            </a:r>
            <a:endParaRPr lang="ja-JP" altLang="en-US" dirty="0"/>
          </a:p>
        </p:txBody>
      </p:sp>
      <p:pic>
        <p:nvPicPr>
          <p:cNvPr id="11" name="図 10">
            <a:extLst>
              <a:ext uri="{FF2B5EF4-FFF2-40B4-BE49-F238E27FC236}">
                <a16:creationId xmlns:a16="http://schemas.microsoft.com/office/drawing/2014/main" id="{6BF7BC5C-0CC6-4534-812B-4EC11CFED9C5}"/>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2" name="図 11">
            <a:extLst>
              <a:ext uri="{FF2B5EF4-FFF2-40B4-BE49-F238E27FC236}">
                <a16:creationId xmlns:a16="http://schemas.microsoft.com/office/drawing/2014/main" id="{45BEA86C-6F33-480A-BFF2-2F33FCE605A9}"/>
              </a:ext>
            </a:extLst>
          </p:cNvPr>
          <p:cNvPicPr>
            <a:picLocks noChangeAspect="1"/>
          </p:cNvPicPr>
          <p:nvPr/>
        </p:nvPicPr>
        <p:blipFill>
          <a:blip r:embed="rId3"/>
          <a:stretch>
            <a:fillRect/>
          </a:stretch>
        </p:blipFill>
        <p:spPr>
          <a:xfrm>
            <a:off x="165100" y="3218180"/>
            <a:ext cx="6223000" cy="2238884"/>
          </a:xfrm>
          <a:prstGeom prst="rect">
            <a:avLst/>
          </a:prstGeom>
        </p:spPr>
      </p:pic>
    </p:spTree>
    <p:extLst>
      <p:ext uri="{BB962C8B-B14F-4D97-AF65-F5344CB8AC3E}">
        <p14:creationId xmlns:p14="http://schemas.microsoft.com/office/powerpoint/2010/main" val="4129726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_小_1_3_1"/>
          <p:cNvSpPr txBox="1">
            <a:spLocks noChangeAspect="1"/>
          </p:cNvSpPr>
          <p:nvPr/>
        </p:nvSpPr>
        <p:spPr>
          <a:xfrm>
            <a:off x="170434" y="5500398"/>
            <a:ext cx="5782833" cy="8113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a:t>
            </a:r>
            <a:r>
              <a:rPr kumimoji="0" lang="ja-JP" altLang="en-US" sz="800" b="1" kern="0">
                <a:solidFill>
                  <a:schemeClr val="tx1"/>
                </a:solidFill>
                <a:latin typeface="ＭＳ 明朝" panose="02020609040205080304" pitchFamily="17" charset="-128"/>
                <a:ea typeface="ＭＳ 明朝" panose="02020609040205080304" pitchFamily="17" charset="-128"/>
              </a:rPr>
              <a:t>データは令和</a:t>
            </a:r>
            <a:r>
              <a:rPr kumimoji="0" lang="en-US" altLang="ja-JP" sz="800" b="1" kern="0">
                <a:solidFill>
                  <a:schemeClr val="tx1"/>
                </a:solidFill>
                <a:latin typeface="ＭＳ 明朝" panose="02020609040205080304" pitchFamily="17" charset="-128"/>
                <a:ea typeface="ＭＳ 明朝" panose="02020609040205080304" pitchFamily="17" charset="-128"/>
              </a:rPr>
              <a:t>2</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4</a:t>
            </a:r>
            <a:r>
              <a:rPr kumimoji="0" lang="ja-JP" altLang="en-US" sz="800" b="1" kern="0">
                <a:solidFill>
                  <a:schemeClr val="tx1"/>
                </a:solidFill>
                <a:latin typeface="ＭＳ 明朝" panose="02020609040205080304" pitchFamily="17" charset="-128"/>
                <a:ea typeface="ＭＳ 明朝" panose="02020609040205080304" pitchFamily="17" charset="-128"/>
              </a:rPr>
              <a:t>月～令和</a:t>
            </a:r>
            <a:r>
              <a:rPr kumimoji="0" lang="en-US" altLang="ja-JP" sz="800" b="1" kern="0">
                <a:solidFill>
                  <a:schemeClr val="tx1"/>
                </a:solidFill>
                <a:latin typeface="ＭＳ 明朝" panose="02020609040205080304" pitchFamily="17" charset="-128"/>
                <a:ea typeface="ＭＳ 明朝" panose="02020609040205080304" pitchFamily="17" charset="-128"/>
              </a:rPr>
              <a:t>5</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3</a:t>
            </a:r>
            <a:r>
              <a:rPr kumimoji="0" lang="ja-JP" altLang="en-US" sz="800" b="1" kern="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a:solidFill>
                  <a:schemeClr val="tx1"/>
                </a:solidFill>
                <a:latin typeface="ＭＳ 明朝" panose="02020609040205080304" pitchFamily="17" charset="-128"/>
                <a:ea typeface="ＭＳ 明朝" panose="02020609040205080304" pitchFamily="17" charset="-128"/>
              </a:rPr>
              <a:t>(36</a:t>
            </a:r>
            <a:r>
              <a:rPr kumimoji="0" lang="ja-JP" altLang="en-US" sz="800" b="1" kern="0">
                <a:solidFill>
                  <a:schemeClr val="tx1"/>
                </a:solidFill>
                <a:latin typeface="ＭＳ 明朝" panose="02020609040205080304" pitchFamily="17" charset="-128"/>
                <a:ea typeface="ＭＳ 明朝" panose="02020609040205080304" pitchFamily="17" charset="-128"/>
              </a:rPr>
              <a:t>カ月分</a:t>
            </a:r>
            <a:r>
              <a:rPr kumimoji="0" lang="en-US" altLang="ja-JP" sz="800" b="1" kern="0">
                <a:solidFill>
                  <a:schemeClr val="tx1"/>
                </a:solidFill>
                <a:latin typeface="ＭＳ 明朝" panose="02020609040205080304" pitchFamily="17" charset="-128"/>
                <a:ea typeface="ＭＳ 明朝" panose="02020609040205080304" pitchFamily="17" charset="-128"/>
              </a:rPr>
              <a:t>)</a:t>
            </a:r>
            <a:r>
              <a:rPr kumimoji="0" lang="ja-JP" altLang="en-US" sz="800" b="1" kern="0">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zh-TW" altLang="en-US" sz="800" b="1" kern="0" dirty="0">
                <a:solidFill>
                  <a:schemeClr val="tx1"/>
                </a:solidFill>
                <a:latin typeface="ＭＳ 明朝" panose="02020609040205080304" pitchFamily="17" charset="-128"/>
                <a:ea typeface="ＭＳ 明朝" panose="02020609040205080304" pitchFamily="17" charset="-128"/>
              </a:rPr>
              <a:t>資格確認日</a:t>
            </a:r>
            <a:r>
              <a:rPr kumimoji="0" lang="en-US" altLang="zh-TW" sz="800" b="1" kern="0" dirty="0">
                <a:solidFill>
                  <a:schemeClr val="tx1"/>
                </a:solidFill>
                <a:latin typeface="ＭＳ 明朝" panose="02020609040205080304" pitchFamily="17" charset="-128"/>
                <a:ea typeface="ＭＳ 明朝" panose="02020609040205080304" pitchFamily="17" charset="-128"/>
              </a:rPr>
              <a:t>…</a:t>
            </a:r>
            <a:r>
              <a:rPr kumimoji="0" lang="zh-TW" altLang="en-US" sz="800" b="1" kern="0" dirty="0">
                <a:solidFill>
                  <a:schemeClr val="tx1"/>
                </a:solidFill>
                <a:latin typeface="ＭＳ 明朝" panose="02020609040205080304" pitchFamily="17" charset="-128"/>
                <a:ea typeface="ＭＳ 明朝" panose="02020609040205080304" pitchFamily="17" charset="-128"/>
              </a:rPr>
              <a:t>各年度末時点</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日本酒、焼酎、ビール、洋酒など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を飲む頻度はどのくらいですか。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2286D7D4-AE3D-40CC-8C3A-2F438930F0C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55</a:t>
            </a:fld>
            <a:endParaRPr lang="ja-JP" altLang="en-US" dirty="0"/>
          </a:p>
        </p:txBody>
      </p:sp>
      <p:sp>
        <p:nvSpPr>
          <p:cNvPr id="7" name="タイトル_小_1_3_1">
            <a:extLst>
              <a:ext uri="{FF2B5EF4-FFF2-40B4-BE49-F238E27FC236}">
                <a16:creationId xmlns:a16="http://schemas.microsoft.com/office/drawing/2014/main" id="{6C3E643F-07B3-4D50-B51F-BB29EB44256A}"/>
              </a:ext>
            </a:extLst>
          </p:cNvPr>
          <p:cNvSpPr txBox="1">
            <a:spLocks noChangeAspect="1"/>
          </p:cNvSpPr>
          <p:nvPr/>
        </p:nvSpPr>
        <p:spPr>
          <a:xfrm>
            <a:off x="166894" y="1270142"/>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男性</a:t>
            </a:r>
            <a:r>
              <a:rPr lang="en-US" altLang="ja-JP" dirty="0"/>
              <a:t>)</a:t>
            </a:r>
          </a:p>
        </p:txBody>
      </p:sp>
      <p:sp>
        <p:nvSpPr>
          <p:cNvPr id="8" name="タイトル_小_1_3_1">
            <a:extLst>
              <a:ext uri="{FF2B5EF4-FFF2-40B4-BE49-F238E27FC236}">
                <a16:creationId xmlns:a16="http://schemas.microsoft.com/office/drawing/2014/main" id="{D44068BD-9EEC-4D9C-B432-E43E777AAADA}"/>
              </a:ext>
            </a:extLst>
          </p:cNvPr>
          <p:cNvSpPr txBox="1">
            <a:spLocks noChangeAspect="1"/>
          </p:cNvSpPr>
          <p:nvPr/>
        </p:nvSpPr>
        <p:spPr>
          <a:xfrm>
            <a:off x="166893" y="2961613"/>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男性</a:t>
            </a:r>
            <a:r>
              <a:rPr lang="en-US" altLang="ja-JP" dirty="0"/>
              <a:t>)</a:t>
            </a:r>
          </a:p>
        </p:txBody>
      </p:sp>
      <p:pic>
        <p:nvPicPr>
          <p:cNvPr id="9" name="図 8">
            <a:extLst>
              <a:ext uri="{FF2B5EF4-FFF2-40B4-BE49-F238E27FC236}">
                <a16:creationId xmlns:a16="http://schemas.microsoft.com/office/drawing/2014/main" id="{A9D49571-2DC8-42C3-8DD5-A4BA3185DB34}"/>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1" name="図 10">
            <a:extLst>
              <a:ext uri="{FF2B5EF4-FFF2-40B4-BE49-F238E27FC236}">
                <a16:creationId xmlns:a16="http://schemas.microsoft.com/office/drawing/2014/main" id="{4CD96136-6BA2-468E-962C-8A8C64EA5C88}"/>
              </a:ext>
            </a:extLst>
          </p:cNvPr>
          <p:cNvPicPr>
            <a:picLocks noChangeAspect="1"/>
          </p:cNvPicPr>
          <p:nvPr/>
        </p:nvPicPr>
        <p:blipFill>
          <a:blip r:embed="rId3"/>
          <a:stretch>
            <a:fillRect/>
          </a:stretch>
        </p:blipFill>
        <p:spPr>
          <a:xfrm>
            <a:off x="165100" y="3218180"/>
            <a:ext cx="6223000" cy="2238884"/>
          </a:xfrm>
          <a:prstGeom prst="rect">
            <a:avLst/>
          </a:prstGeom>
        </p:spPr>
      </p:pic>
    </p:spTree>
    <p:extLst>
      <p:ext uri="{BB962C8B-B14F-4D97-AF65-F5344CB8AC3E}">
        <p14:creationId xmlns:p14="http://schemas.microsoft.com/office/powerpoint/2010/main" val="2271227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_小_1_3_1"/>
          <p:cNvSpPr txBox="1">
            <a:spLocks noChangeAspect="1"/>
          </p:cNvSpPr>
          <p:nvPr/>
        </p:nvSpPr>
        <p:spPr>
          <a:xfrm>
            <a:off x="170434" y="5497975"/>
            <a:ext cx="5782833" cy="7703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a:t>
            </a:r>
            <a:r>
              <a:rPr kumimoji="0" lang="ja-JP" altLang="en-US" sz="800" b="1" kern="0">
                <a:solidFill>
                  <a:schemeClr val="tx1"/>
                </a:solidFill>
                <a:latin typeface="ＭＳ 明朝" panose="02020609040205080304" pitchFamily="17" charset="-128"/>
                <a:ea typeface="ＭＳ 明朝" panose="02020609040205080304" pitchFamily="17" charset="-128"/>
              </a:rPr>
              <a:t>データは令和</a:t>
            </a:r>
            <a:r>
              <a:rPr kumimoji="0" lang="en-US" altLang="ja-JP" sz="800" b="1" kern="0">
                <a:solidFill>
                  <a:schemeClr val="tx1"/>
                </a:solidFill>
                <a:latin typeface="ＭＳ 明朝" panose="02020609040205080304" pitchFamily="17" charset="-128"/>
                <a:ea typeface="ＭＳ 明朝" panose="02020609040205080304" pitchFamily="17" charset="-128"/>
              </a:rPr>
              <a:t>2</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4</a:t>
            </a:r>
            <a:r>
              <a:rPr kumimoji="0" lang="ja-JP" altLang="en-US" sz="800" b="1" kern="0">
                <a:solidFill>
                  <a:schemeClr val="tx1"/>
                </a:solidFill>
                <a:latin typeface="ＭＳ 明朝" panose="02020609040205080304" pitchFamily="17" charset="-128"/>
                <a:ea typeface="ＭＳ 明朝" panose="02020609040205080304" pitchFamily="17" charset="-128"/>
              </a:rPr>
              <a:t>月～令和</a:t>
            </a:r>
            <a:r>
              <a:rPr kumimoji="0" lang="en-US" altLang="ja-JP" sz="800" b="1" kern="0">
                <a:solidFill>
                  <a:schemeClr val="tx1"/>
                </a:solidFill>
                <a:latin typeface="ＭＳ 明朝" panose="02020609040205080304" pitchFamily="17" charset="-128"/>
                <a:ea typeface="ＭＳ 明朝" panose="02020609040205080304" pitchFamily="17" charset="-128"/>
              </a:rPr>
              <a:t>5</a:t>
            </a:r>
            <a:r>
              <a:rPr kumimoji="0" lang="ja-JP" altLang="en-US" sz="800" b="1" kern="0">
                <a:solidFill>
                  <a:schemeClr val="tx1"/>
                </a:solidFill>
                <a:latin typeface="ＭＳ 明朝" panose="02020609040205080304" pitchFamily="17" charset="-128"/>
                <a:ea typeface="ＭＳ 明朝" panose="02020609040205080304" pitchFamily="17" charset="-128"/>
              </a:rPr>
              <a:t>年</a:t>
            </a:r>
            <a:r>
              <a:rPr kumimoji="0" lang="en-US" altLang="ja-JP" sz="800" b="1" kern="0">
                <a:solidFill>
                  <a:schemeClr val="tx1"/>
                </a:solidFill>
                <a:latin typeface="ＭＳ 明朝" panose="02020609040205080304" pitchFamily="17" charset="-128"/>
                <a:ea typeface="ＭＳ 明朝" panose="02020609040205080304" pitchFamily="17" charset="-128"/>
              </a:rPr>
              <a:t>3</a:t>
            </a:r>
            <a:r>
              <a:rPr kumimoji="0" lang="ja-JP" altLang="en-US" sz="800" b="1" kern="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a:solidFill>
                  <a:schemeClr val="tx1"/>
                </a:solidFill>
                <a:latin typeface="ＭＳ 明朝" panose="02020609040205080304" pitchFamily="17" charset="-128"/>
                <a:ea typeface="ＭＳ 明朝" panose="02020609040205080304" pitchFamily="17" charset="-128"/>
              </a:rPr>
              <a:t>(36</a:t>
            </a:r>
            <a:r>
              <a:rPr kumimoji="0" lang="ja-JP" altLang="en-US" sz="800" b="1" kern="0">
                <a:solidFill>
                  <a:schemeClr val="tx1"/>
                </a:solidFill>
                <a:latin typeface="ＭＳ 明朝" panose="02020609040205080304" pitchFamily="17" charset="-128"/>
                <a:ea typeface="ＭＳ 明朝" panose="02020609040205080304" pitchFamily="17" charset="-128"/>
              </a:rPr>
              <a:t>カ月分</a:t>
            </a:r>
            <a:r>
              <a:rPr kumimoji="0" lang="en-US" altLang="ja-JP" sz="800" b="1" kern="0">
                <a:solidFill>
                  <a:schemeClr val="tx1"/>
                </a:solidFill>
                <a:latin typeface="ＭＳ 明朝" panose="02020609040205080304" pitchFamily="17" charset="-128"/>
                <a:ea typeface="ＭＳ 明朝" panose="02020609040205080304" pitchFamily="17" charset="-128"/>
              </a:rPr>
              <a:t>)</a:t>
            </a:r>
            <a:r>
              <a:rPr kumimoji="0" lang="ja-JP" altLang="en-US" sz="800" b="1" kern="0">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zh-TW" altLang="en-US" sz="800" b="1" kern="0" dirty="0">
                <a:solidFill>
                  <a:schemeClr val="tx1"/>
                </a:solidFill>
                <a:latin typeface="ＭＳ 明朝" panose="02020609040205080304" pitchFamily="17" charset="-128"/>
                <a:ea typeface="ＭＳ 明朝" panose="02020609040205080304" pitchFamily="17" charset="-128"/>
              </a:rPr>
              <a:t>資格確認日</a:t>
            </a:r>
            <a:r>
              <a:rPr kumimoji="0" lang="en-US" altLang="zh-TW" sz="800" b="1" kern="0" dirty="0">
                <a:solidFill>
                  <a:schemeClr val="tx1"/>
                </a:solidFill>
                <a:latin typeface="ＭＳ 明朝" panose="02020609040205080304" pitchFamily="17" charset="-128"/>
                <a:ea typeface="ＭＳ 明朝" panose="02020609040205080304" pitchFamily="17" charset="-128"/>
              </a:rPr>
              <a:t>…</a:t>
            </a:r>
            <a:r>
              <a:rPr kumimoji="0" lang="zh-TW" altLang="en-US" sz="800" b="1" kern="0" dirty="0">
                <a:solidFill>
                  <a:schemeClr val="tx1"/>
                </a:solidFill>
                <a:latin typeface="ＭＳ 明朝" panose="02020609040205080304" pitchFamily="17" charset="-128"/>
                <a:ea typeface="ＭＳ 明朝" panose="02020609040205080304" pitchFamily="17" charset="-128"/>
              </a:rPr>
              <a:t>各年度末時点</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日本酒、焼酎、ビール、洋酒など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を飲む頻度はどのくらいですか。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6B9654B-91AC-4C2C-B945-1D06B5DE0B8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56</a:t>
            </a:fld>
            <a:endParaRPr lang="ja-JP" altLang="en-US" dirty="0"/>
          </a:p>
        </p:txBody>
      </p:sp>
      <p:sp>
        <p:nvSpPr>
          <p:cNvPr id="7" name="タイトル_小_1_3_1">
            <a:extLst>
              <a:ext uri="{FF2B5EF4-FFF2-40B4-BE49-F238E27FC236}">
                <a16:creationId xmlns:a16="http://schemas.microsoft.com/office/drawing/2014/main" id="{66B49429-6FCE-475E-BB21-7AB8F5C29894}"/>
              </a:ext>
            </a:extLst>
          </p:cNvPr>
          <p:cNvSpPr txBox="1">
            <a:spLocks noChangeAspect="1"/>
          </p:cNvSpPr>
          <p:nvPr/>
        </p:nvSpPr>
        <p:spPr>
          <a:xfrm>
            <a:off x="166894" y="1270142"/>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女性</a:t>
            </a:r>
            <a:r>
              <a:rPr lang="en-US" altLang="ja-JP" dirty="0"/>
              <a:t>)</a:t>
            </a:r>
          </a:p>
        </p:txBody>
      </p:sp>
      <p:sp>
        <p:nvSpPr>
          <p:cNvPr id="8" name="タイトル_小_1_3_1">
            <a:extLst>
              <a:ext uri="{FF2B5EF4-FFF2-40B4-BE49-F238E27FC236}">
                <a16:creationId xmlns:a16="http://schemas.microsoft.com/office/drawing/2014/main" id="{F623A3BF-F97E-48D0-A2B3-5C68117BBA2C}"/>
              </a:ext>
            </a:extLst>
          </p:cNvPr>
          <p:cNvSpPr txBox="1">
            <a:spLocks noChangeAspect="1"/>
          </p:cNvSpPr>
          <p:nvPr/>
        </p:nvSpPr>
        <p:spPr>
          <a:xfrm>
            <a:off x="166893" y="2961613"/>
            <a:ext cx="2942942"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飲酒頻度に関する回答状況</a:t>
            </a:r>
            <a:r>
              <a:rPr lang="en-US" altLang="ja-JP" dirty="0"/>
              <a:t>(</a:t>
            </a:r>
            <a:r>
              <a:rPr lang="ja-JP" altLang="en-US" dirty="0"/>
              <a:t>女性</a:t>
            </a:r>
            <a:r>
              <a:rPr lang="en-US" altLang="ja-JP" dirty="0"/>
              <a:t>)</a:t>
            </a:r>
          </a:p>
        </p:txBody>
      </p:sp>
      <p:pic>
        <p:nvPicPr>
          <p:cNvPr id="9" name="図 8">
            <a:extLst>
              <a:ext uri="{FF2B5EF4-FFF2-40B4-BE49-F238E27FC236}">
                <a16:creationId xmlns:a16="http://schemas.microsoft.com/office/drawing/2014/main" id="{3ECA9BF5-C927-479E-8A0D-7AB40E5A282A}"/>
              </a:ext>
            </a:extLst>
          </p:cNvPr>
          <p:cNvPicPr>
            <a:picLocks noChangeAspect="1"/>
          </p:cNvPicPr>
          <p:nvPr/>
        </p:nvPicPr>
        <p:blipFill>
          <a:blip r:embed="rId2"/>
          <a:stretch>
            <a:fillRect/>
          </a:stretch>
        </p:blipFill>
        <p:spPr>
          <a:xfrm>
            <a:off x="165100" y="1524000"/>
            <a:ext cx="6223000" cy="973144"/>
          </a:xfrm>
          <a:prstGeom prst="rect">
            <a:avLst/>
          </a:prstGeom>
        </p:spPr>
      </p:pic>
      <p:pic>
        <p:nvPicPr>
          <p:cNvPr id="11" name="図 10">
            <a:extLst>
              <a:ext uri="{FF2B5EF4-FFF2-40B4-BE49-F238E27FC236}">
                <a16:creationId xmlns:a16="http://schemas.microsoft.com/office/drawing/2014/main" id="{5CC7D6CB-7AC6-40B9-8AD4-1B0AD8403D17}"/>
              </a:ext>
            </a:extLst>
          </p:cNvPr>
          <p:cNvPicPr>
            <a:picLocks noChangeAspect="1"/>
          </p:cNvPicPr>
          <p:nvPr/>
        </p:nvPicPr>
        <p:blipFill>
          <a:blip r:embed="rId3"/>
          <a:stretch>
            <a:fillRect/>
          </a:stretch>
        </p:blipFill>
        <p:spPr>
          <a:xfrm>
            <a:off x="165100" y="3218180"/>
            <a:ext cx="6223000" cy="2238884"/>
          </a:xfrm>
          <a:prstGeom prst="rect">
            <a:avLst/>
          </a:prstGeom>
        </p:spPr>
      </p:pic>
    </p:spTree>
    <p:extLst>
      <p:ext uri="{BB962C8B-B14F-4D97-AF65-F5344CB8AC3E}">
        <p14:creationId xmlns:p14="http://schemas.microsoft.com/office/powerpoint/2010/main" val="1262527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3" y="7243866"/>
            <a:ext cx="6084132"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運動や食生活等の生活習慣を改善してみようと思いますか。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6DE6C00-990B-4200-A806-2B3B6B35F0E6}"/>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57</a:t>
            </a:fld>
            <a:endParaRPr lang="ja-JP" altLang="en-US" dirty="0"/>
          </a:p>
        </p:txBody>
      </p:sp>
      <p:sp>
        <p:nvSpPr>
          <p:cNvPr id="7" name="Rectangle 5">
            <a:extLst>
              <a:ext uri="{FF2B5EF4-FFF2-40B4-BE49-F238E27FC236}">
                <a16:creationId xmlns:a16="http://schemas.microsoft.com/office/drawing/2014/main" id="{54EBDEAB-AE72-43FC-9781-273E1FF78836}"/>
              </a:ext>
            </a:extLst>
          </p:cNvPr>
          <p:cNvSpPr>
            <a:spLocks noChangeAspect="1" noChangeArrowheads="1"/>
          </p:cNvSpPr>
          <p:nvPr/>
        </p:nvSpPr>
        <p:spPr bwMode="auto">
          <a:xfrm>
            <a:off x="165100" y="913737"/>
            <a:ext cx="6315075" cy="30777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just" defTabSz="914400" rtl="0" fontAlgn="base" latinLnBrk="0" hangingPunct="1">
              <a:lnSpc>
                <a:spcPct val="100000"/>
              </a:lnSpc>
              <a:spcBef>
                <a:spcPct val="0"/>
              </a:spcBef>
              <a:spcAft>
                <a:spcPct val="0"/>
              </a:spcAft>
              <a:buClrTx/>
              <a:buSzTx/>
              <a:buFontTx/>
              <a:buNone/>
              <a:tabLst/>
            </a:pPr>
            <a:r>
              <a:rPr lang="en-US" altLang="ja-JP" sz="1400" dirty="0">
                <a:latin typeface="ＭＳ 明朝" panose="02020609040205080304" pitchFamily="17" charset="-128"/>
                <a:ea typeface="ＭＳ 明朝" panose="02020609040205080304" pitchFamily="17" charset="-128"/>
                <a:cs typeface="ＭＳ Ｐゴシック" pitchFamily="50" charset="-128"/>
              </a:rPr>
              <a:t>(6)</a:t>
            </a:r>
            <a:r>
              <a:rPr kumimoji="1" lang="ja-JP" altLang="en-US"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rPr>
              <a:t>生活習慣の改善</a:t>
            </a:r>
            <a:endParaRPr kumimoji="1" lang="en-US" altLang="ja-JP" sz="14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sp>
        <p:nvSpPr>
          <p:cNvPr id="9" name="タイトル_小_1_3_1">
            <a:extLst>
              <a:ext uri="{FF2B5EF4-FFF2-40B4-BE49-F238E27FC236}">
                <a16:creationId xmlns:a16="http://schemas.microsoft.com/office/drawing/2014/main" id="{7CF9839D-FF22-4762-9320-66A068CDCDE8}"/>
              </a:ext>
            </a:extLst>
          </p:cNvPr>
          <p:cNvSpPr txBox="1">
            <a:spLocks noChangeAspect="1"/>
          </p:cNvSpPr>
          <p:nvPr/>
        </p:nvSpPr>
        <p:spPr>
          <a:xfrm>
            <a:off x="165600" y="1269275"/>
            <a:ext cx="4174048"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男女合計</a:t>
            </a:r>
            <a:r>
              <a:rPr lang="en-US" altLang="ja-JP" dirty="0"/>
              <a:t>)</a:t>
            </a:r>
          </a:p>
        </p:txBody>
      </p:sp>
      <p:sp>
        <p:nvSpPr>
          <p:cNvPr id="10" name="タイトル_小_1_3_1">
            <a:extLst>
              <a:ext uri="{FF2B5EF4-FFF2-40B4-BE49-F238E27FC236}">
                <a16:creationId xmlns:a16="http://schemas.microsoft.com/office/drawing/2014/main" id="{36351608-229C-4AAE-9D00-5EF446BFC45C}"/>
              </a:ext>
            </a:extLst>
          </p:cNvPr>
          <p:cNvSpPr txBox="1">
            <a:spLocks noChangeAspect="1"/>
          </p:cNvSpPr>
          <p:nvPr/>
        </p:nvSpPr>
        <p:spPr>
          <a:xfrm>
            <a:off x="165600" y="4483749"/>
            <a:ext cx="4327936"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男女合計</a:t>
            </a:r>
            <a:r>
              <a:rPr lang="en-US" altLang="ja-JP" dirty="0"/>
              <a:t>)</a:t>
            </a:r>
          </a:p>
        </p:txBody>
      </p:sp>
      <p:pic>
        <p:nvPicPr>
          <p:cNvPr id="15" name="図 14">
            <a:extLst>
              <a:ext uri="{FF2B5EF4-FFF2-40B4-BE49-F238E27FC236}">
                <a16:creationId xmlns:a16="http://schemas.microsoft.com/office/drawing/2014/main" id="{FEF2045F-658E-48B4-BCCD-F776B7123478}"/>
              </a:ext>
            </a:extLst>
          </p:cNvPr>
          <p:cNvPicPr>
            <a:picLocks noChangeAspect="1"/>
          </p:cNvPicPr>
          <p:nvPr/>
        </p:nvPicPr>
        <p:blipFill>
          <a:blip r:embed="rId2"/>
          <a:stretch>
            <a:fillRect/>
          </a:stretch>
        </p:blipFill>
        <p:spPr>
          <a:xfrm>
            <a:off x="165100" y="1524000"/>
            <a:ext cx="6226340" cy="1028700"/>
          </a:xfrm>
          <a:prstGeom prst="rect">
            <a:avLst/>
          </a:prstGeom>
        </p:spPr>
      </p:pic>
      <p:pic>
        <p:nvPicPr>
          <p:cNvPr id="16" name="図 15">
            <a:extLst>
              <a:ext uri="{FF2B5EF4-FFF2-40B4-BE49-F238E27FC236}">
                <a16:creationId xmlns:a16="http://schemas.microsoft.com/office/drawing/2014/main" id="{03361626-B93A-44C1-A216-852E08388B50}"/>
              </a:ext>
            </a:extLst>
          </p:cNvPr>
          <p:cNvPicPr>
            <a:picLocks noChangeAspect="1"/>
          </p:cNvPicPr>
          <p:nvPr/>
        </p:nvPicPr>
        <p:blipFill>
          <a:blip r:embed="rId3"/>
          <a:stretch>
            <a:fillRect/>
          </a:stretch>
        </p:blipFill>
        <p:spPr>
          <a:xfrm>
            <a:off x="165100" y="2616200"/>
            <a:ext cx="4771273" cy="1028700"/>
          </a:xfrm>
          <a:prstGeom prst="rect">
            <a:avLst/>
          </a:prstGeom>
        </p:spPr>
      </p:pic>
      <p:pic>
        <p:nvPicPr>
          <p:cNvPr id="17" name="図 16">
            <a:extLst>
              <a:ext uri="{FF2B5EF4-FFF2-40B4-BE49-F238E27FC236}">
                <a16:creationId xmlns:a16="http://schemas.microsoft.com/office/drawing/2014/main" id="{370BCC04-3047-418E-83EA-D5A8AD4E8B12}"/>
              </a:ext>
            </a:extLst>
          </p:cNvPr>
          <p:cNvPicPr>
            <a:picLocks noChangeAspect="1"/>
          </p:cNvPicPr>
          <p:nvPr/>
        </p:nvPicPr>
        <p:blipFill>
          <a:blip r:embed="rId4"/>
          <a:stretch>
            <a:fillRect/>
          </a:stretch>
        </p:blipFill>
        <p:spPr>
          <a:xfrm>
            <a:off x="165100" y="4737100"/>
            <a:ext cx="6223000" cy="2513382"/>
          </a:xfrm>
          <a:prstGeom prst="rect">
            <a:avLst/>
          </a:prstGeom>
        </p:spPr>
      </p:pic>
    </p:spTree>
    <p:extLst>
      <p:ext uri="{BB962C8B-B14F-4D97-AF65-F5344CB8AC3E}">
        <p14:creationId xmlns:p14="http://schemas.microsoft.com/office/powerpoint/2010/main" val="3847020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3" y="7243866"/>
            <a:ext cx="6084132"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運動や食生活等の生活習慣を改善してみようと思いますか。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4447552-2E15-40B1-B53E-05F766C96CBA}"/>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58</a:t>
            </a:fld>
            <a:endParaRPr lang="ja-JP" altLang="en-US" dirty="0"/>
          </a:p>
        </p:txBody>
      </p:sp>
      <p:sp>
        <p:nvSpPr>
          <p:cNvPr id="6" name="タイトル_小_1_3_1">
            <a:extLst>
              <a:ext uri="{FF2B5EF4-FFF2-40B4-BE49-F238E27FC236}">
                <a16:creationId xmlns:a16="http://schemas.microsoft.com/office/drawing/2014/main" id="{9447AA01-23B6-4D97-9F56-A86A23199AA9}"/>
              </a:ext>
            </a:extLst>
          </p:cNvPr>
          <p:cNvSpPr txBox="1">
            <a:spLocks noChangeAspect="1"/>
          </p:cNvSpPr>
          <p:nvPr/>
        </p:nvSpPr>
        <p:spPr>
          <a:xfrm>
            <a:off x="165600" y="1269275"/>
            <a:ext cx="4020160"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男性</a:t>
            </a:r>
            <a:r>
              <a:rPr lang="en-US" altLang="ja-JP" dirty="0"/>
              <a:t>)</a:t>
            </a:r>
          </a:p>
        </p:txBody>
      </p:sp>
      <p:sp>
        <p:nvSpPr>
          <p:cNvPr id="7" name="タイトル_小_1_3_1">
            <a:extLst>
              <a:ext uri="{FF2B5EF4-FFF2-40B4-BE49-F238E27FC236}">
                <a16:creationId xmlns:a16="http://schemas.microsoft.com/office/drawing/2014/main" id="{EE3CDDB4-8092-4AC6-A3A8-76246721034A}"/>
              </a:ext>
            </a:extLst>
          </p:cNvPr>
          <p:cNvSpPr txBox="1">
            <a:spLocks noChangeAspect="1"/>
          </p:cNvSpPr>
          <p:nvPr/>
        </p:nvSpPr>
        <p:spPr>
          <a:xfrm>
            <a:off x="165600" y="4483749"/>
            <a:ext cx="4020160"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男性</a:t>
            </a:r>
            <a:r>
              <a:rPr lang="en-US" altLang="ja-JP" dirty="0"/>
              <a:t>)</a:t>
            </a:r>
          </a:p>
        </p:txBody>
      </p:sp>
      <p:pic>
        <p:nvPicPr>
          <p:cNvPr id="10" name="table114">
            <a:extLst>
              <a:ext uri="{FF2B5EF4-FFF2-40B4-BE49-F238E27FC236}">
                <a16:creationId xmlns:a16="http://schemas.microsoft.com/office/drawing/2014/main" id="{69A03223-950A-4EBB-83A2-46A936ED3FF2}"/>
              </a:ext>
            </a:extLst>
          </p:cNvPr>
          <p:cNvPicPr>
            <a:picLocks noChangeAspect="1"/>
          </p:cNvPicPr>
          <p:nvPr/>
        </p:nvPicPr>
        <p:blipFill>
          <a:blip r:embed="rId2"/>
          <a:stretch>
            <a:fillRect/>
          </a:stretch>
        </p:blipFill>
        <p:spPr>
          <a:xfrm>
            <a:off x="165100" y="4737100"/>
            <a:ext cx="6223000" cy="2513382"/>
          </a:xfrm>
          <a:prstGeom prst="rect">
            <a:avLst/>
          </a:prstGeom>
        </p:spPr>
      </p:pic>
      <p:pic>
        <p:nvPicPr>
          <p:cNvPr id="13" name="図 12">
            <a:extLst>
              <a:ext uri="{FF2B5EF4-FFF2-40B4-BE49-F238E27FC236}">
                <a16:creationId xmlns:a16="http://schemas.microsoft.com/office/drawing/2014/main" id="{07D5B425-D9EB-427D-A944-E41605A7948B}"/>
              </a:ext>
            </a:extLst>
          </p:cNvPr>
          <p:cNvPicPr>
            <a:picLocks noChangeAspect="1"/>
          </p:cNvPicPr>
          <p:nvPr/>
        </p:nvPicPr>
        <p:blipFill>
          <a:blip r:embed="rId3"/>
          <a:stretch>
            <a:fillRect/>
          </a:stretch>
        </p:blipFill>
        <p:spPr>
          <a:xfrm>
            <a:off x="165100" y="1524000"/>
            <a:ext cx="6226340" cy="1028700"/>
          </a:xfrm>
          <a:prstGeom prst="rect">
            <a:avLst/>
          </a:prstGeom>
        </p:spPr>
      </p:pic>
      <p:pic>
        <p:nvPicPr>
          <p:cNvPr id="14" name="図 13">
            <a:extLst>
              <a:ext uri="{FF2B5EF4-FFF2-40B4-BE49-F238E27FC236}">
                <a16:creationId xmlns:a16="http://schemas.microsoft.com/office/drawing/2014/main" id="{8D5FE0CD-9063-4600-848C-6F0B6BFFED03}"/>
              </a:ext>
            </a:extLst>
          </p:cNvPr>
          <p:cNvPicPr>
            <a:picLocks noChangeAspect="1"/>
          </p:cNvPicPr>
          <p:nvPr/>
        </p:nvPicPr>
        <p:blipFill>
          <a:blip r:embed="rId4"/>
          <a:stretch>
            <a:fillRect/>
          </a:stretch>
        </p:blipFill>
        <p:spPr>
          <a:xfrm>
            <a:off x="165100" y="2616200"/>
            <a:ext cx="4771273" cy="1028700"/>
          </a:xfrm>
          <a:prstGeom prst="rect">
            <a:avLst/>
          </a:prstGeom>
        </p:spPr>
      </p:pic>
    </p:spTree>
    <p:extLst>
      <p:ext uri="{BB962C8B-B14F-4D97-AF65-F5344CB8AC3E}">
        <p14:creationId xmlns:p14="http://schemas.microsoft.com/office/powerpoint/2010/main" val="263361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a:spLocks noChangeAspect="1"/>
          </p:cNvSpPr>
          <p:nvPr/>
        </p:nvSpPr>
        <p:spPr>
          <a:xfrm>
            <a:off x="165100" y="1537031"/>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1" name="正方形/長方形 10"/>
          <p:cNvSpPr>
            <a:spLocks noChangeAspect="1"/>
          </p:cNvSpPr>
          <p:nvPr/>
        </p:nvSpPr>
        <p:spPr>
          <a:xfrm>
            <a:off x="165100" y="5092204"/>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C72D02FA-301D-80F8-200E-EB628E17018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5</a:t>
            </a:fld>
            <a:endParaRPr lang="ja-JP" altLang="en-US" dirty="0">
              <a:latin typeface="ＭＳ 明朝" panose="02020609040205080304" pitchFamily="17" charset="-128"/>
              <a:ea typeface="ＭＳ 明朝" panose="02020609040205080304" pitchFamily="17" charset="-128"/>
            </a:endParaRPr>
          </a:p>
        </p:txBody>
      </p:sp>
      <p:sp>
        <p:nvSpPr>
          <p:cNvPr id="14" name="タイトル_大_3">
            <a:extLst>
              <a:ext uri="{FF2B5EF4-FFF2-40B4-BE49-F238E27FC236}">
                <a16:creationId xmlns:a16="http://schemas.microsoft.com/office/drawing/2014/main" id="{8BCB1311-E9F2-C507-4D64-9C441552BE2C}"/>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特定健康診査及び特定保健指導の現状と評価</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A472257C-48C8-0BCC-6E6D-4CAAF37AA6DA}"/>
              </a:ext>
            </a:extLst>
          </p:cNvPr>
          <p:cNvGraphicFramePr>
            <a:graphicFrameLocks noGrp="1" noChangeAspect="1"/>
          </p:cNvGraphicFramePr>
          <p:nvPr>
            <p:extLst>
              <p:ext uri="{D42A27DB-BD31-4B8C-83A1-F6EECF244321}">
                <p14:modId xmlns:p14="http://schemas.microsoft.com/office/powerpoint/2010/main" val="1510200071"/>
              </p:ext>
            </p:extLst>
          </p:nvPr>
        </p:nvGraphicFramePr>
        <p:xfrm>
          <a:off x="165099" y="5364368"/>
          <a:ext cx="6161488" cy="2520000"/>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特定保健指導の利用勧奨</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対象者への電話・個別訪問による指導勧奨</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保健指導対象者に対して、電話や個別訪問による指導勧奨を行っている。</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特定保健指導の実施体制</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latin typeface="ＭＳ 明朝" panose="02020609040205080304" pitchFamily="17" charset="-128"/>
                          <a:ea typeface="ＭＳ 明朝" panose="02020609040205080304" pitchFamily="17" charset="-128"/>
                        </a:rPr>
                        <a:t>保健師と連携した実施体制</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latin typeface="ＭＳ 明朝" panose="02020609040205080304" pitchFamily="17" charset="-128"/>
                          <a:ea typeface="ＭＳ 明朝" panose="02020609040205080304" pitchFamily="17" charset="-128"/>
                        </a:rPr>
                        <a:t>特定保健指導対象者を動機付け支援対象者と積極的支援対象者に分け、保健師が個別に訪問・指導を行っている。</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sp>
        <p:nvSpPr>
          <p:cNvPr id="5" name="テキスト ボックス 4">
            <a:extLst>
              <a:ext uri="{FF2B5EF4-FFF2-40B4-BE49-F238E27FC236}">
                <a16:creationId xmlns:a16="http://schemas.microsoft.com/office/drawing/2014/main" id="{30C729FA-FB59-BF74-D85C-0BCDDD14695B}"/>
              </a:ext>
            </a:extLst>
          </p:cNvPr>
          <p:cNvSpPr txBox="1">
            <a:spLocks noChangeAspect="1"/>
          </p:cNvSpPr>
          <p:nvPr/>
        </p:nvSpPr>
        <p:spPr>
          <a:xfrm>
            <a:off x="50800" y="427435"/>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取り組みの実施内容</a:t>
            </a:r>
          </a:p>
        </p:txBody>
      </p:sp>
      <p:graphicFrame>
        <p:nvGraphicFramePr>
          <p:cNvPr id="3" name="表 2">
            <a:extLst>
              <a:ext uri="{FF2B5EF4-FFF2-40B4-BE49-F238E27FC236}">
                <a16:creationId xmlns:a16="http://schemas.microsoft.com/office/drawing/2014/main" id="{51827D3A-DC93-2865-2B59-FE363297DB08}"/>
              </a:ext>
            </a:extLst>
          </p:cNvPr>
          <p:cNvGraphicFramePr>
            <a:graphicFrameLocks noGrp="1" noChangeAspect="1"/>
          </p:cNvGraphicFramePr>
          <p:nvPr>
            <p:extLst>
              <p:ext uri="{D42A27DB-BD31-4B8C-83A1-F6EECF244321}">
                <p14:modId xmlns:p14="http://schemas.microsoft.com/office/powerpoint/2010/main" val="3643371166"/>
              </p:ext>
            </p:extLst>
          </p:nvPr>
        </p:nvGraphicFramePr>
        <p:xfrm>
          <a:off x="189306" y="1842768"/>
          <a:ext cx="6161488" cy="2525644"/>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特定健康診査の周知・啓発</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毎戸配布による周知</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毎戸配布にて集団健診の受診日や場所、受診方法についての周知を行った。</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ＭＳ 明朝" panose="02020609040205080304" pitchFamily="17" charset="-128"/>
                          <a:ea typeface="ＭＳ 明朝" panose="02020609040205080304" pitchFamily="17" charset="-128"/>
                        </a:rPr>
                        <a:t>未受診者勧奨</a:t>
                      </a:r>
                      <a:endParaRPr lang="ja-JP" altLang="en-US"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１回目の集団健診後、受診履歴の無い方に２回目の集団健診及び個別健診を受診していただくように受診勧奨をした。</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108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健診体制の整備</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土曜の健診実施及び個別健診の実施</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・土曜日に健診を実施することにより働いている世代の受診機会の拡大を図った。</a:t>
                      </a:r>
                    </a:p>
                    <a:p>
                      <a:r>
                        <a:rPr lang="ja-JP" altLang="en-US" sz="1000" dirty="0">
                          <a:solidFill>
                            <a:schemeClr val="tx1"/>
                          </a:solidFill>
                          <a:latin typeface="ＭＳ 明朝" panose="02020609040205080304" pitchFamily="17" charset="-128"/>
                          <a:ea typeface="ＭＳ 明朝" panose="02020609040205080304" pitchFamily="17" charset="-128"/>
                        </a:rPr>
                        <a:t>・個別健診の実施により、集団健診を受診できなかった人の受診機会の拡大にもつながった。</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sp>
        <p:nvSpPr>
          <p:cNvPr id="6" name="テキスト ボックス 5">
            <a:extLst>
              <a:ext uri="{FF2B5EF4-FFF2-40B4-BE49-F238E27FC236}">
                <a16:creationId xmlns:a16="http://schemas.microsoft.com/office/drawing/2014/main" id="{3C909EC2-0AF8-1E25-4E04-1E2B0F2ACBA9}"/>
              </a:ext>
            </a:extLst>
          </p:cNvPr>
          <p:cNvSpPr txBox="1">
            <a:spLocks noChangeAspect="1"/>
          </p:cNvSpPr>
          <p:nvPr/>
        </p:nvSpPr>
        <p:spPr>
          <a:xfrm>
            <a:off x="165099" y="734648"/>
            <a:ext cx="6238800" cy="307358"/>
          </a:xfrm>
          <a:prstGeom prst="rect">
            <a:avLst/>
          </a:prstGeom>
          <a:noFill/>
          <a:ln>
            <a:noFill/>
          </a:ln>
        </p:spPr>
        <p:txBody>
          <a:bodyPr wrap="square" lIns="0" rIns="0" rtlCol="0">
            <a:noAutofit/>
          </a:bodyPr>
          <a:lstStyle/>
          <a:p>
            <a:pPr indent="1588" algn="just">
              <a:lnSpc>
                <a:spcPct val="150000"/>
              </a:lnSpc>
            </a:pPr>
            <a:r>
              <a:rPr lang="ja-JP" altLang="en-US" sz="1200" dirty="0">
                <a:latin typeface="ＭＳ 明朝" panose="02020609040205080304" pitchFamily="17" charset="-128"/>
                <a:ea typeface="ＭＳ 明朝" panose="02020609040205080304" pitchFamily="17" charset="-128"/>
              </a:rPr>
              <a:t>　以下は、特定健康診査及び特定保健指導に係る、これまでの主な取り組みを示したものです。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08950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注釈文章 9"/>
          <p:cNvSpPr txBox="1">
            <a:spLocks noChangeAspect="1"/>
          </p:cNvSpPr>
          <p:nvPr/>
        </p:nvSpPr>
        <p:spPr>
          <a:xfrm>
            <a:off x="170434" y="7243867"/>
            <a:ext cx="6084132" cy="830997"/>
          </a:xfrm>
          <a:prstGeom prst="rect">
            <a:avLst/>
          </a:prstGeom>
          <a:noFill/>
        </p:spPr>
        <p:txBody>
          <a:bodyPr wrap="square" lIns="0" rIns="9000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2</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(36</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運動や食生活等の生活習慣を改善してみようと思いますか。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の質問に対する回答を集計。</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質問に対し各選択肢を選択した人数。</a:t>
            </a:r>
            <a:endParaRPr lang="en-US" altLang="ja-JP" sz="800"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割合</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質問回答者のうち、各選択肢を</a:t>
            </a:r>
            <a:r>
              <a:rPr lang="ja-JP" altLang="ja-JP" sz="800" dirty="0">
                <a:latin typeface="ＭＳ 明朝" panose="02020609040205080304" pitchFamily="17" charset="-128"/>
                <a:ea typeface="ＭＳ 明朝" panose="02020609040205080304" pitchFamily="17" charset="-128"/>
              </a:rPr>
              <a:t>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073CA68-EF17-402A-8278-37CB5D0EA4E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59</a:t>
            </a:fld>
            <a:endParaRPr lang="ja-JP" altLang="en-US" dirty="0"/>
          </a:p>
        </p:txBody>
      </p:sp>
      <p:sp>
        <p:nvSpPr>
          <p:cNvPr id="6" name="タイトル_小_1_3_1">
            <a:extLst>
              <a:ext uri="{FF2B5EF4-FFF2-40B4-BE49-F238E27FC236}">
                <a16:creationId xmlns:a16="http://schemas.microsoft.com/office/drawing/2014/main" id="{9912F4F8-75BE-4AA9-8CA7-F1C611EA09CB}"/>
              </a:ext>
            </a:extLst>
          </p:cNvPr>
          <p:cNvSpPr txBox="1">
            <a:spLocks noChangeAspect="1"/>
          </p:cNvSpPr>
          <p:nvPr/>
        </p:nvSpPr>
        <p:spPr>
          <a:xfrm>
            <a:off x="165600" y="1269275"/>
            <a:ext cx="4020160"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女性</a:t>
            </a:r>
            <a:r>
              <a:rPr lang="en-US" altLang="ja-JP" dirty="0"/>
              <a:t>)</a:t>
            </a:r>
          </a:p>
        </p:txBody>
      </p:sp>
      <p:sp>
        <p:nvSpPr>
          <p:cNvPr id="7" name="タイトル_小_1_3_1">
            <a:extLst>
              <a:ext uri="{FF2B5EF4-FFF2-40B4-BE49-F238E27FC236}">
                <a16:creationId xmlns:a16="http://schemas.microsoft.com/office/drawing/2014/main" id="{A836DD99-56E1-4CA9-AB98-8FD581A74A30}"/>
              </a:ext>
            </a:extLst>
          </p:cNvPr>
          <p:cNvSpPr txBox="1">
            <a:spLocks noChangeAspect="1"/>
          </p:cNvSpPr>
          <p:nvPr/>
        </p:nvSpPr>
        <p:spPr>
          <a:xfrm>
            <a:off x="165600" y="4483749"/>
            <a:ext cx="4020160"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36000" rIns="90000" bIns="36000" rtlCol="0" anchor="ctr">
            <a:spAutoFit/>
          </a:bodyPr>
          <a:lstStyle>
            <a:defPPr>
              <a:defRPr lang="ja-JP"/>
            </a:defPPr>
            <a:lvl1pPr marR="5130">
              <a:defRPr sz="1200">
                <a:solidFill>
                  <a:schemeClr val="tx1"/>
                </a:solidFill>
                <a:latin typeface="ＭＳ 明朝" panose="02020609040205080304" pitchFamily="17" charset="-128"/>
                <a:ea typeface="ＭＳ 明朝" panose="02020609040205080304" pitchFamily="17" charset="-128"/>
              </a:defRPr>
            </a:lvl1pPr>
          </a:lstStyle>
          <a:p>
            <a:r>
              <a:rPr lang="ja-JP" altLang="en-US" dirty="0"/>
              <a:t>年度別 生活習慣の改善の意思に関する回答状況</a:t>
            </a:r>
            <a:r>
              <a:rPr lang="en-US" altLang="ja-JP" dirty="0"/>
              <a:t>(</a:t>
            </a:r>
            <a:r>
              <a:rPr lang="ja-JP" altLang="en-US" dirty="0"/>
              <a:t>女性</a:t>
            </a:r>
            <a:r>
              <a:rPr lang="en-US" altLang="ja-JP" dirty="0"/>
              <a:t>)</a:t>
            </a:r>
          </a:p>
        </p:txBody>
      </p:sp>
      <p:pic>
        <p:nvPicPr>
          <p:cNvPr id="13" name="図 12">
            <a:extLst>
              <a:ext uri="{FF2B5EF4-FFF2-40B4-BE49-F238E27FC236}">
                <a16:creationId xmlns:a16="http://schemas.microsoft.com/office/drawing/2014/main" id="{C08A5A32-E0EA-4CC1-9279-49129EA55232}"/>
              </a:ext>
            </a:extLst>
          </p:cNvPr>
          <p:cNvPicPr>
            <a:picLocks noChangeAspect="1"/>
          </p:cNvPicPr>
          <p:nvPr/>
        </p:nvPicPr>
        <p:blipFill>
          <a:blip r:embed="rId2"/>
          <a:stretch>
            <a:fillRect/>
          </a:stretch>
        </p:blipFill>
        <p:spPr>
          <a:xfrm>
            <a:off x="165100" y="1524000"/>
            <a:ext cx="6226340" cy="1028700"/>
          </a:xfrm>
          <a:prstGeom prst="rect">
            <a:avLst/>
          </a:prstGeom>
        </p:spPr>
      </p:pic>
      <p:pic>
        <p:nvPicPr>
          <p:cNvPr id="14" name="図 13">
            <a:extLst>
              <a:ext uri="{FF2B5EF4-FFF2-40B4-BE49-F238E27FC236}">
                <a16:creationId xmlns:a16="http://schemas.microsoft.com/office/drawing/2014/main" id="{B6DE0C1A-EEF5-43D1-ABF4-33122DA4E1B0}"/>
              </a:ext>
            </a:extLst>
          </p:cNvPr>
          <p:cNvPicPr>
            <a:picLocks noChangeAspect="1"/>
          </p:cNvPicPr>
          <p:nvPr/>
        </p:nvPicPr>
        <p:blipFill>
          <a:blip r:embed="rId3"/>
          <a:stretch>
            <a:fillRect/>
          </a:stretch>
        </p:blipFill>
        <p:spPr>
          <a:xfrm>
            <a:off x="165100" y="2616200"/>
            <a:ext cx="4771273" cy="1028700"/>
          </a:xfrm>
          <a:prstGeom prst="rect">
            <a:avLst/>
          </a:prstGeom>
        </p:spPr>
      </p:pic>
      <p:pic>
        <p:nvPicPr>
          <p:cNvPr id="15" name="図 14">
            <a:extLst>
              <a:ext uri="{FF2B5EF4-FFF2-40B4-BE49-F238E27FC236}">
                <a16:creationId xmlns:a16="http://schemas.microsoft.com/office/drawing/2014/main" id="{859B9699-7499-4271-BD71-D17EE59EC3F1}"/>
              </a:ext>
            </a:extLst>
          </p:cNvPr>
          <p:cNvPicPr>
            <a:picLocks noChangeAspect="1"/>
          </p:cNvPicPr>
          <p:nvPr/>
        </p:nvPicPr>
        <p:blipFill>
          <a:blip r:embed="rId4"/>
          <a:stretch>
            <a:fillRect/>
          </a:stretch>
        </p:blipFill>
        <p:spPr>
          <a:xfrm>
            <a:off x="165100" y="4737100"/>
            <a:ext cx="6223000" cy="2513382"/>
          </a:xfrm>
          <a:prstGeom prst="rect">
            <a:avLst/>
          </a:prstGeom>
        </p:spPr>
      </p:pic>
    </p:spTree>
    <p:extLst>
      <p:ext uri="{BB962C8B-B14F-4D97-AF65-F5344CB8AC3E}">
        <p14:creationId xmlns:p14="http://schemas.microsoft.com/office/powerpoint/2010/main" val="1803077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FE90D4-230E-FA91-0495-2E3E2C08F17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60</a:t>
            </a:fld>
            <a:endParaRPr lang="ja-JP" altLang="en-US" dirty="0">
              <a:latin typeface="ＭＳ 明朝" panose="02020609040205080304" pitchFamily="17" charset="-128"/>
              <a:ea typeface="ＭＳ 明朝" panose="02020609040205080304" pitchFamily="17" charset="-128"/>
            </a:endParaRPr>
          </a:p>
        </p:txBody>
      </p:sp>
      <p:sp>
        <p:nvSpPr>
          <p:cNvPr id="6" name="タイトル_大_3">
            <a:extLst>
              <a:ext uri="{FF2B5EF4-FFF2-40B4-BE49-F238E27FC236}">
                <a16:creationId xmlns:a16="http://schemas.microsoft.com/office/drawing/2014/main" id="{9A6AE71E-7CF3-41F4-AD72-909E13AEF666}"/>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r>
              <a:rPr lang="ja-JP" altLang="en-US" sz="1800" b="1" dirty="0">
                <a:latin typeface="ＭＳ 明朝" panose="02020609040205080304" pitchFamily="17" charset="-128"/>
                <a:ea typeface="ＭＳ 明朝" panose="02020609040205080304" pitchFamily="17" charset="-128"/>
              </a:rPr>
              <a:t>巻末資料　用語解説集</a:t>
            </a:r>
          </a:p>
        </p:txBody>
      </p:sp>
      <p:graphicFrame>
        <p:nvGraphicFramePr>
          <p:cNvPr id="3" name="表 2">
            <a:extLst>
              <a:ext uri="{FF2B5EF4-FFF2-40B4-BE49-F238E27FC236}">
                <a16:creationId xmlns:a16="http://schemas.microsoft.com/office/drawing/2014/main" id="{5F37C41B-4792-DE7B-1CE5-C203C531AECC}"/>
              </a:ext>
            </a:extLst>
          </p:cNvPr>
          <p:cNvGraphicFramePr>
            <a:graphicFrameLocks noGrp="1"/>
          </p:cNvGraphicFramePr>
          <p:nvPr>
            <p:extLst>
              <p:ext uri="{D42A27DB-BD31-4B8C-83A1-F6EECF244321}">
                <p14:modId xmlns:p14="http://schemas.microsoft.com/office/powerpoint/2010/main" val="1596104075"/>
              </p:ext>
            </p:extLst>
          </p:nvPr>
        </p:nvGraphicFramePr>
        <p:xfrm>
          <a:off x="215751" y="755576"/>
          <a:ext cx="6084000" cy="7462200"/>
        </p:xfrm>
        <a:graphic>
          <a:graphicData uri="http://schemas.openxmlformats.org/drawingml/2006/table">
            <a:tbl>
              <a:tblPr/>
              <a:tblGrid>
                <a:gridCol w="360000">
                  <a:extLst>
                    <a:ext uri="{9D8B030D-6E8A-4147-A177-3AD203B41FA5}">
                      <a16:colId xmlns:a16="http://schemas.microsoft.com/office/drawing/2014/main" val="462313775"/>
                    </a:ext>
                  </a:extLst>
                </a:gridCol>
                <a:gridCol w="1620000">
                  <a:extLst>
                    <a:ext uri="{9D8B030D-6E8A-4147-A177-3AD203B41FA5}">
                      <a16:colId xmlns:a16="http://schemas.microsoft.com/office/drawing/2014/main" val="1954866544"/>
                    </a:ext>
                  </a:extLst>
                </a:gridCol>
                <a:gridCol w="4104000">
                  <a:extLst>
                    <a:ext uri="{9D8B030D-6E8A-4147-A177-3AD203B41FA5}">
                      <a16:colId xmlns:a16="http://schemas.microsoft.com/office/drawing/2014/main" val="756793826"/>
                    </a:ext>
                  </a:extLst>
                </a:gridCol>
              </a:tblGrid>
              <a:tr h="0">
                <a:tc gridSpan="2">
                  <a:txBody>
                    <a:bodyPr/>
                    <a:lstStyle/>
                    <a:p>
                      <a:pPr algn="ctr"/>
                      <a:r>
                        <a:rPr kumimoji="1" lang="ja-JP" altLang="en-US" sz="800" dirty="0">
                          <a:latin typeface="ＭＳ 明朝" panose="02020609040205080304" pitchFamily="17" charset="-128"/>
                          <a:ea typeface="ＭＳ 明朝" panose="02020609040205080304" pitchFamily="17" charset="-128"/>
                        </a:rPr>
                        <a:t>用語</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説明</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375838"/>
                  </a:ext>
                </a:extLst>
              </a:tr>
              <a:tr h="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か行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血糖</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血液内のブドウ糖の濃度。</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食前･食後で変動する。低すぎると低血糖、高すぎると高血糖を引き起こす。</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50564"/>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血圧</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収縮期･拡張期</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血管にかかる圧力のこと。心臓が血液を送り出すときに示す最大血圧を収縮期血圧、全身から戻った血液が心臓にたまっているときに示す最小血圧を拡張期血圧という。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3940"/>
                  </a:ext>
                </a:extLst>
              </a:tr>
              <a:tr h="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さ行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食事や運動、休養、喫煙、飲酒などの生活習慣が深く関与し、それらが発症の要因となる疾患の総称。重篤な疾患の要因となる。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98612"/>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積極的支援</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特定健康診査の結果により、生活習慣病の発症リスクがより高い者に対して行われる保健指導。</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の内容に加え、対象者が主体的に生活習慣の改善を継続できるよう、面接、電話等を用いて、</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カ月以上の定期的･継続的な支援を行う。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678556"/>
                  </a:ext>
                </a:extLst>
              </a:tr>
              <a:tr h="0">
                <a:tc rowSpan="4">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た行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中性脂肪</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肉や魚･食用油など食品中の脂質や、体脂肪の大部分を占める物質。単に脂肪とも呼ばれる。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67533"/>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高い者に対して行われる保健指導。医師･保健師･管理栄養士等による個別、またはグループ面接により、対象者に合わせた行動計画の策定と保健指導が行われる。初回の保健指導修了後、対象者は行動計画を実践し、</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カ月経過後に面接、電話等で結果の確認と評価を行う。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88044"/>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月から開始された、生活習慣予防のためのメタボリックシンドロームに着目した健康診査のこと。特定健診。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歳の医療保険加入者を対象とする。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363828"/>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特定健康診査の結果により、生活習慣病の発症リスクが高く、生活改善により生活習慣病の予防効果が期待できる人に対して行う保健指導のこと。特定保健指導対象者の選定方法により</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積極的支援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に該当した人に対し実施される。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025220"/>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は行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腹囲</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へその高さで計る腰回りの大きさ。内臓脂肪の蓄積の目安とされ、メタボリックシンドロームを診断する指標のひとつ。</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112925"/>
                  </a:ext>
                </a:extLst>
              </a:tr>
              <a:tr h="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ま行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内臓脂肪型肥満に高血圧、高血糖、脂質代謝異常が組み合わさり、心臓病や脳卒中などの動脈硬化性疾患を招きやすい状態。内臓脂肪型肥満</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内臓肥満･腹部肥満</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に加えて、血圧･血糖･脂質の基準のうち</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つ以上に該当する状態を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つのみ該当する状態を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メタボリックシンドローム予備群</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という。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635341"/>
                  </a:ext>
                </a:extLst>
              </a:tr>
              <a:tr h="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や行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有所見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検査の結果、何らかの異常</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検査基準値を上回っている等</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が認められたことをいう。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2634"/>
                  </a:ext>
                </a:extLst>
              </a:tr>
              <a:tr h="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ら行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レセプト</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診療報酬明細書の通称。</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445850"/>
                  </a:ext>
                </a:extLst>
              </a:tr>
              <a:tr h="0">
                <a:tc rowSpan="6">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Z</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BMI</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体重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(kg)]÷[</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身長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(m)</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乗</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で算出される値で、</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Body Mass Index</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の略。肥満や低体重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やせ</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の判定に用いる体格指数のこと。</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47013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HbA1c</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ブドウ糖と血液中のヘモグロビンが結びついたもので、過去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カ月の平均的な血糖の状態を示す検査に使用される。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678159"/>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HDL</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余分なコレステロールを回収して肝臓に運び、動脈硬化を抑える。善玉コレステロール。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339799"/>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ICT</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Information and Communications Technology(</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インフォメーションアンドコミュニケーションテクノロジー／情報通信技術</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の略。コンピュータやデータ通信に関する技術をまとめた呼び方。</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特定保健指導においてもその活用が推進されており、代表的なツールとしては、</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Web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会議システムやスマートフォンアプリ、</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Web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アプリ等が挙げられる。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734545"/>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KDB</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国保データベース</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システム</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とは、国保保険者や後期高齢者医療広域連合における保健事業の計画の作成や実施を支援するため、健診･保健指導、医療、介護の各種データを併せて分析できるシステムのこと。</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6717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LDL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肝臓で作られたコレステロールを全身へ運ぶ役割を担っており、増えすぎると動脈硬化を起こして心筋梗塞や脳梗塞を発症させる。悪玉コレステロール。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47756"/>
                  </a:ext>
                </a:extLst>
              </a:tr>
            </a:tbl>
          </a:graphicData>
        </a:graphic>
      </p:graphicFrame>
    </p:spTree>
    <p:extLst>
      <p:ext uri="{BB962C8B-B14F-4D97-AF65-F5344CB8AC3E}">
        <p14:creationId xmlns:p14="http://schemas.microsoft.com/office/powerpoint/2010/main" val="203777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a:spLocks noChangeAspect="1"/>
          </p:cNvSpPr>
          <p:nvPr/>
        </p:nvSpPr>
        <p:spPr>
          <a:xfrm>
            <a:off x="170434" y="321105"/>
            <a:ext cx="6238800" cy="522259"/>
          </a:xfrm>
          <a:prstGeom prst="rect">
            <a:avLst/>
          </a:prstGeom>
          <a:noFill/>
          <a:ln>
            <a:noFill/>
          </a:ln>
        </p:spPr>
        <p:txBody>
          <a:bodyPr wrap="square" lIns="0" rIns="90000" rtlCol="0">
            <a:sp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25</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見込み値</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における、特定健康診査の受診状況を示したものです。</a:t>
            </a:r>
            <a:endParaRPr lang="ja-JP" altLang="ja-JP" sz="1200" dirty="0">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4626652"/>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endParaRPr lang="en-US" altLang="ja-JP" dirty="0"/>
          </a:p>
        </p:txBody>
      </p:sp>
      <p:sp>
        <p:nvSpPr>
          <p:cNvPr id="17" name="注釈文章 9"/>
          <p:cNvSpPr txBox="1">
            <a:spLocks noChangeAspect="1"/>
          </p:cNvSpPr>
          <p:nvPr/>
        </p:nvSpPr>
        <p:spPr>
          <a:xfrm>
            <a:off x="170434" y="4061221"/>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8" name="注釈文章 9"/>
          <p:cNvSpPr txBox="1">
            <a:spLocks noChangeAspect="1"/>
          </p:cNvSpPr>
          <p:nvPr/>
        </p:nvSpPr>
        <p:spPr>
          <a:xfrm>
            <a:off x="170434" y="7411578"/>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9" name="テキスト ボックス 18"/>
          <p:cNvSpPr txBox="1">
            <a:spLocks noChangeAspect="1"/>
          </p:cNvSpPr>
          <p:nvPr/>
        </p:nvSpPr>
        <p:spPr>
          <a:xfrm>
            <a:off x="50800" y="-461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特定健康診査の受診状況</a:t>
            </a:r>
            <a:endParaRPr lang="ja-JP" altLang="ja-JP" sz="16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CDA08B8F-1354-48EF-C69D-D72608C5F2A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6</a:t>
            </a:fld>
            <a:endParaRPr lang="ja-JP" altLang="en-US"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FA765D60-6296-5808-BC62-0A6D18C25720}"/>
              </a:ext>
            </a:extLst>
          </p:cNvPr>
          <p:cNvPicPr>
            <a:picLocks noChangeAspect="1"/>
          </p:cNvPicPr>
          <p:nvPr/>
        </p:nvPicPr>
        <p:blipFill>
          <a:blip r:embed="rId3"/>
          <a:stretch>
            <a:fillRect/>
          </a:stretch>
        </p:blipFill>
        <p:spPr>
          <a:xfrm>
            <a:off x="165100" y="2693069"/>
            <a:ext cx="1349725" cy="1382327"/>
          </a:xfrm>
          <a:prstGeom prst="rect">
            <a:avLst/>
          </a:prstGeom>
        </p:spPr>
      </p:pic>
      <p:sp>
        <p:nvSpPr>
          <p:cNvPr id="4" name="タイトル_小_1_3_1">
            <a:extLst>
              <a:ext uri="{FF2B5EF4-FFF2-40B4-BE49-F238E27FC236}">
                <a16:creationId xmlns:a16="http://schemas.microsoft.com/office/drawing/2014/main" id="{781BB20D-FD07-4F2F-B595-F241D50DFD01}"/>
              </a:ext>
            </a:extLst>
          </p:cNvPr>
          <p:cNvSpPr txBox="1">
            <a:spLocks noChangeAspect="1"/>
          </p:cNvSpPr>
          <p:nvPr/>
        </p:nvSpPr>
        <p:spPr>
          <a:xfrm>
            <a:off x="165100" y="1003258"/>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endParaRPr lang="en-US" altLang="ja-JP" dirty="0"/>
          </a:p>
        </p:txBody>
      </p:sp>
      <p:pic>
        <p:nvPicPr>
          <p:cNvPr id="10" name="図 9">
            <a:extLst>
              <a:ext uri="{FF2B5EF4-FFF2-40B4-BE49-F238E27FC236}">
                <a16:creationId xmlns:a16="http://schemas.microsoft.com/office/drawing/2014/main" id="{C78CF432-4042-0A43-5C71-1D42C60F72DF}"/>
              </a:ext>
            </a:extLst>
          </p:cNvPr>
          <p:cNvPicPr>
            <a:picLocks noChangeAspect="1"/>
          </p:cNvPicPr>
          <p:nvPr/>
        </p:nvPicPr>
        <p:blipFill>
          <a:blip r:embed="rId4"/>
          <a:stretch>
            <a:fillRect/>
          </a:stretch>
        </p:blipFill>
        <p:spPr>
          <a:xfrm>
            <a:off x="165099" y="1265267"/>
            <a:ext cx="4965701" cy="1372845"/>
          </a:xfrm>
          <a:prstGeom prst="rect">
            <a:avLst/>
          </a:prstGeom>
        </p:spPr>
      </p:pic>
      <p:pic>
        <p:nvPicPr>
          <p:cNvPr id="11" name="図 10">
            <a:extLst>
              <a:ext uri="{FF2B5EF4-FFF2-40B4-BE49-F238E27FC236}">
                <a16:creationId xmlns:a16="http://schemas.microsoft.com/office/drawing/2014/main" id="{ADA6C001-934D-B71E-59A7-C7042EAA7518}"/>
              </a:ext>
            </a:extLst>
          </p:cNvPr>
          <p:cNvPicPr>
            <a:picLocks noChangeAspect="1"/>
          </p:cNvPicPr>
          <p:nvPr/>
        </p:nvPicPr>
        <p:blipFill>
          <a:blip r:embed="rId5"/>
          <a:stretch>
            <a:fillRect/>
          </a:stretch>
        </p:blipFill>
        <p:spPr>
          <a:xfrm>
            <a:off x="1509692" y="2693069"/>
            <a:ext cx="3048993" cy="1382327"/>
          </a:xfrm>
          <a:prstGeom prst="rect">
            <a:avLst/>
          </a:prstGeom>
        </p:spPr>
      </p:pic>
      <p:pic>
        <p:nvPicPr>
          <p:cNvPr id="12" name="図 11">
            <a:extLst>
              <a:ext uri="{FF2B5EF4-FFF2-40B4-BE49-F238E27FC236}">
                <a16:creationId xmlns:a16="http://schemas.microsoft.com/office/drawing/2014/main" id="{05A61333-EC9A-BE5E-3847-4332C3BA9434}"/>
              </a:ext>
            </a:extLst>
          </p:cNvPr>
          <p:cNvPicPr>
            <a:picLocks noChangeAspect="1"/>
          </p:cNvPicPr>
          <p:nvPr/>
        </p:nvPicPr>
        <p:blipFill>
          <a:blip r:embed="rId6"/>
          <a:stretch>
            <a:fillRect/>
          </a:stretch>
        </p:blipFill>
        <p:spPr>
          <a:xfrm>
            <a:off x="165099" y="4907699"/>
            <a:ext cx="6200910" cy="2524502"/>
          </a:xfrm>
          <a:prstGeom prst="rect">
            <a:avLst/>
          </a:prstGeom>
        </p:spPr>
      </p:pic>
    </p:spTree>
    <p:extLst>
      <p:ext uri="{BB962C8B-B14F-4D97-AF65-F5344CB8AC3E}">
        <p14:creationId xmlns:p14="http://schemas.microsoft.com/office/powerpoint/2010/main" val="275145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注釈文章 18"/>
          <p:cNvSpPr txBox="1">
            <a:spLocks noChangeAspect="1"/>
          </p:cNvSpPr>
          <p:nvPr/>
        </p:nvSpPr>
        <p:spPr>
          <a:xfrm>
            <a:off x="165100" y="2331733"/>
            <a:ext cx="5782833"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27" name="注釈文章 9"/>
          <p:cNvSpPr txBox="1">
            <a:spLocks noChangeAspect="1"/>
          </p:cNvSpPr>
          <p:nvPr/>
        </p:nvSpPr>
        <p:spPr>
          <a:xfrm>
            <a:off x="165100" y="5318173"/>
            <a:ext cx="5782833"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8" name="注釈文章 9"/>
          <p:cNvSpPr txBox="1">
            <a:spLocks noChangeAspect="1"/>
          </p:cNvSpPr>
          <p:nvPr/>
        </p:nvSpPr>
        <p:spPr>
          <a:xfrm>
            <a:off x="170434" y="7892349"/>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健診･医療･介護データからみる地域の健康課題</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p:cNvSpPr>
            <a:spLocks noChangeAspect="1" noChangeArrowheads="1"/>
          </p:cNvSpPr>
          <p:nvPr/>
        </p:nvSpPr>
        <p:spPr bwMode="auto">
          <a:xfrm>
            <a:off x="165100" y="271392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0" name="Rectangle 5"/>
          <p:cNvSpPr>
            <a:spLocks noChangeAspect="1" noChangeArrowheads="1"/>
          </p:cNvSpPr>
          <p:nvPr/>
        </p:nvSpPr>
        <p:spPr bwMode="auto">
          <a:xfrm>
            <a:off x="3384550" y="5786779"/>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女性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a:latin typeface="ＭＳ 明朝" panose="02020609040205080304" pitchFamily="17" charset="-128"/>
                <a:ea typeface="ＭＳ 明朝" panose="02020609040205080304" pitchFamily="17" charset="-128"/>
                <a:cs typeface="ＭＳ Ｐゴシック" pitchFamily="50" charset="-128"/>
              </a:rPr>
              <a:t>)</a:t>
            </a:r>
            <a:endParaRPr lang="en-US" altLang="ja-JP" sz="11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p:cNvSpPr>
            <a:spLocks noChangeAspect="1" noChangeArrowheads="1"/>
          </p:cNvSpPr>
          <p:nvPr/>
        </p:nvSpPr>
        <p:spPr bwMode="auto">
          <a:xfrm>
            <a:off x="165100" y="872653"/>
            <a:ext cx="5783475" cy="276999"/>
          </a:xfrm>
          <a:prstGeom prst="rect">
            <a:avLst/>
          </a:prstGeom>
          <a:noFill/>
          <a:ln w="9525">
            <a:noFill/>
            <a:miter lim="800000"/>
            <a:headEnd/>
            <a:tailEnd/>
          </a:ln>
          <a:effectLst/>
        </p:spPr>
        <p:txBody>
          <a:bodyPr vert="horz" wrap="square" lIns="0" tIns="45720" rIns="3600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62B08878-D291-4B2E-9BA3-CC0D49A2DE0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7</a:t>
            </a:fld>
            <a:endParaRPr lang="ja-JP" altLang="en-US" dirty="0"/>
          </a:p>
        </p:txBody>
      </p:sp>
      <p:sp>
        <p:nvSpPr>
          <p:cNvPr id="13" name="タイトル 1">
            <a:extLst>
              <a:ext uri="{FF2B5EF4-FFF2-40B4-BE49-F238E27FC236}">
                <a16:creationId xmlns:a16="http://schemas.microsoft.com/office/drawing/2014/main" id="{E233BAE0-9D54-4259-AFD3-E16658177C64}"/>
              </a:ext>
            </a:extLst>
          </p:cNvPr>
          <p:cNvSpPr txBox="1">
            <a:spLocks noChangeAspect="1"/>
          </p:cNvSpPr>
          <p:nvPr/>
        </p:nvSpPr>
        <p:spPr>
          <a:xfrm>
            <a:off x="165100" y="190500"/>
            <a:ext cx="6238800" cy="589195"/>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a:t>
            </a:r>
            <a:r>
              <a:rPr lang="ja-JP" altLang="en-US" sz="1200">
                <a:latin typeface="ＭＳ 明朝" panose="02020609040205080304" pitchFamily="17" charset="-128"/>
                <a:ea typeface="ＭＳ 明朝" panose="02020609040205080304" pitchFamily="17" charset="-128"/>
              </a:rPr>
              <a:t>した、</a:t>
            </a:r>
            <a:r>
              <a:rPr lang="ja-JP" altLang="en-US" sz="1200">
                <a:latin typeface="ＭＳ 明朝" panose="02020609040205080304" pitchFamily="17" charset="-128"/>
                <a:ea typeface="ＭＳ 明朝" panose="02020609040205080304" pitchFamily="17" charset="-128"/>
                <a:cs typeface="+mj-cs"/>
              </a:rPr>
              <a:t>令和</a:t>
            </a:r>
            <a:r>
              <a:rPr lang="en-US" altLang="ja-JP" sz="1200">
                <a:latin typeface="ＭＳ 明朝" panose="02020609040205080304" pitchFamily="17" charset="-128"/>
                <a:ea typeface="ＭＳ 明朝" panose="02020609040205080304" pitchFamily="17" charset="-128"/>
                <a:cs typeface="+mj-cs"/>
              </a:rPr>
              <a:t>4</a:t>
            </a:r>
            <a:r>
              <a:rPr lang="ja-JP" altLang="en-US" sz="1200">
                <a:latin typeface="ＭＳ 明朝" panose="02020609040205080304" pitchFamily="17" charset="-128"/>
                <a:ea typeface="ＭＳ 明朝" panose="02020609040205080304" pitchFamily="17" charset="-128"/>
                <a:cs typeface="+mj-cs"/>
              </a:rPr>
              <a:t>年度に</a:t>
            </a:r>
            <a:r>
              <a:rPr lang="ja-JP" altLang="en-US" sz="1200" dirty="0">
                <a:latin typeface="ＭＳ 明朝" panose="02020609040205080304" pitchFamily="17" charset="-128"/>
                <a:ea typeface="ＭＳ 明朝" panose="02020609040205080304" pitchFamily="17" charset="-128"/>
                <a:cs typeface="+mj-cs"/>
              </a:rPr>
              <a:t>おける、</a:t>
            </a:r>
            <a:r>
              <a:rPr lang="ja-JP" altLang="en-US" sz="1200" dirty="0">
                <a:latin typeface="ＭＳ 明朝" panose="02020609040205080304" pitchFamily="17" charset="-128"/>
                <a:ea typeface="ＭＳ 明朝" panose="02020609040205080304" pitchFamily="17" charset="-128"/>
              </a:rPr>
              <a:t>特定健康診査の受診率は以下のとおりです</a:t>
            </a:r>
            <a:r>
              <a:rPr lang="ja-JP" altLang="en-US" sz="1200" dirty="0">
                <a:latin typeface="ＭＳ 明朝"/>
                <a:ea typeface="ＭＳ 明朝"/>
                <a:cs typeface="Times New Roman" pitchFamily="18" charset="0"/>
              </a:rPr>
              <a:t>。</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4" name="Rectangle 5">
            <a:extLst>
              <a:ext uri="{FF2B5EF4-FFF2-40B4-BE49-F238E27FC236}">
                <a16:creationId xmlns:a16="http://schemas.microsoft.com/office/drawing/2014/main" id="{4589605E-EE58-484C-87D8-C5F7F7289FFC}"/>
              </a:ext>
            </a:extLst>
          </p:cNvPr>
          <p:cNvSpPr>
            <a:spLocks noChangeAspect="1" noChangeArrowheads="1"/>
          </p:cNvSpPr>
          <p:nvPr/>
        </p:nvSpPr>
        <p:spPr bwMode="auto">
          <a:xfrm>
            <a:off x="167557" y="5800571"/>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男性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a:latin typeface="ＭＳ 明朝" panose="02020609040205080304" pitchFamily="17" charset="-128"/>
                <a:ea typeface="ＭＳ 明朝" panose="02020609040205080304" pitchFamily="17" charset="-128"/>
                <a:cs typeface="ＭＳ Ｐゴシック" pitchFamily="50" charset="-128"/>
              </a:rPr>
              <a:t>)</a:t>
            </a:r>
            <a:endParaRPr lang="en-US" altLang="ja-JP" sz="1100" dirty="0">
              <a:latin typeface="ＭＳ 明朝" panose="02020609040205080304" pitchFamily="17" charset="-128"/>
              <a:ea typeface="ＭＳ 明朝" panose="02020609040205080304" pitchFamily="17" charset="-128"/>
              <a:cs typeface="ＭＳ Ｐゴシック" pitchFamily="50" charset="-128"/>
            </a:endParaRPr>
          </a:p>
        </p:txBody>
      </p:sp>
      <p:pic>
        <p:nvPicPr>
          <p:cNvPr id="5" name="table6">
            <a:extLst>
              <a:ext uri="{FF2B5EF4-FFF2-40B4-BE49-F238E27FC236}">
                <a16:creationId xmlns:a16="http://schemas.microsoft.com/office/drawing/2014/main" id="{89A66134-A407-48F6-8440-E7788AF9091E}"/>
              </a:ext>
            </a:extLst>
          </p:cNvPr>
          <p:cNvPicPr>
            <a:picLocks/>
          </p:cNvPicPr>
          <p:nvPr/>
        </p:nvPicPr>
        <p:blipFill>
          <a:blip r:embed="rId3"/>
          <a:stretch>
            <a:fillRect/>
          </a:stretch>
        </p:blipFill>
        <p:spPr>
          <a:xfrm>
            <a:off x="165100" y="6057900"/>
            <a:ext cx="2984500" cy="1803400"/>
          </a:xfrm>
          <a:prstGeom prst="rect">
            <a:avLst/>
          </a:prstGeom>
        </p:spPr>
      </p:pic>
      <p:pic>
        <p:nvPicPr>
          <p:cNvPr id="6" name="table7">
            <a:extLst>
              <a:ext uri="{FF2B5EF4-FFF2-40B4-BE49-F238E27FC236}">
                <a16:creationId xmlns:a16="http://schemas.microsoft.com/office/drawing/2014/main" id="{79278FF9-9860-48DE-A36E-DB9D395706D7}"/>
              </a:ext>
            </a:extLst>
          </p:cNvPr>
          <p:cNvPicPr>
            <a:picLocks/>
          </p:cNvPicPr>
          <p:nvPr/>
        </p:nvPicPr>
        <p:blipFill>
          <a:blip r:embed="rId4"/>
          <a:stretch>
            <a:fillRect/>
          </a:stretch>
        </p:blipFill>
        <p:spPr>
          <a:xfrm>
            <a:off x="3384550" y="6057900"/>
            <a:ext cx="2984500" cy="1803400"/>
          </a:xfrm>
          <a:prstGeom prst="rect">
            <a:avLst/>
          </a:prstGeom>
        </p:spPr>
      </p:pic>
      <p:pic>
        <p:nvPicPr>
          <p:cNvPr id="7" name="図 6">
            <a:extLst>
              <a:ext uri="{FF2B5EF4-FFF2-40B4-BE49-F238E27FC236}">
                <a16:creationId xmlns:a16="http://schemas.microsoft.com/office/drawing/2014/main" id="{9C0F5469-5BF4-6AF2-E981-1EBA5682EC1B}"/>
              </a:ext>
            </a:extLst>
          </p:cNvPr>
          <p:cNvPicPr>
            <a:picLocks noChangeAspect="1"/>
          </p:cNvPicPr>
          <p:nvPr/>
        </p:nvPicPr>
        <p:blipFill>
          <a:blip r:embed="rId5"/>
          <a:stretch>
            <a:fillRect/>
          </a:stretch>
        </p:blipFill>
        <p:spPr>
          <a:xfrm>
            <a:off x="165100" y="2993610"/>
            <a:ext cx="2927317" cy="2340535"/>
          </a:xfrm>
          <a:prstGeom prst="rect">
            <a:avLst/>
          </a:prstGeom>
        </p:spPr>
      </p:pic>
      <p:graphicFrame>
        <p:nvGraphicFramePr>
          <p:cNvPr id="4" name="オブジェクト 3">
            <a:extLst>
              <a:ext uri="{FF2B5EF4-FFF2-40B4-BE49-F238E27FC236}">
                <a16:creationId xmlns:a16="http://schemas.microsoft.com/office/drawing/2014/main" id="{DEBB696E-D37D-189E-1FEC-4A121AB5ACE0}"/>
              </a:ext>
            </a:extLst>
          </p:cNvPr>
          <p:cNvGraphicFramePr>
            <a:graphicFrameLocks noChangeAspect="1"/>
          </p:cNvGraphicFramePr>
          <p:nvPr>
            <p:extLst>
              <p:ext uri="{D42A27DB-BD31-4B8C-83A1-F6EECF244321}">
                <p14:modId xmlns:p14="http://schemas.microsoft.com/office/powerpoint/2010/main" val="1345217757"/>
              </p:ext>
            </p:extLst>
          </p:nvPr>
        </p:nvGraphicFramePr>
        <p:xfrm>
          <a:off x="165100" y="1136817"/>
          <a:ext cx="1744917" cy="1171959"/>
        </p:xfrm>
        <a:graphic>
          <a:graphicData uri="http://schemas.openxmlformats.org/presentationml/2006/ole">
            <mc:AlternateContent xmlns:mc="http://schemas.openxmlformats.org/markup-compatibility/2006">
              <mc:Choice xmlns:v="urn:schemas-microsoft-com:vml" Requires="v">
                <p:oleObj spid="_x0000_s1026" name="Worksheet" r:id="rId6" imgW="3403807" imgH="2286000" progId="Excel.Sheet.12">
                  <p:embed/>
                </p:oleObj>
              </mc:Choice>
              <mc:Fallback>
                <p:oleObj name="Worksheet" r:id="rId6" imgW="3403807" imgH="2286000" progId="Excel.Sheet.12">
                  <p:embed/>
                  <p:pic>
                    <p:nvPicPr>
                      <p:cNvPr id="0" name=""/>
                      <p:cNvPicPr/>
                      <p:nvPr/>
                    </p:nvPicPr>
                    <p:blipFill>
                      <a:blip r:embed="rId7"/>
                      <a:stretch>
                        <a:fillRect/>
                      </a:stretch>
                    </p:blipFill>
                    <p:spPr>
                      <a:xfrm>
                        <a:off x="165100" y="1136817"/>
                        <a:ext cx="1744917" cy="1171959"/>
                      </a:xfrm>
                      <a:prstGeom prst="rect">
                        <a:avLst/>
                      </a:prstGeom>
                    </p:spPr>
                  </p:pic>
                </p:oleObj>
              </mc:Fallback>
            </mc:AlternateContent>
          </a:graphicData>
        </a:graphic>
      </p:graphicFrame>
    </p:spTree>
    <p:extLst>
      <p:ext uri="{BB962C8B-B14F-4D97-AF65-F5344CB8AC3E}">
        <p14:creationId xmlns:p14="http://schemas.microsoft.com/office/powerpoint/2010/main" val="277590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a:spLocks noChangeAspect="1"/>
          </p:cNvSpPr>
          <p:nvPr/>
        </p:nvSpPr>
        <p:spPr>
          <a:xfrm>
            <a:off x="165100" y="5696588"/>
            <a:ext cx="6238800" cy="71364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a:t>
            </a:r>
            <a:r>
              <a:rPr lang="ja-JP" altLang="en-US" sz="1200">
                <a:latin typeface="ＭＳ 明朝" panose="02020609040205080304" pitchFamily="17" charset="-128"/>
                <a:ea typeface="ＭＳ 明朝" panose="02020609040205080304" pitchFamily="17" charset="-128"/>
                <a:cs typeface="Times New Roman" pitchFamily="18" charset="0"/>
              </a:rPr>
              <a:t>男性の令和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年度受診率</a:t>
            </a:r>
            <a:r>
              <a:rPr lang="en-US" altLang="ja-JP" sz="1200">
                <a:latin typeface="ＭＳ 明朝" panose="02020609040205080304" pitchFamily="17" charset="-128"/>
                <a:ea typeface="ＭＳ 明朝" panose="02020609040205080304" pitchFamily="17" charset="-128"/>
                <a:cs typeface="Times New Roman" pitchFamily="18" charset="0"/>
              </a:rPr>
              <a:t>42.9%</a:t>
            </a:r>
            <a:r>
              <a:rPr lang="ja-JP" altLang="en-US" sz="1200">
                <a:latin typeface="ＭＳ 明朝" panose="02020609040205080304" pitchFamily="17" charset="-128"/>
                <a:ea typeface="ＭＳ 明朝" panose="02020609040205080304" pitchFamily="17" charset="-128"/>
                <a:cs typeface="Times New Roman" pitchFamily="18" charset="0"/>
              </a:rPr>
              <a:t>は平成</a:t>
            </a:r>
            <a:r>
              <a:rPr lang="en-US" altLang="ja-JP" sz="1200">
                <a:latin typeface="ＭＳ 明朝" panose="02020609040205080304" pitchFamily="17" charset="-128"/>
                <a:ea typeface="ＭＳ 明朝" panose="02020609040205080304" pitchFamily="17" charset="-128"/>
                <a:cs typeface="Times New Roman" pitchFamily="18" charset="0"/>
              </a:rPr>
              <a:t>30</a:t>
            </a:r>
            <a:r>
              <a:rPr lang="ja-JP" altLang="en-US" sz="1200">
                <a:latin typeface="ＭＳ 明朝" panose="02020609040205080304" pitchFamily="17" charset="-128"/>
                <a:ea typeface="ＭＳ 明朝" panose="02020609040205080304" pitchFamily="17" charset="-128"/>
                <a:cs typeface="Times New Roman" pitchFamily="18" charset="0"/>
              </a:rPr>
              <a:t>年度</a:t>
            </a:r>
            <a:r>
              <a:rPr lang="en-US" altLang="ja-JP" sz="1200">
                <a:latin typeface="ＭＳ 明朝" panose="02020609040205080304" pitchFamily="17" charset="-128"/>
                <a:ea typeface="ＭＳ 明朝" panose="02020609040205080304" pitchFamily="17" charset="-128"/>
                <a:cs typeface="Times New Roman" pitchFamily="18" charset="0"/>
              </a:rPr>
              <a:t>39.6%</a:t>
            </a:r>
            <a:r>
              <a:rPr lang="ja-JP" altLang="en-US" sz="1200">
                <a:latin typeface="ＭＳ 明朝" panose="02020609040205080304" pitchFamily="17" charset="-128"/>
                <a:ea typeface="ＭＳ 明朝" panose="02020609040205080304" pitchFamily="17" charset="-128"/>
                <a:cs typeface="Times New Roman" pitchFamily="18" charset="0"/>
              </a:rPr>
              <a:t>より</a:t>
            </a:r>
            <a:r>
              <a:rPr lang="en-US" altLang="ja-JP" sz="1200">
                <a:latin typeface="ＭＳ 明朝" panose="02020609040205080304" pitchFamily="17" charset="-128"/>
                <a:ea typeface="ＭＳ 明朝" panose="02020609040205080304" pitchFamily="17" charset="-128"/>
                <a:cs typeface="Times New Roman" pitchFamily="18" charset="0"/>
              </a:rPr>
              <a:t>3.3</a:t>
            </a:r>
            <a:r>
              <a:rPr lang="ja-JP" altLang="en-US" sz="1200">
                <a:latin typeface="ＭＳ 明朝" panose="02020609040205080304" pitchFamily="17" charset="-128"/>
                <a:ea typeface="ＭＳ 明朝" panose="02020609040205080304" pitchFamily="17" charset="-128"/>
                <a:cs typeface="Times New Roman" pitchFamily="18" charset="0"/>
              </a:rPr>
              <a:t>ポイント増加しており、女性の令和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年度受診率</a:t>
            </a:r>
            <a:r>
              <a:rPr lang="en-US" altLang="ja-JP" sz="1200">
                <a:latin typeface="ＭＳ 明朝" panose="02020609040205080304" pitchFamily="17" charset="-128"/>
                <a:ea typeface="ＭＳ 明朝" panose="02020609040205080304" pitchFamily="17" charset="-128"/>
                <a:cs typeface="Times New Roman" pitchFamily="18" charset="0"/>
              </a:rPr>
              <a:t>43.7%</a:t>
            </a:r>
            <a:r>
              <a:rPr lang="ja-JP" altLang="en-US" sz="1200">
                <a:latin typeface="ＭＳ 明朝" panose="02020609040205080304" pitchFamily="17" charset="-128"/>
                <a:ea typeface="ＭＳ 明朝" panose="02020609040205080304" pitchFamily="17" charset="-128"/>
                <a:cs typeface="Times New Roman" pitchFamily="18" charset="0"/>
              </a:rPr>
              <a:t>は平成</a:t>
            </a:r>
            <a:r>
              <a:rPr lang="en-US" altLang="ja-JP" sz="1200">
                <a:latin typeface="ＭＳ 明朝" panose="02020609040205080304" pitchFamily="17" charset="-128"/>
                <a:ea typeface="ＭＳ 明朝" panose="02020609040205080304" pitchFamily="17" charset="-128"/>
                <a:cs typeface="Times New Roman" pitchFamily="18" charset="0"/>
              </a:rPr>
              <a:t>30</a:t>
            </a:r>
            <a:r>
              <a:rPr lang="ja-JP" altLang="en-US" sz="1200">
                <a:latin typeface="ＭＳ 明朝" panose="02020609040205080304" pitchFamily="17" charset="-128"/>
                <a:ea typeface="ＭＳ 明朝" panose="02020609040205080304" pitchFamily="17" charset="-128"/>
                <a:cs typeface="Times New Roman" pitchFamily="18" charset="0"/>
              </a:rPr>
              <a:t>年度</a:t>
            </a:r>
            <a:r>
              <a:rPr lang="en-US" altLang="ja-JP" sz="1200">
                <a:latin typeface="ＭＳ 明朝" panose="02020609040205080304" pitchFamily="17" charset="-128"/>
                <a:ea typeface="ＭＳ 明朝" panose="02020609040205080304" pitchFamily="17" charset="-128"/>
                <a:cs typeface="Times New Roman" pitchFamily="18" charset="0"/>
              </a:rPr>
              <a:t>38.2%</a:t>
            </a:r>
            <a:r>
              <a:rPr lang="ja-JP" altLang="en-US" sz="1200">
                <a:latin typeface="ＭＳ 明朝" panose="02020609040205080304" pitchFamily="17" charset="-128"/>
                <a:ea typeface="ＭＳ 明朝" panose="02020609040205080304" pitchFamily="17" charset="-128"/>
                <a:cs typeface="Times New Roman" pitchFamily="18" charset="0"/>
              </a:rPr>
              <a:t>より</a:t>
            </a:r>
            <a:r>
              <a:rPr lang="en-US" altLang="ja-JP" sz="1200">
                <a:latin typeface="ＭＳ 明朝" panose="02020609040205080304" pitchFamily="17" charset="-128"/>
                <a:ea typeface="ＭＳ 明朝" panose="02020609040205080304" pitchFamily="17" charset="-128"/>
                <a:cs typeface="Times New Roman" pitchFamily="18" charset="0"/>
              </a:rPr>
              <a:t>5.5</a:t>
            </a:r>
            <a:r>
              <a:rPr lang="ja-JP" altLang="en-US" sz="1200">
                <a:latin typeface="ＭＳ 明朝" panose="02020609040205080304" pitchFamily="17" charset="-128"/>
                <a:ea typeface="ＭＳ 明朝" panose="02020609040205080304" pitchFamily="17" charset="-128"/>
                <a:cs typeface="Times New Roman" pitchFamily="18" charset="0"/>
              </a:rPr>
              <a:t>ポイント増加しています</a:t>
            </a:r>
            <a:r>
              <a:rPr lang="ja-JP" altLang="en-US" sz="1200" dirty="0">
                <a:latin typeface="ＭＳ 明朝" panose="02020609040205080304" pitchFamily="17" charset="-128"/>
                <a:ea typeface="ＭＳ 明朝" panose="02020609040205080304" pitchFamily="17" charset="-128"/>
                <a:cs typeface="Times New Roman" pitchFamily="18" charset="0"/>
              </a:rPr>
              <a:t>。</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テキスト ボックス 12"/>
          <p:cNvSpPr txBox="1">
            <a:spLocks noChangeAspect="1"/>
          </p:cNvSpPr>
          <p:nvPr/>
        </p:nvSpPr>
        <p:spPr>
          <a:xfrm>
            <a:off x="165100" y="213232"/>
            <a:ext cx="6238800" cy="774117"/>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以下は、本村の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a:t>
            </a:r>
            <a:r>
              <a:rPr kumimoji="0" lang="en-US" altLang="ja-JP" sz="1200" kern="0" dirty="0">
                <a:solidFill>
                  <a:prstClr val="black"/>
                </a:solidFill>
                <a:latin typeface="ＭＳ 明朝" panose="02020609040205080304" pitchFamily="17" charset="-128"/>
                <a:ea typeface="ＭＳ 明朝" panose="02020609040205080304" pitchFamily="17" charset="-128"/>
              </a:rPr>
              <a:t>40</a:t>
            </a:r>
            <a:r>
              <a:rPr kumimoji="0" lang="ja-JP" altLang="en-US" sz="1200" kern="0" dirty="0">
                <a:solidFill>
                  <a:prstClr val="black"/>
                </a:solidFill>
                <a:latin typeface="ＭＳ 明朝" panose="02020609040205080304" pitchFamily="17" charset="-128"/>
                <a:ea typeface="ＭＳ 明朝" panose="02020609040205080304" pitchFamily="17" charset="-128"/>
              </a:rPr>
              <a:t>歳から</a:t>
            </a:r>
            <a:r>
              <a:rPr kumimoji="0" lang="en-US" altLang="ja-JP" sz="1200" kern="0" dirty="0">
                <a:solidFill>
                  <a:prstClr val="black"/>
                </a:solidFill>
                <a:latin typeface="ＭＳ 明朝" panose="02020609040205080304" pitchFamily="17" charset="-128"/>
                <a:ea typeface="ＭＳ 明朝" panose="02020609040205080304" pitchFamily="17" charset="-128"/>
              </a:rPr>
              <a:t>74</a:t>
            </a:r>
            <a:r>
              <a:rPr kumimoji="0" lang="ja-JP" altLang="en-US" sz="1200" kern="0" dirty="0">
                <a:solidFill>
                  <a:prstClr val="black"/>
                </a:solidFill>
                <a:latin typeface="ＭＳ 明朝" panose="02020609040205080304" pitchFamily="17" charset="-128"/>
                <a:ea typeface="ＭＳ 明朝" panose="02020609040205080304" pitchFamily="17" charset="-128"/>
              </a:rPr>
              <a:t>歳の特定健康診査受診率を年度別に示したものです。令和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年度の特定健康診査受診率</a:t>
            </a:r>
            <a:r>
              <a:rPr kumimoji="0" lang="en-US" altLang="ja-JP" sz="1200" kern="0" dirty="0">
                <a:solidFill>
                  <a:prstClr val="black"/>
                </a:solidFill>
                <a:latin typeface="ＭＳ 明朝" panose="02020609040205080304" pitchFamily="17" charset="-128"/>
                <a:ea typeface="ＭＳ 明朝" panose="02020609040205080304" pitchFamily="17" charset="-128"/>
              </a:rPr>
              <a:t>43.6%</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38.9%</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4.7</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ポイント増加しています。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165100" y="1071244"/>
            <a:ext cx="6294377"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特定健康診査受診率</a:t>
            </a:r>
          </a:p>
        </p:txBody>
      </p:sp>
      <p:sp>
        <p:nvSpPr>
          <p:cNvPr id="21" name="テキスト ボックス 20"/>
          <p:cNvSpPr txBox="1">
            <a:spLocks noChangeAspect="1"/>
          </p:cNvSpPr>
          <p:nvPr/>
        </p:nvSpPr>
        <p:spPr>
          <a:xfrm>
            <a:off x="165100" y="3191131"/>
            <a:ext cx="6294377" cy="276999"/>
          </a:xfrm>
          <a:prstGeom prst="rect">
            <a:avLst/>
          </a:prstGeom>
          <a:noFill/>
          <a:ln>
            <a:noFill/>
          </a:ln>
        </p:spPr>
        <p:txBody>
          <a:bodyPr wrap="square" lIns="0" r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noChangeAspect="1"/>
          </p:cNvSpPr>
          <p:nvPr/>
        </p:nvSpPr>
        <p:spPr>
          <a:xfrm>
            <a:off x="170434" y="8780574"/>
            <a:ext cx="6294377" cy="223283"/>
          </a:xfrm>
          <a:prstGeom prst="rect">
            <a:avLst/>
          </a:prstGeom>
          <a:noFill/>
          <a:ln>
            <a:noFill/>
          </a:ln>
        </p:spPr>
        <p:txBody>
          <a:bodyPr wrap="square" lIns="0" rIns="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170434" y="2775389"/>
            <a:ext cx="6294377"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6577991"/>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年度･男女別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15" name="注釈文章 9"/>
          <p:cNvSpPr txBox="1">
            <a:spLocks noChangeAspect="1"/>
          </p:cNvSpPr>
          <p:nvPr/>
        </p:nvSpPr>
        <p:spPr>
          <a:xfrm>
            <a:off x="170434" y="5372223"/>
            <a:ext cx="6294377"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A411DC4-DE4F-4324-8897-1F431D03E5E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8</a:t>
            </a:fld>
            <a:endParaRPr lang="ja-JP" altLang="en-US" dirty="0"/>
          </a:p>
        </p:txBody>
      </p:sp>
      <p:pic>
        <p:nvPicPr>
          <p:cNvPr id="5" name="table10">
            <a:extLst>
              <a:ext uri="{FF2B5EF4-FFF2-40B4-BE49-F238E27FC236}">
                <a16:creationId xmlns:a16="http://schemas.microsoft.com/office/drawing/2014/main" id="{8F93970C-E5B7-4D0F-908D-326B241EC94F}"/>
              </a:ext>
            </a:extLst>
          </p:cNvPr>
          <p:cNvPicPr>
            <a:picLocks noChangeAspect="1"/>
          </p:cNvPicPr>
          <p:nvPr/>
        </p:nvPicPr>
        <p:blipFill>
          <a:blip r:embed="rId3"/>
          <a:stretch>
            <a:fillRect/>
          </a:stretch>
        </p:blipFill>
        <p:spPr>
          <a:xfrm>
            <a:off x="165100" y="6858000"/>
            <a:ext cx="3853818" cy="1930400"/>
          </a:xfrm>
          <a:prstGeom prst="rect">
            <a:avLst/>
          </a:prstGeom>
        </p:spPr>
      </p:pic>
      <p:graphicFrame>
        <p:nvGraphicFramePr>
          <p:cNvPr id="7" name="オブジェクト 6">
            <a:extLst>
              <a:ext uri="{FF2B5EF4-FFF2-40B4-BE49-F238E27FC236}">
                <a16:creationId xmlns:a16="http://schemas.microsoft.com/office/drawing/2014/main" id="{64A1867C-9B83-6212-314E-9F923F418D78}"/>
              </a:ext>
            </a:extLst>
          </p:cNvPr>
          <p:cNvGraphicFramePr>
            <a:graphicFrameLocks noChangeAspect="1"/>
          </p:cNvGraphicFramePr>
          <p:nvPr>
            <p:extLst>
              <p:ext uri="{D42A27DB-BD31-4B8C-83A1-F6EECF244321}">
                <p14:modId xmlns:p14="http://schemas.microsoft.com/office/powerpoint/2010/main" val="1856008884"/>
              </p:ext>
            </p:extLst>
          </p:nvPr>
        </p:nvGraphicFramePr>
        <p:xfrm>
          <a:off x="165100" y="1380315"/>
          <a:ext cx="3579043" cy="1425830"/>
        </p:xfrm>
        <a:graphic>
          <a:graphicData uri="http://schemas.openxmlformats.org/presentationml/2006/ole">
            <mc:AlternateContent xmlns:mc="http://schemas.openxmlformats.org/markup-compatibility/2006">
              <mc:Choice xmlns:v="urn:schemas-microsoft-com:vml" Requires="v">
                <p:oleObj spid="_x0000_s2050" name="Worksheet" r:id="rId4" imgW="7283269" imgH="2901973" progId="Excel.Sheet.12">
                  <p:embed/>
                </p:oleObj>
              </mc:Choice>
              <mc:Fallback>
                <p:oleObj name="Worksheet" r:id="rId4" imgW="7283269" imgH="2901973" progId="Excel.Sheet.12">
                  <p:embed/>
                  <p:pic>
                    <p:nvPicPr>
                      <p:cNvPr id="0" name=""/>
                      <p:cNvPicPr/>
                      <p:nvPr/>
                    </p:nvPicPr>
                    <p:blipFill>
                      <a:blip r:embed="rId5"/>
                      <a:stretch>
                        <a:fillRect/>
                      </a:stretch>
                    </p:blipFill>
                    <p:spPr>
                      <a:xfrm>
                        <a:off x="165100" y="1380315"/>
                        <a:ext cx="3579043" cy="1425830"/>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FE57DED8-6506-7F13-7050-3B70F7DD7F34}"/>
              </a:ext>
            </a:extLst>
          </p:cNvPr>
          <p:cNvPicPr>
            <a:picLocks noChangeAspect="1"/>
          </p:cNvPicPr>
          <p:nvPr/>
        </p:nvPicPr>
        <p:blipFill>
          <a:blip r:embed="rId6"/>
          <a:stretch>
            <a:fillRect/>
          </a:stretch>
        </p:blipFill>
        <p:spPr>
          <a:xfrm>
            <a:off x="161609" y="3463597"/>
            <a:ext cx="3831008" cy="1917820"/>
          </a:xfrm>
          <a:prstGeom prst="rect">
            <a:avLst/>
          </a:prstGeom>
        </p:spPr>
      </p:pic>
    </p:spTree>
    <p:extLst>
      <p:ext uri="{BB962C8B-B14F-4D97-AF65-F5344CB8AC3E}">
        <p14:creationId xmlns:p14="http://schemas.microsoft.com/office/powerpoint/2010/main" val="130524264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6785</Words>
  <Application>Microsoft Office PowerPoint</Application>
  <PresentationFormat>ユーザー設定</PresentationFormat>
  <Paragraphs>840</Paragraphs>
  <Slides>61</Slides>
  <Notes>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61</vt:i4>
      </vt:variant>
    </vt:vector>
  </HeadingPairs>
  <TitlesOfParts>
    <vt:vector size="68" baseType="lpstr">
      <vt:lpstr>ＭＳ Ｐ明朝</vt:lpstr>
      <vt:lpstr>ＭＳ 明朝</vt:lpstr>
      <vt:lpstr>Arial</vt:lpstr>
      <vt:lpstr>Calibri</vt:lpstr>
      <vt:lpstr>Century Schoolbook</vt:lpstr>
      <vt:lpstr>デザインの設定</vt:lpstr>
      <vt:lpstr>Worksheet</vt:lpstr>
      <vt:lpstr>風間浦村国民健康保険 第4期特定健康診査等実施計画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2024-02-18T23:46:47Z</dcterms:modified>
</cp:coreProperties>
</file>