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9.xml" ContentType="application/vnd.openxmlformats-officedocument.presentationml.notesSlide+xml"/>
  <Override PartName="/ppt/charts/chart16.xml" ContentType="application/vnd.openxmlformats-officedocument.drawingml.chart+xml"/>
  <Override PartName="/ppt/theme/themeOverride14.xml" ContentType="application/vnd.openxmlformats-officedocument.themeOverride+xml"/>
  <Override PartName="/ppt/charts/chart17.xml" ContentType="application/vnd.openxmlformats-officedocument.drawingml.chart+xml"/>
  <Override PartName="/ppt/theme/themeOverride15.xml" ContentType="application/vnd.openxmlformats-officedocument.themeOverride+xml"/>
  <Override PartName="/ppt/drawings/drawing2.xml" ContentType="application/vnd.openxmlformats-officedocument.drawingml.chartshapes+xml"/>
  <Override PartName="/ppt/charts/chart18.xml" ContentType="application/vnd.openxmlformats-officedocument.drawingml.chart+xml"/>
  <Override PartName="/ppt/theme/themeOverride16.xml" ContentType="application/vnd.openxmlformats-officedocument.themeOverride+xml"/>
  <Override PartName="/ppt/charts/chart19.xml" ContentType="application/vnd.openxmlformats-officedocument.drawingml.chart+xml"/>
  <Override PartName="/ppt/theme/themeOverride17.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5" r:id="rId1"/>
    <p:sldMasterId id="2147483676" r:id="rId2"/>
  </p:sldMasterIdLst>
  <p:notesMasterIdLst>
    <p:notesMasterId r:id="rId56"/>
  </p:notesMasterIdLst>
  <p:sldIdLst>
    <p:sldId id="259" r:id="rId3"/>
    <p:sldId id="1310" r:id="rId4"/>
    <p:sldId id="262" r:id="rId5"/>
    <p:sldId id="265" r:id="rId6"/>
    <p:sldId id="1275" r:id="rId7"/>
    <p:sldId id="1311" r:id="rId8"/>
    <p:sldId id="1160" r:id="rId9"/>
    <p:sldId id="1189" r:id="rId10"/>
    <p:sldId id="549" r:id="rId11"/>
    <p:sldId id="1215" r:id="rId12"/>
    <p:sldId id="1216" r:id="rId13"/>
    <p:sldId id="546" r:id="rId14"/>
    <p:sldId id="1226" r:id="rId15"/>
    <p:sldId id="1231" r:id="rId16"/>
    <p:sldId id="525" r:id="rId17"/>
    <p:sldId id="399" r:id="rId18"/>
    <p:sldId id="408" r:id="rId19"/>
    <p:sldId id="313" r:id="rId20"/>
    <p:sldId id="1306" r:id="rId21"/>
    <p:sldId id="1307" r:id="rId22"/>
    <p:sldId id="1308" r:id="rId23"/>
    <p:sldId id="1309" r:id="rId24"/>
    <p:sldId id="404" r:id="rId25"/>
    <p:sldId id="295" r:id="rId26"/>
    <p:sldId id="312" r:id="rId27"/>
    <p:sldId id="510" r:id="rId28"/>
    <p:sldId id="490" r:id="rId29"/>
    <p:sldId id="511" r:id="rId30"/>
    <p:sldId id="1217" r:id="rId31"/>
    <p:sldId id="1263" r:id="rId32"/>
    <p:sldId id="1270" r:id="rId33"/>
    <p:sldId id="1236" r:id="rId34"/>
    <p:sldId id="1234" r:id="rId35"/>
    <p:sldId id="1300" r:id="rId36"/>
    <p:sldId id="1237" r:id="rId37"/>
    <p:sldId id="391" r:id="rId38"/>
    <p:sldId id="527" r:id="rId39"/>
    <p:sldId id="545" r:id="rId40"/>
    <p:sldId id="547" r:id="rId41"/>
    <p:sldId id="1198" r:id="rId42"/>
    <p:sldId id="705" r:id="rId43"/>
    <p:sldId id="1148" r:id="rId44"/>
    <p:sldId id="1210" r:id="rId45"/>
    <p:sldId id="1211" r:id="rId46"/>
    <p:sldId id="1282" r:id="rId47"/>
    <p:sldId id="1140" r:id="rId48"/>
    <p:sldId id="1141" r:id="rId49"/>
    <p:sldId id="1142" r:id="rId50"/>
    <p:sldId id="1143" r:id="rId51"/>
    <p:sldId id="1144" r:id="rId52"/>
    <p:sldId id="1286" r:id="rId53"/>
    <p:sldId id="1287" r:id="rId54"/>
    <p:sldId id="1254" r:id="rId55"/>
  </p:sldIdLst>
  <p:sldSz cx="6480175" cy="9144000"/>
  <p:notesSz cx="6797675" cy="9926638"/>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57" userDrawn="1">
          <p15:clr>
            <a:srgbClr val="A4A3A4"/>
          </p15:clr>
        </p15:guide>
        <p15:guide id="3" orient="horz" pos="385" userDrawn="1">
          <p15:clr>
            <a:srgbClr val="A4A3A4"/>
          </p15:clr>
        </p15:guide>
        <p15:guide id="9" pos="3719" userDrawn="1">
          <p15:clr>
            <a:srgbClr val="A4A3A4"/>
          </p15:clr>
        </p15:guide>
        <p15:guide id="13" pos="2018" userDrawn="1">
          <p15:clr>
            <a:srgbClr val="A4A3A4"/>
          </p15:clr>
        </p15:guide>
        <p15:guide id="14" pos="363" userDrawn="1">
          <p15:clr>
            <a:srgbClr val="A4A3A4"/>
          </p15:clr>
        </p15:guide>
        <p15:guide id="15" orient="horz" pos="5602" userDrawn="1">
          <p15:clr>
            <a:srgbClr val="A4A3A4"/>
          </p15:clr>
        </p15:guide>
        <p15:guide id="16" orient="horz" pos="56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zamaura" initials="k" lastIdx="7" clrIdx="0">
    <p:extLst>
      <p:ext uri="{19B8F6BF-5375-455C-9EA6-DF929625EA0E}">
        <p15:presenceInfo xmlns:p15="http://schemas.microsoft.com/office/powerpoint/2012/main" userId="kazamau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BDD7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58" autoAdjust="0"/>
    <p:restoredTop sz="96242" autoAdjust="0"/>
  </p:normalViewPr>
  <p:slideViewPr>
    <p:cSldViewPr>
      <p:cViewPr varScale="1">
        <p:scale>
          <a:sx n="68" d="100"/>
          <a:sy n="68" d="100"/>
        </p:scale>
        <p:origin x="2358" y="78"/>
      </p:cViewPr>
      <p:guideLst>
        <p:guide orient="horz" pos="2857"/>
        <p:guide orient="horz" pos="385"/>
        <p:guide pos="3719"/>
        <p:guide pos="2018"/>
        <p:guide pos="363"/>
        <p:guide orient="horz" pos="5602"/>
        <p:guide orient="horz" pos="567"/>
      </p:guideLst>
    </p:cSldViewPr>
  </p:slideViewPr>
  <p:notesTextViewPr>
    <p:cViewPr>
      <p:scale>
        <a:sx n="100" d="100"/>
        <a:sy n="100" d="100"/>
      </p:scale>
      <p:origin x="0" y="0"/>
    </p:cViewPr>
  </p:notesTextViewPr>
  <p:sorterViewPr>
    <p:cViewPr>
      <p:scale>
        <a:sx n="80" d="100"/>
        <a:sy n="80" d="100"/>
      </p:scale>
      <p:origin x="0" y="0"/>
    </p:cViewPr>
  </p:sorterViewPr>
  <p:notesViewPr>
    <p:cSldViewPr>
      <p:cViewPr>
        <p:scale>
          <a:sx n="66" d="100"/>
          <a:sy n="66" d="100"/>
        </p:scale>
        <p:origin x="0" y="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gs" Target="tags/tag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1" Type="http://schemas.openxmlformats.org/officeDocument/2006/relationships/oleObject" Target="N%5bLinkBreaker%5d%5bLinkBreaker%5dULL"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5bLinkBreaker%5dile:///\\dhsv3\&#32013;&#21697;&#29289;&#31649;&#29702;\00_2_00020000_&#38738;&#26862;&#30476;&#39080;&#38291;&#28006;&#26449;\20231013_&#26368;&#26032;&#12487;&#12540;&#12479;&#12504;&#12523;&#12473;&#35336;&#30011;\&#24115;&#31080;\KDB\&#20581;&#24247;&#65381;&#21307;&#30274;&#24773;&#22577;&#31561;&#12398;&#20998;&#26512;.xlsx" TargetMode="Externa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338291109213398E-2"/>
          <c:y val="8.9149189814814817E-2"/>
          <c:w val="0.95520653626975305"/>
          <c:h val="0.84426469907407398"/>
        </c:manualLayout>
      </c:layout>
      <c:barChart>
        <c:barDir val="bar"/>
        <c:grouping val="clustered"/>
        <c:varyColors val="0"/>
        <c:ser>
          <c:idx val="2"/>
          <c:order val="3"/>
          <c:tx>
            <c:strRef>
              <c:f>人口_被保険者数構成ピラミッド!$L$3</c:f>
              <c:strCache>
                <c:ptCount val="1"/>
                <c:pt idx="0">
                  <c:v>国</c:v>
                </c:pt>
              </c:strCache>
            </c:strRef>
          </c:tx>
          <c:spPr>
            <a:solidFill>
              <a:srgbClr val="B7C1FF"/>
            </a:solidFill>
            <a:ln>
              <a:noFill/>
            </a:ln>
          </c:spPr>
          <c:invertIfNegative val="0"/>
          <c:cat>
            <c:strRef>
              <c:f>人口_被保険者数構成ピラミッド!$A$5:$A$19</c:f>
              <c:strCache>
                <c:ptCount val="15"/>
                <c:pt idx="0">
                  <c:v>0歳～4歳 </c:v>
                </c:pt>
                <c:pt idx="1">
                  <c:v>5歳～9歳 </c:v>
                </c:pt>
                <c:pt idx="2">
                  <c:v>10歳～14歳</c:v>
                </c:pt>
                <c:pt idx="3">
                  <c:v>15歳～19歳</c:v>
                </c:pt>
                <c:pt idx="4">
                  <c:v>20歳～24歳</c:v>
                </c:pt>
                <c:pt idx="5">
                  <c:v>25歳～29歳</c:v>
                </c:pt>
                <c:pt idx="6">
                  <c:v>30歳～34歳</c:v>
                </c:pt>
                <c:pt idx="7">
                  <c:v>35歳～39歳</c:v>
                </c:pt>
                <c:pt idx="8">
                  <c:v>40歳～44歳</c:v>
                </c:pt>
                <c:pt idx="9">
                  <c:v>45歳～49歳</c:v>
                </c:pt>
                <c:pt idx="10">
                  <c:v>50歳～54歳</c:v>
                </c:pt>
                <c:pt idx="11">
                  <c:v>55歳～59歳</c:v>
                </c:pt>
                <c:pt idx="12">
                  <c:v>60歳～64歳</c:v>
                </c:pt>
                <c:pt idx="13">
                  <c:v>65歳～69歳</c:v>
                </c:pt>
                <c:pt idx="14">
                  <c:v>70歳～74歳</c:v>
                </c:pt>
              </c:strCache>
            </c:strRef>
          </c:cat>
          <c:val>
            <c:numRef>
              <c:f>人口_被保険者数構成ピラミッド!$M$5:$M$19</c:f>
              <c:numCache>
                <c:formatCode>#,##0.0_ ;[Red]\-#,##0.0\ </c:formatCode>
                <c:ptCount val="15"/>
                <c:pt idx="0">
                  <c:v>1.4980598146697519</c:v>
                </c:pt>
                <c:pt idx="1">
                  <c:v>1.9722751485455616</c:v>
                </c:pt>
                <c:pt idx="2">
                  <c:v>2.2264415405555336</c:v>
                </c:pt>
                <c:pt idx="3">
                  <c:v>2.5806664755421411</c:v>
                </c:pt>
                <c:pt idx="4">
                  <c:v>3.5938717606624078</c:v>
                </c:pt>
                <c:pt idx="5">
                  <c:v>3.4556639899316726</c:v>
                </c:pt>
                <c:pt idx="6">
                  <c:v>3.3509552024883975</c:v>
                </c:pt>
                <c:pt idx="7">
                  <c:v>3.8938829870101603</c:v>
                </c:pt>
                <c:pt idx="8">
                  <c:v>4.3168125439483331</c:v>
                </c:pt>
                <c:pt idx="9">
                  <c:v>5.1258846228941399</c:v>
                </c:pt>
                <c:pt idx="10">
                  <c:v>5.7858827032982756</c:v>
                </c:pt>
                <c:pt idx="11">
                  <c:v>5.9955586250996395</c:v>
                </c:pt>
                <c:pt idx="12">
                  <c:v>9.5114252748772028</c:v>
                </c:pt>
                <c:pt idx="13">
                  <c:v>17.851536952768392</c:v>
                </c:pt>
                <c:pt idx="14">
                  <c:v>28.841082357708391</c:v>
                </c:pt>
              </c:numCache>
            </c:numRef>
          </c:val>
          <c:extLst>
            <c:ext xmlns:c16="http://schemas.microsoft.com/office/drawing/2014/chart" uri="{C3380CC4-5D6E-409C-BE32-E72D297353CC}">
              <c16:uniqueId val="{00000000-CD6D-4F95-9F25-D78FA10F1393}"/>
            </c:ext>
          </c:extLst>
        </c:ser>
        <c:ser>
          <c:idx val="1"/>
          <c:order val="4"/>
          <c:tx>
            <c:strRef>
              <c:f>人口_被保険者数構成ピラミッド!$J$3</c:f>
              <c:strCache>
                <c:ptCount val="1"/>
                <c:pt idx="0">
                  <c:v>県</c:v>
                </c:pt>
              </c:strCache>
            </c:strRef>
          </c:tx>
          <c:spPr>
            <a:solidFill>
              <a:srgbClr val="CEE1F2"/>
            </a:solidFill>
            <a:ln>
              <a:noFill/>
            </a:ln>
          </c:spPr>
          <c:invertIfNegative val="0"/>
          <c:cat>
            <c:strRef>
              <c:f>人口_被保険者数構成ピラミッド!$A$5:$A$19</c:f>
              <c:strCache>
                <c:ptCount val="15"/>
                <c:pt idx="0">
                  <c:v>0歳～4歳 </c:v>
                </c:pt>
                <c:pt idx="1">
                  <c:v>5歳～9歳 </c:v>
                </c:pt>
                <c:pt idx="2">
                  <c:v>10歳～14歳</c:v>
                </c:pt>
                <c:pt idx="3">
                  <c:v>15歳～19歳</c:v>
                </c:pt>
                <c:pt idx="4">
                  <c:v>20歳～24歳</c:v>
                </c:pt>
                <c:pt idx="5">
                  <c:v>25歳～29歳</c:v>
                </c:pt>
                <c:pt idx="6">
                  <c:v>30歳～34歳</c:v>
                </c:pt>
                <c:pt idx="7">
                  <c:v>35歳～39歳</c:v>
                </c:pt>
                <c:pt idx="8">
                  <c:v>40歳～44歳</c:v>
                </c:pt>
                <c:pt idx="9">
                  <c:v>45歳～49歳</c:v>
                </c:pt>
                <c:pt idx="10">
                  <c:v>50歳～54歳</c:v>
                </c:pt>
                <c:pt idx="11">
                  <c:v>55歳～59歳</c:v>
                </c:pt>
                <c:pt idx="12">
                  <c:v>60歳～64歳</c:v>
                </c:pt>
                <c:pt idx="13">
                  <c:v>65歳～69歳</c:v>
                </c:pt>
                <c:pt idx="14">
                  <c:v>70歳～74歳</c:v>
                </c:pt>
              </c:strCache>
            </c:strRef>
          </c:cat>
          <c:val>
            <c:numRef>
              <c:f>人口_被保険者数構成ピラミッド!$K$5:$K$19</c:f>
              <c:numCache>
                <c:formatCode>#,##0.0_ ;[Red]\-#,##0.0\ </c:formatCode>
                <c:ptCount val="15"/>
                <c:pt idx="0">
                  <c:v>1.1481363940900597</c:v>
                </c:pt>
                <c:pt idx="1">
                  <c:v>1.7525300610035617</c:v>
                </c:pt>
                <c:pt idx="2">
                  <c:v>2.0529637857470293</c:v>
                </c:pt>
                <c:pt idx="3">
                  <c:v>2.4196903981099473</c:v>
                </c:pt>
                <c:pt idx="4">
                  <c:v>2.2250431961634756</c:v>
                </c:pt>
                <c:pt idx="5">
                  <c:v>2.1030360732042737</c:v>
                </c:pt>
                <c:pt idx="6">
                  <c:v>2.4260375894777675</c:v>
                </c:pt>
                <c:pt idx="7">
                  <c:v>3.2836136676187455</c:v>
                </c:pt>
                <c:pt idx="8">
                  <c:v>3.8118410381184105</c:v>
                </c:pt>
                <c:pt idx="9">
                  <c:v>4.4500863923269511</c:v>
                </c:pt>
                <c:pt idx="10">
                  <c:v>5.4416587326774568</c:v>
                </c:pt>
                <c:pt idx="11">
                  <c:v>6.3909164639091642</c:v>
                </c:pt>
                <c:pt idx="12">
                  <c:v>11.551183045946614</c:v>
                </c:pt>
                <c:pt idx="13">
                  <c:v>21.050812793116826</c:v>
                </c:pt>
                <c:pt idx="14">
                  <c:v>29.892450368489719</c:v>
                </c:pt>
              </c:numCache>
            </c:numRef>
          </c:val>
          <c:extLst>
            <c:ext xmlns:c16="http://schemas.microsoft.com/office/drawing/2014/chart" uri="{C3380CC4-5D6E-409C-BE32-E72D297353CC}">
              <c16:uniqueId val="{00000001-CD6D-4F95-9F25-D78FA10F1393}"/>
            </c:ext>
          </c:extLst>
        </c:ser>
        <c:ser>
          <c:idx val="0"/>
          <c:order val="5"/>
          <c:tx>
            <c:strRef>
              <c:f>人口_被保険者数構成ピラミッド!$H$3</c:f>
              <c:strCache>
                <c:ptCount val="1"/>
                <c:pt idx="0">
                  <c:v>風間浦村</c:v>
                </c:pt>
              </c:strCache>
            </c:strRef>
          </c:tx>
          <c:spPr>
            <a:solidFill>
              <a:srgbClr val="003192"/>
            </a:solidFill>
            <a:ln>
              <a:noFill/>
            </a:ln>
          </c:spPr>
          <c:invertIfNegative val="0"/>
          <c:dLbls>
            <c:numFmt formatCode="#,##0.0&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人口_被保険者数構成ピラミッド!$A$5:$A$19</c:f>
              <c:strCache>
                <c:ptCount val="15"/>
                <c:pt idx="0">
                  <c:v>0歳～4歳 </c:v>
                </c:pt>
                <c:pt idx="1">
                  <c:v>5歳～9歳 </c:v>
                </c:pt>
                <c:pt idx="2">
                  <c:v>10歳～14歳</c:v>
                </c:pt>
                <c:pt idx="3">
                  <c:v>15歳～19歳</c:v>
                </c:pt>
                <c:pt idx="4">
                  <c:v>20歳～24歳</c:v>
                </c:pt>
                <c:pt idx="5">
                  <c:v>25歳～29歳</c:v>
                </c:pt>
                <c:pt idx="6">
                  <c:v>30歳～34歳</c:v>
                </c:pt>
                <c:pt idx="7">
                  <c:v>35歳～39歳</c:v>
                </c:pt>
                <c:pt idx="8">
                  <c:v>40歳～44歳</c:v>
                </c:pt>
                <c:pt idx="9">
                  <c:v>45歳～49歳</c:v>
                </c:pt>
                <c:pt idx="10">
                  <c:v>50歳～54歳</c:v>
                </c:pt>
                <c:pt idx="11">
                  <c:v>55歳～59歳</c:v>
                </c:pt>
                <c:pt idx="12">
                  <c:v>60歳～64歳</c:v>
                </c:pt>
                <c:pt idx="13">
                  <c:v>65歳～69歳</c:v>
                </c:pt>
                <c:pt idx="14">
                  <c:v>70歳～74歳</c:v>
                </c:pt>
              </c:strCache>
            </c:strRef>
          </c:cat>
          <c:val>
            <c:numRef>
              <c:f>人口_被保険者数構成ピラミッド!$I$5:$I$19</c:f>
              <c:numCache>
                <c:formatCode>#,##0.0_ ;[Red]\-#,##0.0\ </c:formatCode>
                <c:ptCount val="15"/>
                <c:pt idx="0">
                  <c:v>1.2605042016806722</c:v>
                </c:pt>
                <c:pt idx="1">
                  <c:v>2.1008403361344539</c:v>
                </c:pt>
                <c:pt idx="2">
                  <c:v>3.3613445378151261</c:v>
                </c:pt>
                <c:pt idx="3">
                  <c:v>1.680672268907563</c:v>
                </c:pt>
                <c:pt idx="4">
                  <c:v>0.42016806722689076</c:v>
                </c:pt>
                <c:pt idx="5">
                  <c:v>1.2605042016806722</c:v>
                </c:pt>
                <c:pt idx="6">
                  <c:v>1.680672268907563</c:v>
                </c:pt>
                <c:pt idx="7">
                  <c:v>2.9411764705882351</c:v>
                </c:pt>
                <c:pt idx="8">
                  <c:v>2.5210084033613445</c:v>
                </c:pt>
                <c:pt idx="9">
                  <c:v>2.9411764705882351</c:v>
                </c:pt>
                <c:pt idx="10">
                  <c:v>9.6638655462184886</c:v>
                </c:pt>
                <c:pt idx="11">
                  <c:v>5.8823529411764701</c:v>
                </c:pt>
                <c:pt idx="12">
                  <c:v>13.025210084033615</c:v>
                </c:pt>
                <c:pt idx="13">
                  <c:v>26.05042016806723</c:v>
                </c:pt>
                <c:pt idx="14">
                  <c:v>25.210084033613445</c:v>
                </c:pt>
              </c:numCache>
            </c:numRef>
          </c:val>
          <c:extLst>
            <c:ext xmlns:c16="http://schemas.microsoft.com/office/drawing/2014/chart" uri="{C3380CC4-5D6E-409C-BE32-E72D297353CC}">
              <c16:uniqueId val="{00000002-CD6D-4F95-9F25-D78FA10F1393}"/>
            </c:ext>
          </c:extLst>
        </c:ser>
        <c:dLbls>
          <c:showLegendKey val="0"/>
          <c:showVal val="0"/>
          <c:showCatName val="0"/>
          <c:showSerName val="0"/>
          <c:showPercent val="0"/>
          <c:showBubbleSize val="0"/>
        </c:dLbls>
        <c:gapWidth val="150"/>
        <c:axId val="231031808"/>
        <c:axId val="229899008"/>
      </c:barChart>
      <c:barChart>
        <c:barDir val="bar"/>
        <c:grouping val="clustered"/>
        <c:varyColors val="0"/>
        <c:ser>
          <c:idx val="5"/>
          <c:order val="0"/>
          <c:tx>
            <c:strRef>
              <c:f>人口_被保険者数構成ピラミッド!$F$3</c:f>
              <c:strCache>
                <c:ptCount val="1"/>
                <c:pt idx="0">
                  <c:v>国</c:v>
                </c:pt>
              </c:strCache>
            </c:strRef>
          </c:tx>
          <c:spPr>
            <a:solidFill>
              <a:srgbClr val="B7C1FF"/>
            </a:solidFill>
            <a:ln>
              <a:noFill/>
            </a:ln>
          </c:spPr>
          <c:invertIfNegative val="0"/>
          <c:cat>
            <c:strRef>
              <c:f>人口_被保険者数構成ピラミッド!$A$5:$A$19</c:f>
              <c:strCache>
                <c:ptCount val="15"/>
                <c:pt idx="0">
                  <c:v>0歳～4歳 </c:v>
                </c:pt>
                <c:pt idx="1">
                  <c:v>5歳～9歳 </c:v>
                </c:pt>
                <c:pt idx="2">
                  <c:v>10歳～14歳</c:v>
                </c:pt>
                <c:pt idx="3">
                  <c:v>15歳～19歳</c:v>
                </c:pt>
                <c:pt idx="4">
                  <c:v>20歳～24歳</c:v>
                </c:pt>
                <c:pt idx="5">
                  <c:v>25歳～29歳</c:v>
                </c:pt>
                <c:pt idx="6">
                  <c:v>30歳～34歳</c:v>
                </c:pt>
                <c:pt idx="7">
                  <c:v>35歳～39歳</c:v>
                </c:pt>
                <c:pt idx="8">
                  <c:v>40歳～44歳</c:v>
                </c:pt>
                <c:pt idx="9">
                  <c:v>45歳～49歳</c:v>
                </c:pt>
                <c:pt idx="10">
                  <c:v>50歳～54歳</c:v>
                </c:pt>
                <c:pt idx="11">
                  <c:v>55歳～59歳</c:v>
                </c:pt>
                <c:pt idx="12">
                  <c:v>60歳～64歳</c:v>
                </c:pt>
                <c:pt idx="13">
                  <c:v>65歳～69歳</c:v>
                </c:pt>
                <c:pt idx="14">
                  <c:v>70歳～74歳</c:v>
                </c:pt>
              </c:strCache>
            </c:strRef>
          </c:cat>
          <c:val>
            <c:numRef>
              <c:f>人口_被保険者数構成ピラミッド!$G$5:$G$19</c:f>
              <c:numCache>
                <c:formatCode>#,##0.0_ ;[Red]\-#,##0.0\ </c:formatCode>
                <c:ptCount val="15"/>
                <c:pt idx="0">
                  <c:v>1.6933824559951234</c:v>
                </c:pt>
                <c:pt idx="1">
                  <c:v>2.2423192841780306</c:v>
                </c:pt>
                <c:pt idx="2">
                  <c:v>2.5236439404531583</c:v>
                </c:pt>
                <c:pt idx="3">
                  <c:v>2.896354313097913</c:v>
                </c:pt>
                <c:pt idx="4">
                  <c:v>4.0933953103976473</c:v>
                </c:pt>
                <c:pt idx="5">
                  <c:v>3.9758885731932878</c:v>
                </c:pt>
                <c:pt idx="6">
                  <c:v>3.8175808855707483</c:v>
                </c:pt>
                <c:pt idx="7">
                  <c:v>4.6529824485247637</c:v>
                </c:pt>
                <c:pt idx="8">
                  <c:v>5.46002524779637</c:v>
                </c:pt>
                <c:pt idx="9">
                  <c:v>6.5008701118147938</c:v>
                </c:pt>
                <c:pt idx="10">
                  <c:v>7.0770552448233683</c:v>
                </c:pt>
                <c:pt idx="11">
                  <c:v>6.4055809643123771</c:v>
                </c:pt>
                <c:pt idx="12">
                  <c:v>8.0279613540127688</c:v>
                </c:pt>
                <c:pt idx="13">
                  <c:v>15.520622651106109</c:v>
                </c:pt>
                <c:pt idx="14">
                  <c:v>25.112337214723539</c:v>
                </c:pt>
              </c:numCache>
            </c:numRef>
          </c:val>
          <c:extLst>
            <c:ext xmlns:c16="http://schemas.microsoft.com/office/drawing/2014/chart" uri="{C3380CC4-5D6E-409C-BE32-E72D297353CC}">
              <c16:uniqueId val="{00000003-CD6D-4F95-9F25-D78FA10F1393}"/>
            </c:ext>
          </c:extLst>
        </c:ser>
        <c:ser>
          <c:idx val="4"/>
          <c:order val="1"/>
          <c:tx>
            <c:strRef>
              <c:f>人口_被保険者数構成ピラミッド!$D$3</c:f>
              <c:strCache>
                <c:ptCount val="1"/>
                <c:pt idx="0">
                  <c:v>県</c:v>
                </c:pt>
              </c:strCache>
            </c:strRef>
          </c:tx>
          <c:spPr>
            <a:solidFill>
              <a:srgbClr val="CEE1F2"/>
            </a:solidFill>
            <a:ln>
              <a:noFill/>
            </a:ln>
          </c:spPr>
          <c:invertIfNegative val="0"/>
          <c:cat>
            <c:strRef>
              <c:f>人口_被保険者数構成ピラミッド!$A$5:$A$19</c:f>
              <c:strCache>
                <c:ptCount val="15"/>
                <c:pt idx="0">
                  <c:v>0歳～4歳 </c:v>
                </c:pt>
                <c:pt idx="1">
                  <c:v>5歳～9歳 </c:v>
                </c:pt>
                <c:pt idx="2">
                  <c:v>10歳～14歳</c:v>
                </c:pt>
                <c:pt idx="3">
                  <c:v>15歳～19歳</c:v>
                </c:pt>
                <c:pt idx="4">
                  <c:v>20歳～24歳</c:v>
                </c:pt>
                <c:pt idx="5">
                  <c:v>25歳～29歳</c:v>
                </c:pt>
                <c:pt idx="6">
                  <c:v>30歳～34歳</c:v>
                </c:pt>
                <c:pt idx="7">
                  <c:v>35歳～39歳</c:v>
                </c:pt>
                <c:pt idx="8">
                  <c:v>40歳～44歳</c:v>
                </c:pt>
                <c:pt idx="9">
                  <c:v>45歳～49歳</c:v>
                </c:pt>
                <c:pt idx="10">
                  <c:v>50歳～54歳</c:v>
                </c:pt>
                <c:pt idx="11">
                  <c:v>55歳～59歳</c:v>
                </c:pt>
                <c:pt idx="12">
                  <c:v>60歳～64歳</c:v>
                </c:pt>
                <c:pt idx="13">
                  <c:v>65歳～69歳</c:v>
                </c:pt>
                <c:pt idx="14">
                  <c:v>70歳～74歳</c:v>
                </c:pt>
              </c:strCache>
            </c:strRef>
          </c:cat>
          <c:val>
            <c:numRef>
              <c:f>人口_被保険者数構成ピラミッド!$E$5:$E$19</c:f>
              <c:numCache>
                <c:formatCode>#,##0.0_ ;[Red]\-#,##0.0\ </c:formatCode>
                <c:ptCount val="15"/>
                <c:pt idx="0">
                  <c:v>1.3251386598710839</c:v>
                </c:pt>
                <c:pt idx="1">
                  <c:v>1.9599760155898667</c:v>
                </c:pt>
                <c:pt idx="2">
                  <c:v>2.2230550142407433</c:v>
                </c:pt>
                <c:pt idx="3">
                  <c:v>2.5835706790586119</c:v>
                </c:pt>
                <c:pt idx="4">
                  <c:v>2.4636486283915455</c:v>
                </c:pt>
                <c:pt idx="5">
                  <c:v>2.507869884575026</c:v>
                </c:pt>
                <c:pt idx="6">
                  <c:v>2.9643231899265476</c:v>
                </c:pt>
                <c:pt idx="7">
                  <c:v>4.3119472342977065</c:v>
                </c:pt>
                <c:pt idx="8">
                  <c:v>5.4047369210013487</c:v>
                </c:pt>
                <c:pt idx="9">
                  <c:v>6.1317643531704391</c:v>
                </c:pt>
                <c:pt idx="10">
                  <c:v>6.6107030430220357</c:v>
                </c:pt>
                <c:pt idx="11">
                  <c:v>6.9839604257232804</c:v>
                </c:pt>
                <c:pt idx="12">
                  <c:v>10.141657922350472</c:v>
                </c:pt>
                <c:pt idx="13">
                  <c:v>18.16894018887723</c:v>
                </c:pt>
                <c:pt idx="14">
                  <c:v>26.218707839904059</c:v>
                </c:pt>
              </c:numCache>
            </c:numRef>
          </c:val>
          <c:extLst>
            <c:ext xmlns:c16="http://schemas.microsoft.com/office/drawing/2014/chart" uri="{C3380CC4-5D6E-409C-BE32-E72D297353CC}">
              <c16:uniqueId val="{00000004-CD6D-4F95-9F25-D78FA10F1393}"/>
            </c:ext>
          </c:extLst>
        </c:ser>
        <c:ser>
          <c:idx val="3"/>
          <c:order val="2"/>
          <c:tx>
            <c:strRef>
              <c:f>人口_被保険者数構成ピラミッド!$B$3</c:f>
              <c:strCache>
                <c:ptCount val="1"/>
                <c:pt idx="0">
                  <c:v>風間浦村</c:v>
                </c:pt>
              </c:strCache>
            </c:strRef>
          </c:tx>
          <c:spPr>
            <a:solidFill>
              <a:srgbClr val="003192"/>
            </a:solidFill>
            <a:ln>
              <a:noFill/>
            </a:ln>
          </c:spPr>
          <c:invertIfNegative val="0"/>
          <c:dLbls>
            <c:numFmt formatCode="#,##0.0&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人口_被保険者数構成ピラミッド!$A$5:$A$19</c:f>
              <c:strCache>
                <c:ptCount val="15"/>
                <c:pt idx="0">
                  <c:v>0歳～4歳 </c:v>
                </c:pt>
                <c:pt idx="1">
                  <c:v>5歳～9歳 </c:v>
                </c:pt>
                <c:pt idx="2">
                  <c:v>10歳～14歳</c:v>
                </c:pt>
                <c:pt idx="3">
                  <c:v>15歳～19歳</c:v>
                </c:pt>
                <c:pt idx="4">
                  <c:v>20歳～24歳</c:v>
                </c:pt>
                <c:pt idx="5">
                  <c:v>25歳～29歳</c:v>
                </c:pt>
                <c:pt idx="6">
                  <c:v>30歳～34歳</c:v>
                </c:pt>
                <c:pt idx="7">
                  <c:v>35歳～39歳</c:v>
                </c:pt>
                <c:pt idx="8">
                  <c:v>40歳～44歳</c:v>
                </c:pt>
                <c:pt idx="9">
                  <c:v>45歳～49歳</c:v>
                </c:pt>
                <c:pt idx="10">
                  <c:v>50歳～54歳</c:v>
                </c:pt>
                <c:pt idx="11">
                  <c:v>55歳～59歳</c:v>
                </c:pt>
                <c:pt idx="12">
                  <c:v>60歳～64歳</c:v>
                </c:pt>
                <c:pt idx="13">
                  <c:v>65歳～69歳</c:v>
                </c:pt>
                <c:pt idx="14">
                  <c:v>70歳～74歳</c:v>
                </c:pt>
              </c:strCache>
            </c:strRef>
          </c:cat>
          <c:val>
            <c:numRef>
              <c:f>人口_被保険者数構成ピラミッド!$C$5:$C$19</c:f>
              <c:numCache>
                <c:formatCode>#,##0.0_ ;[Red]\-#,##0.0\ </c:formatCode>
                <c:ptCount val="15"/>
                <c:pt idx="0">
                  <c:v>1.6194331983805668</c:v>
                </c:pt>
                <c:pt idx="1">
                  <c:v>0.80971659919028338</c:v>
                </c:pt>
                <c:pt idx="2">
                  <c:v>1.214574898785425</c:v>
                </c:pt>
                <c:pt idx="3">
                  <c:v>0.40485829959514169</c:v>
                </c:pt>
                <c:pt idx="4">
                  <c:v>2.42914979757085</c:v>
                </c:pt>
                <c:pt idx="5">
                  <c:v>2.834008097165992</c:v>
                </c:pt>
                <c:pt idx="6">
                  <c:v>2.834008097165992</c:v>
                </c:pt>
                <c:pt idx="7">
                  <c:v>3.2388663967611335</c:v>
                </c:pt>
                <c:pt idx="8">
                  <c:v>4.048582995951417</c:v>
                </c:pt>
                <c:pt idx="9">
                  <c:v>5.668016194331984</c:v>
                </c:pt>
                <c:pt idx="10">
                  <c:v>7.6923076923076925</c:v>
                </c:pt>
                <c:pt idx="11">
                  <c:v>7.2874493927125501</c:v>
                </c:pt>
                <c:pt idx="12">
                  <c:v>12.550607287449392</c:v>
                </c:pt>
                <c:pt idx="13">
                  <c:v>21.457489878542511</c:v>
                </c:pt>
                <c:pt idx="14">
                  <c:v>25.910931174089068</c:v>
                </c:pt>
              </c:numCache>
            </c:numRef>
          </c:val>
          <c:extLst>
            <c:ext xmlns:c16="http://schemas.microsoft.com/office/drawing/2014/chart" uri="{C3380CC4-5D6E-409C-BE32-E72D297353CC}">
              <c16:uniqueId val="{00000005-CD6D-4F95-9F25-D78FA10F1393}"/>
            </c:ext>
          </c:extLst>
        </c:ser>
        <c:dLbls>
          <c:showLegendKey val="0"/>
          <c:showVal val="0"/>
          <c:showCatName val="0"/>
          <c:showSerName val="0"/>
          <c:showPercent val="0"/>
          <c:showBubbleSize val="0"/>
        </c:dLbls>
        <c:gapWidth val="150"/>
        <c:axId val="231032320"/>
        <c:axId val="229899584"/>
      </c:barChart>
      <c:catAx>
        <c:axId val="231031808"/>
        <c:scaling>
          <c:orientation val="minMax"/>
        </c:scaling>
        <c:delete val="0"/>
        <c:axPos val="l"/>
        <c:numFmt formatCode="General" sourceLinked="0"/>
        <c:majorTickMark val="none"/>
        <c:minorTickMark val="none"/>
        <c:tickLblPos val="nextTo"/>
        <c:spPr>
          <a:solidFill>
            <a:srgbClr val="FFFFFF"/>
          </a:solidFill>
          <a:ln>
            <a:solidFill>
              <a:srgbClr val="7F7F7F"/>
            </a:solidFill>
          </a:ln>
        </c:spPr>
        <c:txPr>
          <a:bodyPr rot="0"/>
          <a:lstStyle/>
          <a:p>
            <a:pPr>
              <a:defRPr/>
            </a:pPr>
            <a:endParaRPr lang="ja-JP"/>
          </a:p>
        </c:txPr>
        <c:crossAx val="229899008"/>
        <c:crossesAt val="0"/>
        <c:auto val="1"/>
        <c:lblAlgn val="ctr"/>
        <c:lblOffset val="0"/>
        <c:noMultiLvlLbl val="0"/>
      </c:catAx>
      <c:valAx>
        <c:axId val="229899008"/>
        <c:scaling>
          <c:orientation val="minMax"/>
          <c:max val="35"/>
          <c:min val="-42"/>
        </c:scaling>
        <c:delete val="0"/>
        <c:axPos val="b"/>
        <c:majorGridlines>
          <c:spPr>
            <a:ln>
              <a:solidFill>
                <a:srgbClr val="D9D9D9"/>
              </a:solidFill>
            </a:ln>
          </c:spPr>
        </c:majorGridlines>
        <c:title>
          <c:tx>
            <c:rich>
              <a:bodyPr/>
              <a:lstStyle/>
              <a:p>
                <a:pPr>
                  <a:defRPr/>
                </a:pPr>
                <a:r>
                  <a:rPr lang="ja-JP" dirty="0"/>
                  <a:t>構成割合</a:t>
                </a:r>
                <a:r>
                  <a:rPr lang="en-US" dirty="0"/>
                  <a:t>(%)</a:t>
                </a:r>
                <a:endParaRPr lang="ja-JP" dirty="0"/>
              </a:p>
            </c:rich>
          </c:tx>
          <c:layout>
            <c:manualLayout>
              <c:xMode val="edge"/>
              <c:yMode val="edge"/>
              <c:x val="3.1948146621606152E-2"/>
              <c:y val="0.88800056264833738"/>
            </c:manualLayout>
          </c:layout>
          <c:overlay val="0"/>
          <c:spPr>
            <a:noFill/>
          </c:spPr>
        </c:title>
        <c:numFmt formatCode="#,##0.0&quot;%&quot;;" sourceLinked="0"/>
        <c:majorTickMark val="out"/>
        <c:minorTickMark val="none"/>
        <c:tickLblPos val="high"/>
        <c:spPr>
          <a:ln>
            <a:solidFill>
              <a:srgbClr val="7F7F7F"/>
            </a:solidFill>
          </a:ln>
        </c:spPr>
        <c:crossAx val="231031808"/>
        <c:crossesAt val="1"/>
        <c:crossBetween val="between"/>
        <c:majorUnit val="7"/>
        <c:minorUnit val="5"/>
      </c:valAx>
      <c:valAx>
        <c:axId val="229899584"/>
        <c:scaling>
          <c:orientation val="maxMin"/>
          <c:max val="35"/>
          <c:min val="-42"/>
        </c:scaling>
        <c:delete val="0"/>
        <c:axPos val="t"/>
        <c:title>
          <c:tx>
            <c:rich>
              <a:bodyPr/>
              <a:lstStyle/>
              <a:p>
                <a:pPr>
                  <a:defRPr/>
                </a:pPr>
                <a:r>
                  <a:rPr lang="ja-JP" dirty="0"/>
                  <a:t>構成割合</a:t>
                </a:r>
                <a:r>
                  <a:rPr lang="en-US" dirty="0"/>
                  <a:t>(%)</a:t>
                </a:r>
                <a:endParaRPr lang="ja-JP" dirty="0"/>
              </a:p>
            </c:rich>
          </c:tx>
          <c:layout>
            <c:manualLayout>
              <c:xMode val="edge"/>
              <c:yMode val="edge"/>
              <c:x val="0.90869753613562321"/>
              <c:y val="1.4034953703703707E-2"/>
            </c:manualLayout>
          </c:layout>
          <c:overlay val="0"/>
          <c:spPr>
            <a:noFill/>
          </c:spPr>
        </c:title>
        <c:numFmt formatCode="#,##0.0&quot;%&quot;;" sourceLinked="0"/>
        <c:majorTickMark val="out"/>
        <c:minorTickMark val="none"/>
        <c:tickLblPos val="low"/>
        <c:spPr>
          <a:ln>
            <a:solidFill>
              <a:srgbClr val="7F7F7F"/>
            </a:solidFill>
          </a:ln>
        </c:spPr>
        <c:crossAx val="231032320"/>
        <c:crosses val="max"/>
        <c:crossBetween val="between"/>
        <c:majorUnit val="7"/>
      </c:valAx>
      <c:catAx>
        <c:axId val="231032320"/>
        <c:scaling>
          <c:orientation val="minMax"/>
        </c:scaling>
        <c:delete val="1"/>
        <c:axPos val="r"/>
        <c:numFmt formatCode="General" sourceLinked="1"/>
        <c:majorTickMark val="out"/>
        <c:minorTickMark val="none"/>
        <c:tickLblPos val="nextTo"/>
        <c:crossAx val="229899584"/>
        <c:crossesAt val="0"/>
        <c:auto val="1"/>
        <c:lblAlgn val="ctr"/>
        <c:lblOffset val="100"/>
        <c:noMultiLvlLbl val="0"/>
      </c:catAx>
      <c:spPr>
        <a:solidFill>
          <a:schemeClr val="bg1"/>
        </a:solidFill>
        <a:ln>
          <a:solidFill>
            <a:srgbClr val="7F7F7F"/>
          </a:solidFill>
        </a:ln>
      </c:spPr>
    </c:plotArea>
    <c:legend>
      <c:legendPos val="t"/>
      <c:legendEntry>
        <c:idx val="0"/>
        <c:delete val="1"/>
      </c:legendEntry>
      <c:legendEntry>
        <c:idx val="1"/>
        <c:delete val="1"/>
      </c:legendEntry>
      <c:legendEntry>
        <c:idx val="2"/>
        <c:delete val="1"/>
      </c:legendEntry>
      <c:layout>
        <c:manualLayout>
          <c:xMode val="edge"/>
          <c:yMode val="edge"/>
          <c:x val="0.39278046620488982"/>
          <c:y val="1.0123726851851853E-2"/>
          <c:w val="0.21369681414857211"/>
          <c:h val="3.7035879629629627E-2"/>
        </c:manualLayout>
      </c:layout>
      <c:overlay val="0"/>
      <c:spPr>
        <a:ln>
          <a:solidFill>
            <a:srgbClr val="7F7F7F"/>
          </a:solidFill>
        </a:ln>
      </c:spPr>
    </c:legend>
    <c:plotVisOnly val="1"/>
    <c:dispBlanksAs val="gap"/>
    <c:showDLblsOverMax val="0"/>
  </c:chart>
  <c:spPr>
    <a:ln>
      <a:solidFill>
        <a:srgbClr val="7F7F7F"/>
      </a:solidFill>
    </a:ln>
  </c:spPr>
  <c:txPr>
    <a:bodyPr/>
    <a:lstStyle/>
    <a:p>
      <a:pPr>
        <a:defRPr lang="ja-JP" altLang="en-US" sz="700" b="0" i="0" u="none" strike="noStrike" kern="1200" baseline="0">
          <a:solidFill>
            <a:schemeClr val="tx1"/>
          </a:solidFill>
          <a:latin typeface="ＭＳ 明朝" panose="02020609040205080304" pitchFamily="17" charset="-128"/>
          <a:ea typeface="ＭＳ 明朝" panose="02020609040205080304" pitchFamily="17" charset="-128"/>
          <a:cs typeface="+mn-cs"/>
        </a:defRPr>
      </a:pPr>
      <a:endParaRPr lang="ja-JP"/>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02673156599895"/>
          <c:y val="0.13217036500606882"/>
          <c:w val="0.83136916548553874"/>
          <c:h val="0.83628838219296253"/>
        </c:manualLayout>
      </c:layout>
      <c:barChart>
        <c:barDir val="bar"/>
        <c:grouping val="clustered"/>
        <c:varyColors val="0"/>
        <c:ser>
          <c:idx val="0"/>
          <c:order val="0"/>
          <c:tx>
            <c:v>男性</c:v>
          </c:tx>
          <c:spPr>
            <a:solidFill>
              <a:srgbClr val="73CBD7"/>
            </a:solidFill>
            <a:ln>
              <a:noFill/>
            </a:ln>
            <a:effectLst/>
          </c:spPr>
          <c:invertIfNegative val="0"/>
          <c:dLbls>
            <c:dLbl>
              <c:idx val="14"/>
              <c:layout>
                <c:manualLayout>
                  <c:x val="-4.810606060606060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D6-49E4-A197-3594493600D6}"/>
                </c:ext>
              </c:extLst>
            </c:dLbl>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ＭＳ 明朝" panose="02020609040205080304" pitchFamily="17" charset="-128"/>
                    <a:ea typeface="ＭＳ 明朝" panose="02020609040205080304" pitchFamily="17"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'男女年齢階層別_被保険者一人当たりの医療費(5歳刻み)'!$A$4:$A$18</c:f>
              <c:strCache>
                <c:ptCount val="15"/>
                <c:pt idx="0">
                  <c:v>0歳～4歳</c:v>
                </c:pt>
                <c:pt idx="1">
                  <c:v>5歳～9歳</c:v>
                </c:pt>
                <c:pt idx="2">
                  <c:v>10歳～14歳</c:v>
                </c:pt>
                <c:pt idx="3">
                  <c:v>15歳～19歳</c:v>
                </c:pt>
                <c:pt idx="4">
                  <c:v>20歳～24歳</c:v>
                </c:pt>
                <c:pt idx="5">
                  <c:v>25歳～29歳</c:v>
                </c:pt>
                <c:pt idx="6">
                  <c:v>30歳～34歳</c:v>
                </c:pt>
                <c:pt idx="7">
                  <c:v>35歳～39歳</c:v>
                </c:pt>
                <c:pt idx="8">
                  <c:v>40歳～44歳</c:v>
                </c:pt>
                <c:pt idx="9">
                  <c:v>45歳～49歳</c:v>
                </c:pt>
                <c:pt idx="10">
                  <c:v>50歳～54歳</c:v>
                </c:pt>
                <c:pt idx="11">
                  <c:v>55歳～59歳</c:v>
                </c:pt>
                <c:pt idx="12">
                  <c:v>60歳～64歳</c:v>
                </c:pt>
                <c:pt idx="13">
                  <c:v>65歳～69歳</c:v>
                </c:pt>
                <c:pt idx="14">
                  <c:v>70歳～74歳</c:v>
                </c:pt>
              </c:strCache>
            </c:strRef>
          </c:cat>
          <c:val>
            <c:numRef>
              <c:f>'男女年齢階層別_被保険者一人当たりの医療費(5歳刻み)'!$F$4:$F$18</c:f>
              <c:numCache>
                <c:formatCode>#,##0_ </c:formatCode>
                <c:ptCount val="15"/>
                <c:pt idx="0">
                  <c:v>496107.5</c:v>
                </c:pt>
                <c:pt idx="1">
                  <c:v>37080</c:v>
                </c:pt>
                <c:pt idx="2">
                  <c:v>76376.666666666672</c:v>
                </c:pt>
                <c:pt idx="3">
                  <c:v>7220</c:v>
                </c:pt>
                <c:pt idx="4">
                  <c:v>75533.333333333328</c:v>
                </c:pt>
                <c:pt idx="5">
                  <c:v>21037.142857142859</c:v>
                </c:pt>
                <c:pt idx="6">
                  <c:v>48145.714285714283</c:v>
                </c:pt>
                <c:pt idx="7">
                  <c:v>32550</c:v>
                </c:pt>
                <c:pt idx="8">
                  <c:v>341761</c:v>
                </c:pt>
                <c:pt idx="9">
                  <c:v>304056.42857142858</c:v>
                </c:pt>
                <c:pt idx="10">
                  <c:v>637572.10526315786</c:v>
                </c:pt>
                <c:pt idx="11">
                  <c:v>553881.66666666663</c:v>
                </c:pt>
                <c:pt idx="12">
                  <c:v>355234.83870967739</c:v>
                </c:pt>
                <c:pt idx="13">
                  <c:v>456738.67924528301</c:v>
                </c:pt>
                <c:pt idx="14">
                  <c:v>1126471.25</c:v>
                </c:pt>
              </c:numCache>
            </c:numRef>
          </c:val>
          <c:extLst>
            <c:ext xmlns:c16="http://schemas.microsoft.com/office/drawing/2014/chart" uri="{C3380CC4-5D6E-409C-BE32-E72D297353CC}">
              <c16:uniqueId val="{00000001-7CD6-49E4-A197-3594493600D6}"/>
            </c:ext>
          </c:extLst>
        </c:ser>
        <c:ser>
          <c:idx val="1"/>
          <c:order val="1"/>
          <c:tx>
            <c:v>女性</c:v>
          </c:tx>
          <c:spPr>
            <a:solidFill>
              <a:srgbClr val="E6C4DD"/>
            </a:solidFill>
            <a:ln>
              <a:noFill/>
            </a:ln>
            <a:effectLst/>
          </c:spPr>
          <c:invertIfNegative val="0"/>
          <c:dLbls>
            <c:dLbl>
              <c:idx val="2"/>
              <c:layout>
                <c:manualLayout>
                  <c:x val="2.3838085715374383E-3"/>
                  <c:y val="-3.32014599230925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D6-49E4-A197-3594493600D6}"/>
                </c:ext>
              </c:extLst>
            </c:dLbl>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ＭＳ 明朝" panose="02020609040205080304" pitchFamily="17" charset="-128"/>
                    <a:ea typeface="ＭＳ 明朝" panose="02020609040205080304" pitchFamily="17"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'男女年齢階層別_被保険者一人当たりの医療費(5歳刻み)'!$A$4:$A$18</c:f>
              <c:strCache>
                <c:ptCount val="15"/>
                <c:pt idx="0">
                  <c:v>0歳～4歳</c:v>
                </c:pt>
                <c:pt idx="1">
                  <c:v>5歳～9歳</c:v>
                </c:pt>
                <c:pt idx="2">
                  <c:v>10歳～14歳</c:v>
                </c:pt>
                <c:pt idx="3">
                  <c:v>15歳～19歳</c:v>
                </c:pt>
                <c:pt idx="4">
                  <c:v>20歳～24歳</c:v>
                </c:pt>
                <c:pt idx="5">
                  <c:v>25歳～29歳</c:v>
                </c:pt>
                <c:pt idx="6">
                  <c:v>30歳～34歳</c:v>
                </c:pt>
                <c:pt idx="7">
                  <c:v>35歳～39歳</c:v>
                </c:pt>
                <c:pt idx="8">
                  <c:v>40歳～44歳</c:v>
                </c:pt>
                <c:pt idx="9">
                  <c:v>45歳～49歳</c:v>
                </c:pt>
                <c:pt idx="10">
                  <c:v>50歳～54歳</c:v>
                </c:pt>
                <c:pt idx="11">
                  <c:v>55歳～59歳</c:v>
                </c:pt>
                <c:pt idx="12">
                  <c:v>60歳～64歳</c:v>
                </c:pt>
                <c:pt idx="13">
                  <c:v>65歳～69歳</c:v>
                </c:pt>
                <c:pt idx="14">
                  <c:v>70歳～74歳</c:v>
                </c:pt>
              </c:strCache>
            </c:strRef>
          </c:cat>
          <c:val>
            <c:numRef>
              <c:f>'男女年齢階層別_被保険者一人当たりの医療費(5歳刻み)'!$J$4:$J$18</c:f>
              <c:numCache>
                <c:formatCode>#,##0_ </c:formatCode>
                <c:ptCount val="15"/>
                <c:pt idx="0">
                  <c:v>108180</c:v>
                </c:pt>
                <c:pt idx="1">
                  <c:v>62218</c:v>
                </c:pt>
                <c:pt idx="2">
                  <c:v>68725</c:v>
                </c:pt>
                <c:pt idx="3">
                  <c:v>54242.5</c:v>
                </c:pt>
                <c:pt idx="4">
                  <c:v>19700</c:v>
                </c:pt>
                <c:pt idx="5">
                  <c:v>344890</c:v>
                </c:pt>
                <c:pt idx="6">
                  <c:v>235690</c:v>
                </c:pt>
                <c:pt idx="7">
                  <c:v>243374.28571428571</c:v>
                </c:pt>
                <c:pt idx="8">
                  <c:v>156533.33333333334</c:v>
                </c:pt>
                <c:pt idx="9">
                  <c:v>123618.57142857143</c:v>
                </c:pt>
                <c:pt idx="10">
                  <c:v>152079.5652173913</c:v>
                </c:pt>
                <c:pt idx="11">
                  <c:v>213811.42857142858</c:v>
                </c:pt>
                <c:pt idx="12">
                  <c:v>298079.3548387097</c:v>
                </c:pt>
                <c:pt idx="13">
                  <c:v>122827.25806451614</c:v>
                </c:pt>
                <c:pt idx="14">
                  <c:v>355918.66666666669</c:v>
                </c:pt>
              </c:numCache>
            </c:numRef>
          </c:val>
          <c:extLst>
            <c:ext xmlns:c16="http://schemas.microsoft.com/office/drawing/2014/chart" uri="{C3380CC4-5D6E-409C-BE32-E72D297353CC}">
              <c16:uniqueId val="{00000002-7CD6-49E4-A197-3594493600D6}"/>
            </c:ext>
          </c:extLst>
        </c:ser>
        <c:dLbls>
          <c:showLegendKey val="0"/>
          <c:showVal val="0"/>
          <c:showCatName val="0"/>
          <c:showSerName val="0"/>
          <c:showPercent val="0"/>
          <c:showBubbleSize val="0"/>
        </c:dLbls>
        <c:gapWidth val="80"/>
        <c:overlap val="-10"/>
        <c:axId val="1495642048"/>
        <c:axId val="1495642464"/>
      </c:barChart>
      <c:catAx>
        <c:axId val="1495642048"/>
        <c:scaling>
          <c:orientation val="maxMin"/>
        </c:scaling>
        <c:delete val="0"/>
        <c:axPos val="l"/>
        <c:numFmt formatCode="General" sourceLinked="1"/>
        <c:majorTickMark val="out"/>
        <c:minorTickMark val="none"/>
        <c:tickLblPos val="nextTo"/>
        <c:spPr>
          <a:noFill/>
          <a:ln w="9525" cap="flat" cmpd="sng" algn="ctr">
            <a:solidFill>
              <a:srgbClr val="7F7F7F"/>
            </a:solidFill>
            <a:round/>
          </a:ln>
          <a:effectLst/>
        </c:spPr>
        <c:txPr>
          <a:bodyPr rot="-60000000" spcFirstLastPara="1" vertOverflow="ellipsis" vert="horz" wrap="square" anchor="ctr" anchorCtr="1"/>
          <a:lstStyle/>
          <a:p>
            <a:pPr>
              <a:defRPr sz="700" b="0" i="0" u="none" strike="noStrike" kern="1200" baseline="0">
                <a:solidFill>
                  <a:schemeClr val="tx1"/>
                </a:solidFill>
                <a:latin typeface="ＭＳ 明朝" panose="02020609040205080304" pitchFamily="17" charset="-128"/>
                <a:ea typeface="ＭＳ 明朝" panose="02020609040205080304" pitchFamily="17" charset="-128"/>
                <a:cs typeface="+mn-cs"/>
              </a:defRPr>
            </a:pPr>
            <a:endParaRPr lang="ja-JP"/>
          </a:p>
        </c:txPr>
        <c:crossAx val="1495642464"/>
        <c:crosses val="autoZero"/>
        <c:auto val="1"/>
        <c:lblAlgn val="ctr"/>
        <c:lblOffset val="100"/>
        <c:noMultiLvlLbl val="0"/>
      </c:catAx>
      <c:valAx>
        <c:axId val="1495642464"/>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700" b="0" i="0" u="none" strike="noStrike" kern="1200" baseline="0">
                    <a:solidFill>
                      <a:schemeClr val="tx1"/>
                    </a:solidFill>
                    <a:latin typeface="ＭＳ 明朝" panose="02020609040205080304" pitchFamily="17" charset="-128"/>
                    <a:ea typeface="ＭＳ 明朝" panose="02020609040205080304" pitchFamily="17" charset="-128"/>
                    <a:cs typeface="+mn-cs"/>
                  </a:defRPr>
                </a:pPr>
                <a:r>
                  <a:rPr lang="ja-JP"/>
                  <a:t>被保険者一人当たりの</a:t>
                </a:r>
                <a:endParaRPr lang="en-US"/>
              </a:p>
              <a:p>
                <a:pPr>
                  <a:defRPr/>
                </a:pPr>
                <a:r>
                  <a:rPr lang="ja-JP"/>
                  <a:t>医療費</a:t>
                </a:r>
                <a:r>
                  <a:rPr lang="en-US"/>
                  <a:t>(</a:t>
                </a:r>
                <a:r>
                  <a:rPr lang="ja-JP"/>
                  <a:t>円</a:t>
                </a:r>
                <a:r>
                  <a:rPr lang="en-US"/>
                  <a:t>)</a:t>
                </a:r>
                <a:endParaRPr lang="ja-JP"/>
              </a:p>
            </c:rich>
          </c:tx>
          <c:layout>
            <c:manualLayout>
              <c:xMode val="edge"/>
              <c:yMode val="edge"/>
              <c:x val="0.84147795405035652"/>
              <c:y val="2.5548387096774195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ＭＳ 明朝" panose="02020609040205080304" pitchFamily="17" charset="-128"/>
                  <a:ea typeface="ＭＳ 明朝" panose="02020609040205080304" pitchFamily="17" charset="-128"/>
                  <a:cs typeface="+mn-cs"/>
                </a:defRPr>
              </a:pPr>
              <a:endParaRPr lang="ja-JP"/>
            </a:p>
          </c:txPr>
        </c:title>
        <c:numFmt formatCode="#,##0_ " sourceLinked="1"/>
        <c:majorTickMark val="out"/>
        <c:minorTickMark val="none"/>
        <c:tickLblPos val="nextTo"/>
        <c:spPr>
          <a:noFill/>
          <a:ln>
            <a:solidFill>
              <a:srgbClr val="7F7F7F"/>
            </a:solidFill>
          </a:ln>
          <a:effectLst/>
        </c:spPr>
        <c:txPr>
          <a:bodyPr rot="-60000000" spcFirstLastPara="1" vertOverflow="ellipsis" vert="horz" wrap="square" anchor="ctr" anchorCtr="1"/>
          <a:lstStyle/>
          <a:p>
            <a:pPr>
              <a:defRPr sz="700" b="0" i="0" u="none" strike="noStrike" kern="1200" baseline="0">
                <a:solidFill>
                  <a:schemeClr val="tx1"/>
                </a:solidFill>
                <a:latin typeface="ＭＳ 明朝" panose="02020609040205080304" pitchFamily="17" charset="-128"/>
                <a:ea typeface="ＭＳ 明朝" panose="02020609040205080304" pitchFamily="17" charset="-128"/>
                <a:cs typeface="+mn-cs"/>
              </a:defRPr>
            </a:pPr>
            <a:endParaRPr lang="ja-JP"/>
          </a:p>
        </c:txPr>
        <c:crossAx val="1495642048"/>
        <c:crosses val="autoZero"/>
        <c:crossBetween val="between"/>
      </c:valAx>
      <c:spPr>
        <a:noFill/>
        <a:ln>
          <a:noFill/>
        </a:ln>
        <a:effectLst/>
      </c:spPr>
    </c:plotArea>
    <c:legend>
      <c:legendPos val="t"/>
      <c:overlay val="0"/>
      <c:spPr>
        <a:noFill/>
        <a:ln>
          <a:solidFill>
            <a:srgbClr val="7F7F7F"/>
          </a:solidFill>
        </a:ln>
        <a:effectLst/>
      </c:spPr>
      <c:txPr>
        <a:bodyPr rot="0" spcFirstLastPara="1" vertOverflow="ellipsis" vert="horz" wrap="square" anchor="ctr" anchorCtr="1"/>
        <a:lstStyle/>
        <a:p>
          <a:pPr>
            <a:defRPr sz="700" b="0" i="0" u="none" strike="noStrike" kern="1200" baseline="0">
              <a:solidFill>
                <a:schemeClr val="tx1"/>
              </a:solidFill>
              <a:latin typeface="ＭＳ 明朝" panose="02020609040205080304" pitchFamily="17" charset="-128"/>
              <a:ea typeface="ＭＳ 明朝" panose="02020609040205080304" pitchFamily="17"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7F7F7F"/>
      </a:solidFill>
      <a:round/>
    </a:ln>
    <a:effectLst/>
  </c:spPr>
  <c:txPr>
    <a:bodyPr/>
    <a:lstStyle/>
    <a:p>
      <a:pPr>
        <a:defRPr sz="700">
          <a:solidFill>
            <a:schemeClr val="tx1"/>
          </a:solidFill>
          <a:latin typeface="ＭＳ 明朝" panose="02020609040205080304" pitchFamily="17" charset="-128"/>
          <a:ea typeface="ＭＳ 明朝" panose="02020609040205080304" pitchFamily="17" charset="-128"/>
        </a:defRPr>
      </a:pPr>
      <a:endParaRPr lang="ja-JP"/>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7598001466813342E-2"/>
          <c:y val="0.21583686654552794"/>
          <c:w val="0.8234954993474165"/>
          <c:h val="0.58585020242914976"/>
        </c:manualLayout>
      </c:layout>
      <c:barChart>
        <c:barDir val="col"/>
        <c:grouping val="stacked"/>
        <c:varyColors val="0"/>
        <c:ser>
          <c:idx val="2"/>
          <c:order val="0"/>
          <c:tx>
            <c:strRef>
              <c:f>医科調剤_金額!$V$8</c:f>
              <c:strCache>
                <c:ptCount val="1"/>
                <c:pt idx="0">
                  <c:v>先発品薬剤費のうちジェネリック医薬品が存在する金額範囲</c:v>
                </c:pt>
              </c:strCache>
            </c:strRef>
          </c:tx>
          <c:spPr>
            <a:pattFill prst="lgGrid">
              <a:fgClr>
                <a:srgbClr val="8EB4E3"/>
              </a:fgClr>
              <a:bgClr>
                <a:srgbClr val="4F81BD"/>
              </a:bgClr>
            </a:pattFill>
            <a:ln>
              <a:noFill/>
            </a:ln>
          </c:spPr>
          <c:invertIfNegative val="0"/>
          <c:cat>
            <c:numRef>
              <c:f>医科調剤_金額!レセプト年月</c:f>
              <c:numCache>
                <c:formatCode>[$-411]ggge"年"m"月"</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extLst xmlns:c15="http://schemas.microsoft.com/office/drawing/2012/chart"/>
            </c:numRef>
          </c:cat>
          <c:val>
            <c:numRef>
              <c:f>医科調剤_金額!先発品薬剤費のうちジェネリック医薬品が存在する金額範囲</c:f>
              <c:numCache>
                <c:formatCode>#,##0_ ;[Red]\-#,##0\ </c:formatCode>
                <c:ptCount val="12"/>
                <c:pt idx="0">
                  <c:v>1181899.6499999999</c:v>
                </c:pt>
                <c:pt idx="1">
                  <c:v>803927.46100000001</c:v>
                </c:pt>
                <c:pt idx="2">
                  <c:v>1171411.82</c:v>
                </c:pt>
                <c:pt idx="3">
                  <c:v>933230.38199999998</c:v>
                </c:pt>
                <c:pt idx="4">
                  <c:v>972673.12060000002</c:v>
                </c:pt>
                <c:pt idx="5">
                  <c:v>1188382.8799999999</c:v>
                </c:pt>
                <c:pt idx="6">
                  <c:v>713394.7</c:v>
                </c:pt>
                <c:pt idx="7">
                  <c:v>1066727.96</c:v>
                </c:pt>
                <c:pt idx="8">
                  <c:v>1058539.78</c:v>
                </c:pt>
                <c:pt idx="9">
                  <c:v>625393.06999999995</c:v>
                </c:pt>
                <c:pt idx="10">
                  <c:v>847090.72805000003</c:v>
                </c:pt>
                <c:pt idx="11">
                  <c:v>660665.04</c:v>
                </c:pt>
              </c:numCache>
            </c:numRef>
          </c:val>
          <c:extLst>
            <c:ext xmlns:c16="http://schemas.microsoft.com/office/drawing/2014/chart" uri="{C3380CC4-5D6E-409C-BE32-E72D297353CC}">
              <c16:uniqueId val="{00000000-AE65-45A9-BDC8-279EDD020910}"/>
            </c:ext>
          </c:extLst>
        </c:ser>
        <c:ser>
          <c:idx val="6"/>
          <c:order val="1"/>
          <c:tx>
            <c:strRef>
              <c:f>医科調剤_金額!$V$11</c:f>
              <c:strCache>
                <c:ptCount val="1"/>
                <c:pt idx="0">
                  <c:v>先発品薬剤費のうちジェネリック医薬品が存在しない金額範囲</c:v>
                </c:pt>
              </c:strCache>
            </c:strRef>
          </c:tx>
          <c:spPr>
            <a:solidFill>
              <a:srgbClr val="4F81BD"/>
            </a:solidFill>
            <a:ln>
              <a:noFill/>
            </a:ln>
          </c:spPr>
          <c:invertIfNegative val="0"/>
          <c:cat>
            <c:numRef>
              <c:f>医科調剤_金額!レセプト年月</c:f>
              <c:numCache>
                <c:formatCode>[$-411]ggge"年"m"月"</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extLst xmlns:c15="http://schemas.microsoft.com/office/drawing/2012/chart"/>
            </c:numRef>
          </c:cat>
          <c:val>
            <c:numRef>
              <c:f>医科調剤_金額!先発品薬剤費のうちジェネリック医薬品が存在しない金額範囲</c:f>
              <c:numCache>
                <c:formatCode>#,##0_ ;[Red]\-#,##0\ </c:formatCode>
                <c:ptCount val="12"/>
                <c:pt idx="0">
                  <c:v>3992840.5060000001</c:v>
                </c:pt>
                <c:pt idx="1">
                  <c:v>3550872.716</c:v>
                </c:pt>
                <c:pt idx="2">
                  <c:v>4639817.6909999996</c:v>
                </c:pt>
                <c:pt idx="3">
                  <c:v>4519219.8099999996</c:v>
                </c:pt>
                <c:pt idx="4">
                  <c:v>5069187.07</c:v>
                </c:pt>
                <c:pt idx="5">
                  <c:v>4604582.7680000002</c:v>
                </c:pt>
                <c:pt idx="6">
                  <c:v>3374471.6159999999</c:v>
                </c:pt>
                <c:pt idx="7">
                  <c:v>5040444.1359999999</c:v>
                </c:pt>
                <c:pt idx="8">
                  <c:v>3836211.02</c:v>
                </c:pt>
                <c:pt idx="9">
                  <c:v>5579720.6140000001</c:v>
                </c:pt>
                <c:pt idx="10">
                  <c:v>6877473.9960000003</c:v>
                </c:pt>
                <c:pt idx="11">
                  <c:v>4717833.574</c:v>
                </c:pt>
              </c:numCache>
            </c:numRef>
          </c:val>
          <c:extLst>
            <c:ext xmlns:c16="http://schemas.microsoft.com/office/drawing/2014/chart" uri="{C3380CC4-5D6E-409C-BE32-E72D297353CC}">
              <c16:uniqueId val="{00000001-AE65-45A9-BDC8-279EDD020910}"/>
            </c:ext>
          </c:extLst>
        </c:ser>
        <c:ser>
          <c:idx val="7"/>
          <c:order val="2"/>
          <c:tx>
            <c:strRef>
              <c:f>医科調剤_金額!$V$6</c:f>
              <c:strCache>
                <c:ptCount val="1"/>
                <c:pt idx="0">
                  <c:v>ジェネリック医薬品薬剤費</c:v>
                </c:pt>
              </c:strCache>
            </c:strRef>
          </c:tx>
          <c:spPr>
            <a:solidFill>
              <a:srgbClr val="C00000"/>
            </a:solidFill>
            <a:ln>
              <a:noFill/>
            </a:ln>
          </c:spPr>
          <c:invertIfNegative val="0"/>
          <c:cat>
            <c:numRef>
              <c:f>医科調剤_金額!レセプト年月</c:f>
              <c:numCache>
                <c:formatCode>[$-411]ggge"年"m"月"</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extLst xmlns:c15="http://schemas.microsoft.com/office/drawing/2012/chart"/>
            </c:numRef>
          </c:cat>
          <c:val>
            <c:numRef>
              <c:f>医科調剤_金額!ジェネリック医薬品薬剤費</c:f>
              <c:numCache>
                <c:formatCode>#,##0_ ;[Red]\-#,##0\ </c:formatCode>
                <c:ptCount val="12"/>
                <c:pt idx="0">
                  <c:v>823050.35800000001</c:v>
                </c:pt>
                <c:pt idx="1">
                  <c:v>685165.60400000005</c:v>
                </c:pt>
                <c:pt idx="2">
                  <c:v>836100.73100000003</c:v>
                </c:pt>
                <c:pt idx="3">
                  <c:v>656859.36600000004</c:v>
                </c:pt>
                <c:pt idx="4">
                  <c:v>702646.022</c:v>
                </c:pt>
                <c:pt idx="5">
                  <c:v>733713.73</c:v>
                </c:pt>
                <c:pt idx="6">
                  <c:v>655172.51599999995</c:v>
                </c:pt>
                <c:pt idx="7">
                  <c:v>845138.47499999998</c:v>
                </c:pt>
                <c:pt idx="8">
                  <c:v>1037242.0060000001</c:v>
                </c:pt>
                <c:pt idx="9">
                  <c:v>787600.79399999999</c:v>
                </c:pt>
                <c:pt idx="10">
                  <c:v>666080.755</c:v>
                </c:pt>
                <c:pt idx="11">
                  <c:v>936439.36</c:v>
                </c:pt>
              </c:numCache>
            </c:numRef>
          </c:val>
          <c:extLst>
            <c:ext xmlns:c16="http://schemas.microsoft.com/office/drawing/2014/chart" uri="{C3380CC4-5D6E-409C-BE32-E72D297353CC}">
              <c16:uniqueId val="{00000002-AE65-45A9-BDC8-279EDD020910}"/>
            </c:ext>
          </c:extLst>
        </c:ser>
        <c:dLbls>
          <c:showLegendKey val="0"/>
          <c:showVal val="0"/>
          <c:showCatName val="0"/>
          <c:showSerName val="0"/>
          <c:showPercent val="0"/>
          <c:showBubbleSize val="0"/>
        </c:dLbls>
        <c:gapWidth val="150"/>
        <c:overlap val="100"/>
        <c:axId val="187896832"/>
        <c:axId val="197117632"/>
      </c:barChart>
      <c:lineChart>
        <c:grouping val="standard"/>
        <c:varyColors val="0"/>
        <c:ser>
          <c:idx val="9"/>
          <c:order val="3"/>
          <c:tx>
            <c:strRef>
              <c:f>医科調剤_金額!$V$13</c:f>
              <c:strCache>
                <c:ptCount val="1"/>
                <c:pt idx="0">
                  <c:v>ジェネリック医薬品普及率（金額）</c:v>
                </c:pt>
              </c:strCache>
            </c:strRef>
          </c:tx>
          <c:spPr>
            <a:ln w="28575" cap="rnd">
              <a:solidFill>
                <a:srgbClr val="C3D69B"/>
              </a:solidFill>
              <a:round/>
            </a:ln>
          </c:spPr>
          <c:marker>
            <c:symbol val="triangle"/>
            <c:size val="7"/>
            <c:spPr>
              <a:solidFill>
                <a:srgbClr val="C3D69B"/>
              </a:solidFill>
              <a:ln>
                <a:solidFill>
                  <a:srgbClr val="C3D69B"/>
                </a:solidFill>
              </a:ln>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65-45A9-BDC8-279EDD020910}"/>
                </c:ext>
              </c:extLst>
            </c:dLbl>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E65-45A9-BDC8-279EDD020910}"/>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E65-45A9-BDC8-279EDD020910}"/>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E65-45A9-BDC8-279EDD020910}"/>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E65-45A9-BDC8-279EDD020910}"/>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E65-45A9-BDC8-279EDD020910}"/>
                </c:ext>
              </c:extLst>
            </c:dLbl>
            <c:dLbl>
              <c:idx val="1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E65-45A9-BDC8-279EDD020910}"/>
                </c:ext>
              </c:extLst>
            </c:dLbl>
            <c:numFmt formatCode="0.0%;\-0.0%;;@" sourceLinked="0"/>
            <c:spPr>
              <a:noFill/>
              <a:ln>
                <a:noFill/>
              </a:ln>
              <a:effectLst/>
            </c:spPr>
            <c:txPr>
              <a:bodyPr/>
              <a:lstStyle/>
              <a:p>
                <a:pPr>
                  <a:defRPr>
                    <a:latin typeface="ＭＳ 明朝" panose="02020609040205080304" pitchFamily="17" charset="-128"/>
                    <a:ea typeface="ＭＳ 明朝" panose="02020609040205080304" pitchFamily="17" charset="-128"/>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trendlineType val="linear"/>
            <c:dispRSqr val="0"/>
            <c:dispEq val="0"/>
          </c:trendline>
          <c:val>
            <c:numRef>
              <c:f>医科調剤_金額!ジェネリック医薬品普及率_薬剤金額</c:f>
              <c:numCache>
                <c:formatCode>0.0%</c:formatCode>
                <c:ptCount val="12"/>
                <c:pt idx="0">
                  <c:v>0.41050916716921954</c:v>
                </c:pt>
                <c:pt idx="1">
                  <c:v>0.4601227553228851</c:v>
                </c:pt>
                <c:pt idx="2">
                  <c:v>0.41648592960652431</c:v>
                </c:pt>
                <c:pt idx="3">
                  <c:v>0.41309578080494608</c:v>
                </c:pt>
                <c:pt idx="4">
                  <c:v>0.41941025093853662</c:v>
                </c:pt>
                <c:pt idx="5">
                  <c:v>0.38172572917653708</c:v>
                </c:pt>
                <c:pt idx="6">
                  <c:v>0.47872878170713096</c:v>
                </c:pt>
                <c:pt idx="7">
                  <c:v>0.44204891070227925</c:v>
                </c:pt>
                <c:pt idx="8">
                  <c:v>0.49491889514875287</c:v>
                </c:pt>
                <c:pt idx="9">
                  <c:v>0.55739859461979935</c:v>
                </c:pt>
                <c:pt idx="10">
                  <c:v>0.44018854601821134</c:v>
                </c:pt>
                <c:pt idx="11">
                  <c:v>0.58633572107120868</c:v>
                </c:pt>
              </c:numCache>
            </c:numRef>
          </c:val>
          <c:smooth val="0"/>
          <c:extLst>
            <c:ext xmlns:c16="http://schemas.microsoft.com/office/drawing/2014/chart" uri="{C3380CC4-5D6E-409C-BE32-E72D297353CC}">
              <c16:uniqueId val="{0000000D-AE65-45A9-BDC8-279EDD020910}"/>
            </c:ext>
          </c:extLst>
        </c:ser>
        <c:dLbls>
          <c:showLegendKey val="0"/>
          <c:showVal val="0"/>
          <c:showCatName val="0"/>
          <c:showSerName val="0"/>
          <c:showPercent val="0"/>
          <c:showBubbleSize val="0"/>
        </c:dLbls>
        <c:marker val="1"/>
        <c:smooth val="0"/>
        <c:axId val="187897344"/>
        <c:axId val="197118208"/>
      </c:lineChart>
      <c:dateAx>
        <c:axId val="187896832"/>
        <c:scaling>
          <c:orientation val="minMax"/>
        </c:scaling>
        <c:delete val="0"/>
        <c:axPos val="b"/>
        <c:numFmt formatCode="[$-411]ggge&quot;年&quot;m&quot;月&quot;" sourceLinked="1"/>
        <c:majorTickMark val="out"/>
        <c:minorTickMark val="none"/>
        <c:tickLblPos val="nextTo"/>
        <c:spPr>
          <a:ln w="9525">
            <a:solidFill>
              <a:srgbClr val="7F7F7F"/>
            </a:solidFill>
          </a:ln>
        </c:spPr>
        <c:txPr>
          <a:bodyPr/>
          <a:lstStyle/>
          <a:p>
            <a:pPr>
              <a:defRPr>
                <a:latin typeface="ＭＳ 明朝" panose="02020609040205080304" pitchFamily="17" charset="-128"/>
                <a:ea typeface="ＭＳ 明朝" panose="02020609040205080304" pitchFamily="17" charset="-128"/>
              </a:defRPr>
            </a:pPr>
            <a:endParaRPr lang="ja-JP"/>
          </a:p>
        </c:txPr>
        <c:crossAx val="197117632"/>
        <c:crosses val="autoZero"/>
        <c:auto val="1"/>
        <c:lblOffset val="100"/>
        <c:baseTimeUnit val="months"/>
      </c:dateAx>
      <c:valAx>
        <c:axId val="197117632"/>
        <c:scaling>
          <c:orientation val="minMax"/>
          <c:min val="0"/>
        </c:scaling>
        <c:delete val="0"/>
        <c:axPos val="l"/>
        <c:majorGridlines>
          <c:spPr>
            <a:ln w="9525">
              <a:solidFill>
                <a:srgbClr val="D9D9D9"/>
              </a:solidFill>
            </a:ln>
          </c:spPr>
        </c:majorGridlines>
        <c:title>
          <c:tx>
            <c:rich>
              <a:bodyPr rot="0" vert="horz"/>
              <a:lstStyle/>
              <a:p>
                <a:pPr>
                  <a:defRPr sz="500">
                    <a:latin typeface="ＭＳ 明朝" panose="02020609040205080304" pitchFamily="17" charset="-128"/>
                    <a:ea typeface="ＭＳ 明朝" panose="02020609040205080304" pitchFamily="17" charset="-128"/>
                  </a:defRPr>
                </a:pPr>
                <a:r>
                  <a:rPr lang="ja-JP" sz="500">
                    <a:latin typeface="ＭＳ 明朝" panose="02020609040205080304" pitchFamily="17" charset="-128"/>
                    <a:ea typeface="ＭＳ 明朝" panose="02020609040205080304" pitchFamily="17" charset="-128"/>
                  </a:rPr>
                  <a:t>薬剤費（円）</a:t>
                </a:r>
              </a:p>
            </c:rich>
          </c:tx>
          <c:layout>
            <c:manualLayout>
              <c:xMode val="edge"/>
              <c:yMode val="edge"/>
              <c:x val="4.9344457687723487E-3"/>
              <c:y val="0.12477790108076724"/>
            </c:manualLayout>
          </c:layout>
          <c:overlay val="0"/>
        </c:title>
        <c:numFmt formatCode="#,##0_ ;[Red]\-#,##0\ " sourceLinked="1"/>
        <c:majorTickMark val="out"/>
        <c:minorTickMark val="none"/>
        <c:tickLblPos val="nextTo"/>
        <c:spPr>
          <a:ln w="9525">
            <a:solidFill>
              <a:srgbClr val="7F7F7F"/>
            </a:solidFill>
          </a:ln>
        </c:spPr>
        <c:txPr>
          <a:bodyPr/>
          <a:lstStyle/>
          <a:p>
            <a:pPr>
              <a:defRPr>
                <a:latin typeface="ＭＳ 明朝" panose="02020609040205080304" pitchFamily="17" charset="-128"/>
                <a:ea typeface="ＭＳ 明朝" panose="02020609040205080304" pitchFamily="17" charset="-128"/>
              </a:defRPr>
            </a:pPr>
            <a:endParaRPr lang="ja-JP"/>
          </a:p>
        </c:txPr>
        <c:crossAx val="187896832"/>
        <c:crosses val="autoZero"/>
        <c:crossBetween val="between"/>
      </c:valAx>
      <c:valAx>
        <c:axId val="197118208"/>
        <c:scaling>
          <c:orientation val="minMax"/>
          <c:min val="0"/>
        </c:scaling>
        <c:delete val="0"/>
        <c:axPos val="r"/>
        <c:title>
          <c:tx>
            <c:rich>
              <a:bodyPr rot="0" vert="horz"/>
              <a:lstStyle/>
              <a:p>
                <a:pPr>
                  <a:defRPr sz="400">
                    <a:latin typeface="ＭＳ 明朝" panose="02020609040205080304" pitchFamily="17" charset="-128"/>
                    <a:ea typeface="ＭＳ 明朝" panose="02020609040205080304" pitchFamily="17" charset="-128"/>
                  </a:defRPr>
                </a:pPr>
                <a:r>
                  <a:rPr lang="ja-JP" sz="400">
                    <a:latin typeface="ＭＳ 明朝" panose="02020609040205080304" pitchFamily="17" charset="-128"/>
                    <a:ea typeface="ＭＳ 明朝" panose="02020609040205080304" pitchFamily="17" charset="-128"/>
                  </a:rPr>
                  <a:t>ジェネリック医薬品</a:t>
                </a:r>
              </a:p>
              <a:p>
                <a:pPr>
                  <a:defRPr sz="400">
                    <a:latin typeface="ＭＳ 明朝" panose="02020609040205080304" pitchFamily="17" charset="-128"/>
                    <a:ea typeface="ＭＳ 明朝" panose="02020609040205080304" pitchFamily="17" charset="-128"/>
                  </a:defRPr>
                </a:pPr>
                <a:r>
                  <a:rPr lang="ja-JP" sz="400">
                    <a:latin typeface="ＭＳ 明朝" panose="02020609040205080304" pitchFamily="17" charset="-128"/>
                    <a:ea typeface="ＭＳ 明朝" panose="02020609040205080304" pitchFamily="17" charset="-128"/>
                  </a:rPr>
                  <a:t>普及率（％）　</a:t>
                </a:r>
                <a:r>
                  <a:rPr lang="en-US" sz="400">
                    <a:latin typeface="ＭＳ 明朝" panose="02020609040205080304" pitchFamily="17" charset="-128"/>
                    <a:ea typeface="ＭＳ 明朝" panose="02020609040205080304" pitchFamily="17" charset="-128"/>
                  </a:rPr>
                  <a:t>※</a:t>
                </a:r>
                <a:endParaRPr lang="ja-JP" sz="400">
                  <a:latin typeface="ＭＳ 明朝" panose="02020609040205080304" pitchFamily="17" charset="-128"/>
                  <a:ea typeface="ＭＳ 明朝" panose="02020609040205080304" pitchFamily="17" charset="-128"/>
                </a:endParaRPr>
              </a:p>
            </c:rich>
          </c:tx>
          <c:layout>
            <c:manualLayout>
              <c:xMode val="edge"/>
              <c:yMode val="edge"/>
              <c:x val="0.90828341301141824"/>
              <c:y val="0.11452053990610328"/>
            </c:manualLayout>
          </c:layout>
          <c:overlay val="0"/>
        </c:title>
        <c:numFmt formatCode="0.0%" sourceLinked="1"/>
        <c:majorTickMark val="out"/>
        <c:minorTickMark val="none"/>
        <c:tickLblPos val="nextTo"/>
        <c:spPr>
          <a:ln>
            <a:solidFill>
              <a:srgbClr val="7F7F7F"/>
            </a:solidFill>
          </a:ln>
        </c:spPr>
        <c:txPr>
          <a:bodyPr/>
          <a:lstStyle/>
          <a:p>
            <a:pPr>
              <a:defRPr>
                <a:latin typeface="ＭＳ 明朝" panose="02020609040205080304" pitchFamily="17" charset="-128"/>
                <a:ea typeface="ＭＳ 明朝" panose="02020609040205080304" pitchFamily="17" charset="-128"/>
              </a:defRPr>
            </a:pPr>
            <a:endParaRPr lang="ja-JP"/>
          </a:p>
        </c:txPr>
        <c:crossAx val="187897344"/>
        <c:crosses val="max"/>
        <c:crossBetween val="between"/>
      </c:valAx>
      <c:catAx>
        <c:axId val="187897344"/>
        <c:scaling>
          <c:orientation val="minMax"/>
        </c:scaling>
        <c:delete val="1"/>
        <c:axPos val="b"/>
        <c:majorTickMark val="out"/>
        <c:minorTickMark val="none"/>
        <c:tickLblPos val="nextTo"/>
        <c:crossAx val="197118208"/>
        <c:crosses val="autoZero"/>
        <c:auto val="1"/>
        <c:lblAlgn val="ctr"/>
        <c:lblOffset val="100"/>
        <c:noMultiLvlLbl val="0"/>
      </c:catAx>
    </c:plotArea>
    <c:legend>
      <c:legendPos val="t"/>
      <c:layout>
        <c:manualLayout>
          <c:xMode val="edge"/>
          <c:yMode val="edge"/>
          <c:x val="0.10941287442554265"/>
          <c:y val="2.9428273147172401E-2"/>
          <c:w val="0.79174547289219399"/>
          <c:h val="0.16208723909511311"/>
        </c:manualLayout>
      </c:layout>
      <c:overlay val="0"/>
      <c:spPr>
        <a:ln>
          <a:solidFill>
            <a:srgbClr val="7F7F7F"/>
          </a:solidFill>
        </a:ln>
      </c:spPr>
      <c:txPr>
        <a:bodyPr/>
        <a:lstStyle/>
        <a:p>
          <a:pPr>
            <a:defRPr sz="500">
              <a:latin typeface="ＭＳ 明朝" panose="02020609040205080304" pitchFamily="17" charset="-128"/>
              <a:ea typeface="ＭＳ 明朝" panose="02020609040205080304" pitchFamily="17" charset="-128"/>
            </a:defRPr>
          </a:pPr>
          <a:endParaRPr lang="ja-JP"/>
        </a:p>
      </c:txPr>
    </c:legend>
    <c:plotVisOnly val="1"/>
    <c:dispBlanksAs val="gap"/>
    <c:showDLblsOverMax val="0"/>
  </c:chart>
  <c:spPr>
    <a:ln w="9525">
      <a:solidFill>
        <a:srgbClr val="7F7F7F"/>
      </a:solidFill>
    </a:ln>
  </c:spPr>
  <c:txPr>
    <a:bodyPr/>
    <a:lstStyle/>
    <a:p>
      <a:pPr>
        <a:defRPr lang="ja-JP" altLang="en-US" sz="700" b="0" i="0" u="none" strike="noStrike" kern="1200" baseline="0">
          <a:solidFill>
            <a:schemeClr val="tx1"/>
          </a:solidFill>
          <a:latin typeface="ＭＳ 明朝" panose="02020609040205080304" pitchFamily="17" charset="-128"/>
          <a:ea typeface="ＭＳ 明朝" panose="02020609040205080304" pitchFamily="17" charset="-128"/>
          <a:cs typeface="+mn-cs"/>
        </a:defRPr>
      </a:pPr>
      <a:endParaRPr lang="ja-JP"/>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7597990840661911E-2"/>
          <c:y val="0.22752468623108155"/>
          <c:w val="0.81396025866554345"/>
          <c:h val="0.53191158024684371"/>
        </c:manualLayout>
      </c:layout>
      <c:barChart>
        <c:barDir val="col"/>
        <c:grouping val="stacked"/>
        <c:varyColors val="0"/>
        <c:ser>
          <c:idx val="2"/>
          <c:order val="0"/>
          <c:tx>
            <c:strRef>
              <c:f>医科調剤_数量!$W$8</c:f>
              <c:strCache>
                <c:ptCount val="1"/>
                <c:pt idx="0">
                  <c:v>先発品薬剤数量のうちジェネリック医薬品が存在する数量</c:v>
                </c:pt>
              </c:strCache>
            </c:strRef>
          </c:tx>
          <c:spPr>
            <a:pattFill prst="lgGrid">
              <a:fgClr>
                <a:srgbClr val="8EB4E3"/>
              </a:fgClr>
              <a:bgClr>
                <a:srgbClr val="4F81BD"/>
              </a:bgClr>
            </a:pattFill>
            <a:ln>
              <a:noFill/>
            </a:ln>
          </c:spPr>
          <c:invertIfNegative val="0"/>
          <c:cat>
            <c:numRef>
              <c:f>医科調剤_数量!レセプト年月</c:f>
              <c:numCache>
                <c:formatCode>[$-411]ggge"年"m"月"</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extLst xmlns:c15="http://schemas.microsoft.com/office/drawing/2012/chart"/>
            </c:numRef>
          </c:cat>
          <c:val>
            <c:numRef>
              <c:f>医科調剤_数量!先発品薬剤数量のうちジェネリック医薬品が存在する数量</c:f>
              <c:numCache>
                <c:formatCode>#,##0_ ;[Red]\-#,##0\ </c:formatCode>
                <c:ptCount val="12"/>
                <c:pt idx="0">
                  <c:v>14706</c:v>
                </c:pt>
                <c:pt idx="1">
                  <c:v>13614.37</c:v>
                </c:pt>
                <c:pt idx="2">
                  <c:v>16991.900000000001</c:v>
                </c:pt>
                <c:pt idx="3">
                  <c:v>14762.04</c:v>
                </c:pt>
                <c:pt idx="4">
                  <c:v>12671.482</c:v>
                </c:pt>
                <c:pt idx="5">
                  <c:v>16945.3</c:v>
                </c:pt>
                <c:pt idx="6">
                  <c:v>13825.7</c:v>
                </c:pt>
                <c:pt idx="7">
                  <c:v>14964.7</c:v>
                </c:pt>
                <c:pt idx="8">
                  <c:v>15717.3</c:v>
                </c:pt>
                <c:pt idx="9">
                  <c:v>14134.2</c:v>
                </c:pt>
                <c:pt idx="10">
                  <c:v>12157.799499999999</c:v>
                </c:pt>
                <c:pt idx="11">
                  <c:v>15703.1</c:v>
                </c:pt>
              </c:numCache>
            </c:numRef>
          </c:val>
          <c:extLst>
            <c:ext xmlns:c16="http://schemas.microsoft.com/office/drawing/2014/chart" uri="{C3380CC4-5D6E-409C-BE32-E72D297353CC}">
              <c16:uniqueId val="{00000000-AEA8-41C9-AA67-C80727625DF4}"/>
            </c:ext>
          </c:extLst>
        </c:ser>
        <c:ser>
          <c:idx val="6"/>
          <c:order val="1"/>
          <c:tx>
            <c:strRef>
              <c:f>医科調剤_数量!$W$11</c:f>
              <c:strCache>
                <c:ptCount val="1"/>
                <c:pt idx="0">
                  <c:v>先発品薬剤数量のうちジェネリック医薬品が存在しない数量</c:v>
                </c:pt>
              </c:strCache>
            </c:strRef>
          </c:tx>
          <c:spPr>
            <a:solidFill>
              <a:srgbClr val="4F81BD"/>
            </a:solidFill>
            <a:ln>
              <a:noFill/>
            </a:ln>
          </c:spPr>
          <c:invertIfNegative val="0"/>
          <c:cat>
            <c:numRef>
              <c:f>医科調剤_数量!レセプト年月</c:f>
              <c:numCache>
                <c:formatCode>[$-411]ggge"年"m"月"</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extLst xmlns:c15="http://schemas.microsoft.com/office/drawing/2012/chart"/>
            </c:numRef>
          </c:cat>
          <c:val>
            <c:numRef>
              <c:f>医科調剤_数量!先発品薬剤数量のうちジェネリック医薬品が存在しない数量</c:f>
              <c:numCache>
                <c:formatCode>#,##0_ ;[Red]\-#,##0\ </c:formatCode>
                <c:ptCount val="12"/>
                <c:pt idx="0">
                  <c:v>58195.94</c:v>
                </c:pt>
                <c:pt idx="1">
                  <c:v>58113.74</c:v>
                </c:pt>
                <c:pt idx="2">
                  <c:v>59426.39</c:v>
                </c:pt>
                <c:pt idx="3">
                  <c:v>57756.9</c:v>
                </c:pt>
                <c:pt idx="4">
                  <c:v>58634.6</c:v>
                </c:pt>
                <c:pt idx="5">
                  <c:v>107102.26</c:v>
                </c:pt>
                <c:pt idx="6">
                  <c:v>57381.22</c:v>
                </c:pt>
                <c:pt idx="7">
                  <c:v>63303.78</c:v>
                </c:pt>
                <c:pt idx="8">
                  <c:v>59180.1</c:v>
                </c:pt>
                <c:pt idx="9">
                  <c:v>9851.2800000000007</c:v>
                </c:pt>
                <c:pt idx="10">
                  <c:v>58862.12</c:v>
                </c:pt>
                <c:pt idx="11">
                  <c:v>59120.08</c:v>
                </c:pt>
              </c:numCache>
            </c:numRef>
          </c:val>
          <c:extLst>
            <c:ext xmlns:c16="http://schemas.microsoft.com/office/drawing/2014/chart" uri="{C3380CC4-5D6E-409C-BE32-E72D297353CC}">
              <c16:uniqueId val="{00000001-AEA8-41C9-AA67-C80727625DF4}"/>
            </c:ext>
          </c:extLst>
        </c:ser>
        <c:ser>
          <c:idx val="7"/>
          <c:order val="2"/>
          <c:tx>
            <c:strRef>
              <c:f>医科調剤_数量!$W$6</c:f>
              <c:strCache>
                <c:ptCount val="1"/>
                <c:pt idx="0">
                  <c:v>ジェネリック医薬品薬剤数量</c:v>
                </c:pt>
              </c:strCache>
            </c:strRef>
          </c:tx>
          <c:spPr>
            <a:solidFill>
              <a:srgbClr val="C00000"/>
            </a:solidFill>
            <a:ln>
              <a:noFill/>
            </a:ln>
          </c:spPr>
          <c:invertIfNegative val="0"/>
          <c:cat>
            <c:numRef>
              <c:f>医科調剤_数量!レセプト年月</c:f>
              <c:numCache>
                <c:formatCode>[$-411]ggge"年"m"月"</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extLst xmlns:c15="http://schemas.microsoft.com/office/drawing/2012/chart"/>
            </c:numRef>
          </c:cat>
          <c:val>
            <c:numRef>
              <c:f>医科調剤_数量!ジェネリック医薬品薬剤数量</c:f>
              <c:numCache>
                <c:formatCode>#,##0_ ;[Red]\-#,##0\ </c:formatCode>
                <c:ptCount val="12"/>
                <c:pt idx="0">
                  <c:v>48888.271999999997</c:v>
                </c:pt>
                <c:pt idx="1">
                  <c:v>40713.896000000001</c:v>
                </c:pt>
                <c:pt idx="2">
                  <c:v>46723.453999999998</c:v>
                </c:pt>
                <c:pt idx="3">
                  <c:v>41838.824000000001</c:v>
                </c:pt>
                <c:pt idx="4">
                  <c:v>45976.748</c:v>
                </c:pt>
                <c:pt idx="5">
                  <c:v>45921.4</c:v>
                </c:pt>
                <c:pt idx="6">
                  <c:v>41680.423999999999</c:v>
                </c:pt>
                <c:pt idx="7">
                  <c:v>47094.95</c:v>
                </c:pt>
                <c:pt idx="8">
                  <c:v>49701.724000000002</c:v>
                </c:pt>
                <c:pt idx="9">
                  <c:v>41767.696000000004</c:v>
                </c:pt>
                <c:pt idx="10">
                  <c:v>37107.5</c:v>
                </c:pt>
                <c:pt idx="11">
                  <c:v>47323.13</c:v>
                </c:pt>
              </c:numCache>
            </c:numRef>
          </c:val>
          <c:extLst>
            <c:ext xmlns:c16="http://schemas.microsoft.com/office/drawing/2014/chart" uri="{C3380CC4-5D6E-409C-BE32-E72D297353CC}">
              <c16:uniqueId val="{00000002-AEA8-41C9-AA67-C80727625DF4}"/>
            </c:ext>
          </c:extLst>
        </c:ser>
        <c:dLbls>
          <c:showLegendKey val="0"/>
          <c:showVal val="0"/>
          <c:showCatName val="0"/>
          <c:showSerName val="0"/>
          <c:showPercent val="0"/>
          <c:showBubbleSize val="0"/>
        </c:dLbls>
        <c:gapWidth val="150"/>
        <c:overlap val="100"/>
        <c:axId val="193570816"/>
        <c:axId val="251417664"/>
      </c:barChart>
      <c:lineChart>
        <c:grouping val="standard"/>
        <c:varyColors val="0"/>
        <c:ser>
          <c:idx val="9"/>
          <c:order val="3"/>
          <c:tx>
            <c:strRef>
              <c:f>医科調剤_数量!$W$12</c:f>
              <c:strCache>
                <c:ptCount val="1"/>
                <c:pt idx="0">
                  <c:v>ジェネリック医薬品普及率（数量）</c:v>
                </c:pt>
              </c:strCache>
            </c:strRef>
          </c:tx>
          <c:spPr>
            <a:ln w="28575">
              <a:solidFill>
                <a:srgbClr val="93CDDD"/>
              </a:solidFill>
            </a:ln>
          </c:spPr>
          <c:marker>
            <c:symbol val="square"/>
            <c:size val="7"/>
            <c:spPr>
              <a:solidFill>
                <a:srgbClr val="93CDDD"/>
              </a:solidFill>
              <a:ln>
                <a:solidFill>
                  <a:srgbClr val="93CDDD"/>
                </a:solidFill>
              </a:ln>
            </c:spPr>
          </c:marker>
          <c:dLbls>
            <c:dLbl>
              <c:idx val="0"/>
              <c:layout>
                <c:manualLayout>
                  <c:x val="-4.1877359857588295E-2"/>
                  <c:y val="-5.72349054351098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A8-41C9-AA67-C80727625DF4}"/>
                </c:ext>
              </c:extLst>
            </c:dLbl>
            <c:dLbl>
              <c:idx val="4"/>
              <c:layout>
                <c:manualLayout>
                  <c:x val="-4.1877359857588295E-2"/>
                  <c:y val="-5.12417216199151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EA8-41C9-AA67-C80727625DF4}"/>
                </c:ext>
              </c:extLst>
            </c:dLbl>
            <c:dLbl>
              <c:idx val="5"/>
              <c:layout>
                <c:manualLayout>
                  <c:x val="-4.1877359857588385E-2"/>
                  <c:y val="-8.72008245110836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EA8-41C9-AA67-C80727625DF4}"/>
                </c:ext>
              </c:extLst>
            </c:dLbl>
            <c:numFmt formatCode="0.0%;\-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9525"/>
            </c:spPr>
            <c:trendlineType val="linear"/>
            <c:dispRSqr val="0"/>
            <c:dispEq val="0"/>
          </c:trendline>
          <c:val>
            <c:numRef>
              <c:f>医科調剤_数量!ジェネリック医薬品普及率_薬剤数量</c:f>
              <c:numCache>
                <c:formatCode>0.0%</c:formatCode>
                <c:ptCount val="12"/>
                <c:pt idx="0">
                  <c:v>0.76875275811003863</c:v>
                </c:pt>
                <c:pt idx="1">
                  <c:v>0.74940540160070634</c:v>
                </c:pt>
                <c:pt idx="2">
                  <c:v>0.7333154579977692</c:v>
                </c:pt>
                <c:pt idx="3">
                  <c:v>0.73919055369896824</c:v>
                </c:pt>
                <c:pt idx="4">
                  <c:v>0.78394093052765623</c:v>
                </c:pt>
                <c:pt idx="5">
                  <c:v>0.73045666465712378</c:v>
                </c:pt>
                <c:pt idx="6">
                  <c:v>0.75091577282535527</c:v>
                </c:pt>
                <c:pt idx="7">
                  <c:v>0.75886586534084544</c:v>
                </c:pt>
                <c:pt idx="8">
                  <c:v>0.75974419917973701</c:v>
                </c:pt>
                <c:pt idx="9">
                  <c:v>0.7471606329774575</c:v>
                </c:pt>
                <c:pt idx="10">
                  <c:v>0.75321778973453712</c:v>
                </c:pt>
                <c:pt idx="11">
                  <c:v>0.75084817860754161</c:v>
                </c:pt>
              </c:numCache>
            </c:numRef>
          </c:val>
          <c:smooth val="0"/>
          <c:extLst>
            <c:ext xmlns:c16="http://schemas.microsoft.com/office/drawing/2014/chart" uri="{C3380CC4-5D6E-409C-BE32-E72D297353CC}">
              <c16:uniqueId val="{0000000A-AEA8-41C9-AA67-C80727625DF4}"/>
            </c:ext>
          </c:extLst>
        </c:ser>
        <c:dLbls>
          <c:showLegendKey val="0"/>
          <c:showVal val="0"/>
          <c:showCatName val="0"/>
          <c:showSerName val="0"/>
          <c:showPercent val="0"/>
          <c:showBubbleSize val="0"/>
        </c:dLbls>
        <c:marker val="1"/>
        <c:smooth val="0"/>
        <c:axId val="193571328"/>
        <c:axId val="251418240"/>
      </c:lineChart>
      <c:dateAx>
        <c:axId val="193570816"/>
        <c:scaling>
          <c:orientation val="minMax"/>
        </c:scaling>
        <c:delete val="0"/>
        <c:axPos val="b"/>
        <c:numFmt formatCode="[$-411]ggge&quot;年&quot;m&quot;月&quot;" sourceLinked="1"/>
        <c:majorTickMark val="out"/>
        <c:minorTickMark val="none"/>
        <c:tickLblPos val="nextTo"/>
        <c:spPr>
          <a:ln w="9525">
            <a:solidFill>
              <a:srgbClr val="7F7F7F"/>
            </a:solidFill>
          </a:ln>
        </c:spPr>
        <c:txPr>
          <a:bodyPr/>
          <a:lstStyle/>
          <a:p>
            <a:pPr algn="ctr">
              <a:defRPr/>
            </a:pPr>
            <a:endParaRPr lang="ja-JP"/>
          </a:p>
        </c:txPr>
        <c:crossAx val="251417664"/>
        <c:crosses val="autoZero"/>
        <c:auto val="1"/>
        <c:lblOffset val="100"/>
        <c:baseTimeUnit val="months"/>
      </c:dateAx>
      <c:valAx>
        <c:axId val="251417664"/>
        <c:scaling>
          <c:orientation val="minMax"/>
          <c:min val="0"/>
        </c:scaling>
        <c:delete val="0"/>
        <c:axPos val="l"/>
        <c:majorGridlines>
          <c:spPr>
            <a:ln w="9525">
              <a:solidFill>
                <a:srgbClr val="D9D9D9"/>
              </a:solidFill>
            </a:ln>
          </c:spPr>
        </c:majorGridlines>
        <c:title>
          <c:tx>
            <c:rich>
              <a:bodyPr rot="0" vert="horz"/>
              <a:lstStyle/>
              <a:p>
                <a:pPr>
                  <a:defRPr sz="500"/>
                </a:pPr>
                <a:r>
                  <a:rPr lang="ja-JP" sz="500"/>
                  <a:t>薬剤数量（数）</a:t>
                </a:r>
              </a:p>
            </c:rich>
          </c:tx>
          <c:layout>
            <c:manualLayout>
              <c:xMode val="edge"/>
              <c:yMode val="edge"/>
              <c:x val="8.530587208023346E-3"/>
              <c:y val="0.13077079894331203"/>
            </c:manualLayout>
          </c:layout>
          <c:overlay val="0"/>
          <c:spPr>
            <a:ln>
              <a:noFill/>
            </a:ln>
          </c:spPr>
        </c:title>
        <c:numFmt formatCode="#,##0_ ;[Red]\-#,##0\ " sourceLinked="1"/>
        <c:majorTickMark val="out"/>
        <c:minorTickMark val="none"/>
        <c:tickLblPos val="nextTo"/>
        <c:spPr>
          <a:ln>
            <a:solidFill>
              <a:srgbClr val="7F7F7F"/>
            </a:solidFill>
          </a:ln>
        </c:spPr>
        <c:txPr>
          <a:bodyPr/>
          <a:lstStyle/>
          <a:p>
            <a:pPr algn="ctr">
              <a:defRPr/>
            </a:pPr>
            <a:endParaRPr lang="ja-JP"/>
          </a:p>
        </c:txPr>
        <c:crossAx val="193570816"/>
        <c:crosses val="autoZero"/>
        <c:crossBetween val="between"/>
      </c:valAx>
      <c:valAx>
        <c:axId val="251418240"/>
        <c:scaling>
          <c:orientation val="minMax"/>
          <c:min val="0"/>
        </c:scaling>
        <c:delete val="0"/>
        <c:axPos val="r"/>
        <c:title>
          <c:tx>
            <c:rich>
              <a:bodyPr rot="0" vert="horz"/>
              <a:lstStyle/>
              <a:p>
                <a:pPr>
                  <a:defRPr sz="400"/>
                </a:pPr>
                <a:r>
                  <a:rPr lang="ja-JP" sz="400"/>
                  <a:t>ジェネリック医薬品</a:t>
                </a:r>
              </a:p>
              <a:p>
                <a:pPr>
                  <a:defRPr sz="400"/>
                </a:pPr>
                <a:r>
                  <a:rPr lang="ja-JP" sz="400"/>
                  <a:t>普及率（％）　</a:t>
                </a:r>
                <a:r>
                  <a:rPr lang="en-US" sz="400"/>
                  <a:t>※</a:t>
                </a:r>
                <a:endParaRPr lang="ja-JP" sz="400"/>
              </a:p>
            </c:rich>
          </c:tx>
          <c:layout>
            <c:manualLayout>
              <c:xMode val="edge"/>
              <c:yMode val="edge"/>
              <c:x val="0.90828341301141824"/>
              <c:y val="0.11452053990610328"/>
            </c:manualLayout>
          </c:layout>
          <c:overlay val="0"/>
          <c:spPr>
            <a:ln>
              <a:noFill/>
            </a:ln>
          </c:spPr>
        </c:title>
        <c:numFmt formatCode="0.0%" sourceLinked="1"/>
        <c:majorTickMark val="out"/>
        <c:minorTickMark val="none"/>
        <c:tickLblPos val="nextTo"/>
        <c:spPr>
          <a:ln>
            <a:solidFill>
              <a:srgbClr val="7F7F7F"/>
            </a:solidFill>
          </a:ln>
        </c:spPr>
        <c:txPr>
          <a:bodyPr/>
          <a:lstStyle/>
          <a:p>
            <a:pPr algn="ctr">
              <a:defRPr/>
            </a:pPr>
            <a:endParaRPr lang="ja-JP"/>
          </a:p>
        </c:txPr>
        <c:crossAx val="193571328"/>
        <c:crosses val="max"/>
        <c:crossBetween val="between"/>
      </c:valAx>
      <c:catAx>
        <c:axId val="193571328"/>
        <c:scaling>
          <c:orientation val="minMax"/>
        </c:scaling>
        <c:delete val="1"/>
        <c:axPos val="b"/>
        <c:majorTickMark val="out"/>
        <c:minorTickMark val="none"/>
        <c:tickLblPos val="nextTo"/>
        <c:crossAx val="251418240"/>
        <c:crosses val="autoZero"/>
        <c:auto val="1"/>
        <c:lblAlgn val="ctr"/>
        <c:lblOffset val="100"/>
        <c:noMultiLvlLbl val="0"/>
      </c:catAx>
    </c:plotArea>
    <c:legend>
      <c:legendPos val="t"/>
      <c:layout>
        <c:manualLayout>
          <c:xMode val="edge"/>
          <c:yMode val="edge"/>
          <c:x val="0.12473541808374856"/>
          <c:y val="2.9428273147172401E-2"/>
          <c:w val="0.76806526239113249"/>
          <c:h val="0.16785919689072898"/>
        </c:manualLayout>
      </c:layout>
      <c:overlay val="0"/>
      <c:spPr>
        <a:ln>
          <a:solidFill>
            <a:srgbClr val="7F7F7F"/>
          </a:solidFill>
        </a:ln>
      </c:spPr>
      <c:txPr>
        <a:bodyPr/>
        <a:lstStyle/>
        <a:p>
          <a:pPr>
            <a:defRPr sz="500"/>
          </a:pPr>
          <a:endParaRPr lang="ja-JP"/>
        </a:p>
      </c:txPr>
    </c:legend>
    <c:plotVisOnly val="1"/>
    <c:dispBlanksAs val="gap"/>
    <c:showDLblsOverMax val="0"/>
  </c:chart>
  <c:spPr>
    <a:ln w="9525">
      <a:solidFill>
        <a:srgbClr val="7F7F7F"/>
      </a:solidFill>
    </a:ln>
  </c:spPr>
  <c:txPr>
    <a:bodyPr/>
    <a:lstStyle/>
    <a:p>
      <a:pPr>
        <a:defRPr lang="ja-JP" altLang="en-US" sz="700" b="0" i="0" u="none" strike="noStrike" kern="1200" baseline="0">
          <a:solidFill>
            <a:schemeClr val="tx1"/>
          </a:solidFill>
          <a:latin typeface="ＭＳ 明朝" panose="02020609040205080304" pitchFamily="17" charset="-128"/>
          <a:ea typeface="ＭＳ 明朝" panose="02020609040205080304" pitchFamily="17" charset="-128"/>
          <a:cs typeface="+mn-cs"/>
        </a:defRPr>
      </a:pPr>
      <a:endParaRPr lang="ja-JP"/>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18444444444445"/>
          <c:y val="0.19220125786163522"/>
          <c:w val="0.87267166666666662"/>
          <c:h val="0.67281208309510199"/>
        </c:manualLayout>
      </c:layout>
      <c:lineChart>
        <c:grouping val="standard"/>
        <c:varyColors val="0"/>
        <c:ser>
          <c:idx val="0"/>
          <c:order val="0"/>
          <c:tx>
            <c:strRef>
              <c:f>'特定健診_男女別特定健診受診率(年度別)'!$B$2:$D$2</c:f>
              <c:strCache>
                <c:ptCount val="1"/>
                <c:pt idx="0">
                  <c:v>男性</c:v>
                </c:pt>
              </c:strCache>
            </c:strRef>
          </c:tx>
          <c:spPr>
            <a:ln w="28575" cap="rnd">
              <a:solidFill>
                <a:srgbClr val="6FACBF"/>
              </a:solidFill>
              <a:round/>
            </a:ln>
            <a:effectLst/>
          </c:spPr>
          <c:marker>
            <c:symbol val="square"/>
            <c:size val="6"/>
            <c:spPr>
              <a:solidFill>
                <a:srgbClr val="6FACBF"/>
              </a:solidFill>
              <a:ln w="9525">
                <a:noFill/>
              </a:ln>
              <a:effectLst/>
            </c:spPr>
          </c:marker>
          <c:dLbls>
            <c:dLbl>
              <c:idx val="0"/>
              <c:layout>
                <c:manualLayout>
                  <c:x val="-5.1713492063492066E-2"/>
                  <c:y val="-6.55158730158730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25-44B7-A362-914C71C9499D}"/>
                </c:ext>
              </c:extLst>
            </c:dLbl>
            <c:dLbl>
              <c:idx val="1"/>
              <c:layout>
                <c:manualLayout>
                  <c:x val="-3.9114285714285713E-2"/>
                  <c:y val="-6.55158730158730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25-44B7-A362-914C71C9499D}"/>
                </c:ext>
              </c:extLst>
            </c:dLbl>
            <c:spPr>
              <a:noFill/>
              <a:ln>
                <a:noFill/>
              </a:ln>
              <a:effectLst/>
            </c:spPr>
            <c:txPr>
              <a:bodyPr rot="0" vert="horz"/>
              <a:lstStyle/>
              <a:p>
                <a:pPr>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'特定健診_男女別特定健診受診率(年度別)'!$A$4:$A$8</c:f>
              <c:strCache>
                <c:ptCount val="5"/>
                <c:pt idx="0">
                  <c:v>平成30年度</c:v>
                </c:pt>
                <c:pt idx="1">
                  <c:v>平成31年度</c:v>
                </c:pt>
                <c:pt idx="2">
                  <c:v>令和2年度</c:v>
                </c:pt>
                <c:pt idx="3">
                  <c:v>令和3年度</c:v>
                </c:pt>
                <c:pt idx="4">
                  <c:v>令和4年度</c:v>
                </c:pt>
              </c:strCache>
            </c:strRef>
          </c:cat>
          <c:val>
            <c:numRef>
              <c:f>'特定健診_男女別特定健診受診率(年度別)'!$D$4:$D$8</c:f>
              <c:numCache>
                <c:formatCode>0.0%</c:formatCode>
                <c:ptCount val="5"/>
                <c:pt idx="0">
                  <c:v>0.3963963963963964</c:v>
                </c:pt>
                <c:pt idx="1">
                  <c:v>0.41379310344827586</c:v>
                </c:pt>
                <c:pt idx="2">
                  <c:v>0.36585365853658536</c:v>
                </c:pt>
                <c:pt idx="3">
                  <c:v>0.38578680203045684</c:v>
                </c:pt>
                <c:pt idx="4">
                  <c:v>0.42857142857142855</c:v>
                </c:pt>
              </c:numCache>
            </c:numRef>
          </c:val>
          <c:smooth val="0"/>
          <c:extLst>
            <c:ext xmlns:c16="http://schemas.microsoft.com/office/drawing/2014/chart" uri="{C3380CC4-5D6E-409C-BE32-E72D297353CC}">
              <c16:uniqueId val="{00000002-6025-44B7-A362-914C71C9499D}"/>
            </c:ext>
          </c:extLst>
        </c:ser>
        <c:ser>
          <c:idx val="1"/>
          <c:order val="1"/>
          <c:tx>
            <c:strRef>
              <c:f>'特定健診_男女別特定健診受診率(年度別)'!$E$2</c:f>
              <c:strCache>
                <c:ptCount val="1"/>
                <c:pt idx="0">
                  <c:v>女性</c:v>
                </c:pt>
              </c:strCache>
            </c:strRef>
          </c:tx>
          <c:spPr>
            <a:ln w="28575" cap="rnd" cmpd="sng">
              <a:solidFill>
                <a:srgbClr val="DBA1B6"/>
              </a:solidFill>
              <a:round/>
            </a:ln>
            <a:effectLst/>
          </c:spPr>
          <c:marker>
            <c:symbol val="circle"/>
            <c:size val="6"/>
            <c:spPr>
              <a:solidFill>
                <a:srgbClr val="DBA1B6"/>
              </a:solidFill>
              <a:ln w="9525">
                <a:noFill/>
              </a:ln>
              <a:effectLst/>
            </c:spPr>
          </c:marker>
          <c:dLbls>
            <c:dLbl>
              <c:idx val="0"/>
              <c:layout>
                <c:manualLayout>
                  <c:x val="-5.1713492063492066E-2"/>
                  <c:y val="5.03968253968253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25-44B7-A362-914C71C9499D}"/>
                </c:ext>
              </c:extLst>
            </c:dLbl>
            <c:dLbl>
              <c:idx val="1"/>
              <c:layout>
                <c:manualLayout>
                  <c:x val="-4.9193650793650796E-2"/>
                  <c:y val="5.03968253968253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025-44B7-A362-914C71C9499D}"/>
                </c:ext>
              </c:extLst>
            </c:dLbl>
            <c:spPr>
              <a:noFill/>
              <a:ln>
                <a:noFill/>
              </a:ln>
              <a:effectLst/>
            </c:spPr>
            <c:txPr>
              <a:bodyPr rot="0" vert="horz"/>
              <a:lstStyle/>
              <a:p>
                <a:pPr>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'特定健診_男女別特定健診受診率(年度別)'!$A$4:$A$8</c:f>
              <c:strCache>
                <c:ptCount val="5"/>
                <c:pt idx="0">
                  <c:v>平成30年度</c:v>
                </c:pt>
                <c:pt idx="1">
                  <c:v>平成31年度</c:v>
                </c:pt>
                <c:pt idx="2">
                  <c:v>令和2年度</c:v>
                </c:pt>
                <c:pt idx="3">
                  <c:v>令和3年度</c:v>
                </c:pt>
                <c:pt idx="4">
                  <c:v>令和4年度</c:v>
                </c:pt>
              </c:strCache>
            </c:strRef>
          </c:cat>
          <c:val>
            <c:numRef>
              <c:f>'特定健診_男女別特定健診受診率(年度別)'!$G$4:$G$8</c:f>
              <c:numCache>
                <c:formatCode>0.0%</c:formatCode>
                <c:ptCount val="5"/>
                <c:pt idx="0">
                  <c:v>0.38197424892703863</c:v>
                </c:pt>
                <c:pt idx="1">
                  <c:v>0.39170506912442399</c:v>
                </c:pt>
                <c:pt idx="2">
                  <c:v>0.38536585365853659</c:v>
                </c:pt>
                <c:pt idx="3">
                  <c:v>0.40703517587939697</c:v>
                </c:pt>
                <c:pt idx="4">
                  <c:v>0.43715846994535518</c:v>
                </c:pt>
              </c:numCache>
            </c:numRef>
          </c:val>
          <c:smooth val="0"/>
          <c:extLst>
            <c:ext xmlns:c16="http://schemas.microsoft.com/office/drawing/2014/chart" uri="{C3380CC4-5D6E-409C-BE32-E72D297353CC}">
              <c16:uniqueId val="{00000005-6025-44B7-A362-914C71C9499D}"/>
            </c:ext>
          </c:extLst>
        </c:ser>
        <c:dLbls>
          <c:showLegendKey val="0"/>
          <c:showVal val="1"/>
          <c:showCatName val="0"/>
          <c:showSerName val="0"/>
          <c:showPercent val="0"/>
          <c:showBubbleSize val="0"/>
        </c:dLbls>
        <c:marker val="1"/>
        <c:smooth val="0"/>
        <c:axId val="41644416"/>
        <c:axId val="41645952"/>
      </c:lineChart>
      <c:catAx>
        <c:axId val="41644416"/>
        <c:scaling>
          <c:orientation val="minMax"/>
        </c:scaling>
        <c:delete val="0"/>
        <c:axPos val="b"/>
        <c:numFmt formatCode="General" sourceLinked="1"/>
        <c:majorTickMark val="out"/>
        <c:minorTickMark val="none"/>
        <c:tickLblPos val="nextTo"/>
        <c:spPr>
          <a:noFill/>
          <a:ln w="9525" cap="flat" cmpd="sng" algn="ctr">
            <a:solidFill>
              <a:sysClr val="windowText" lastClr="000000">
                <a:lumMod val="50000"/>
                <a:lumOff val="50000"/>
              </a:sysClr>
            </a:solidFill>
            <a:round/>
          </a:ln>
          <a:effectLst/>
        </c:spPr>
        <c:txPr>
          <a:bodyPr rot="-60000000" vert="horz"/>
          <a:lstStyle/>
          <a:p>
            <a:pPr>
              <a:defRPr/>
            </a:pPr>
            <a:endParaRPr lang="ja-JP"/>
          </a:p>
        </c:txPr>
        <c:crossAx val="41645952"/>
        <c:crosses val="autoZero"/>
        <c:auto val="1"/>
        <c:lblAlgn val="ctr"/>
        <c:lblOffset val="100"/>
        <c:noMultiLvlLbl val="0"/>
      </c:catAx>
      <c:valAx>
        <c:axId val="4164595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0"/>
              <a:lstStyle/>
              <a:p>
                <a:pPr algn="l">
                  <a:defRPr sz="800"/>
                </a:pPr>
                <a:r>
                  <a:rPr lang="ja-JP" sz="800" dirty="0"/>
                  <a:t>特定健診</a:t>
                </a:r>
                <a:endParaRPr lang="en-US" sz="800" dirty="0"/>
              </a:p>
              <a:p>
                <a:pPr algn="l">
                  <a:defRPr sz="800"/>
                </a:pPr>
                <a:r>
                  <a:rPr lang="ja-JP" sz="800" dirty="0"/>
                  <a:t>受診率</a:t>
                </a:r>
                <a:r>
                  <a:rPr lang="en-US" sz="800" dirty="0"/>
                  <a:t>(%)</a:t>
                </a:r>
                <a:endParaRPr lang="ja-JP" sz="800" dirty="0"/>
              </a:p>
            </c:rich>
          </c:tx>
          <c:layout>
            <c:manualLayout>
              <c:xMode val="edge"/>
              <c:yMode val="edge"/>
              <c:x val="1.4320009760400928E-2"/>
              <c:y val="2.8118964271301606E-2"/>
            </c:manualLayout>
          </c:layout>
          <c:overlay val="0"/>
          <c:spPr>
            <a:noFill/>
            <a:ln>
              <a:noFill/>
            </a:ln>
            <a:effectLst/>
          </c:spPr>
        </c:title>
        <c:numFmt formatCode="0.0%" sourceLinked="1"/>
        <c:majorTickMark val="none"/>
        <c:minorTickMark val="none"/>
        <c:tickLblPos val="nextTo"/>
        <c:spPr>
          <a:noFill/>
          <a:ln>
            <a:solidFill>
              <a:srgbClr val="7F7F7F"/>
            </a:solidFill>
          </a:ln>
          <a:effectLst/>
        </c:spPr>
        <c:txPr>
          <a:bodyPr rot="-60000000" vert="horz"/>
          <a:lstStyle/>
          <a:p>
            <a:pPr>
              <a:defRPr/>
            </a:pPr>
            <a:endParaRPr lang="ja-JP"/>
          </a:p>
        </c:txPr>
        <c:crossAx val="41644416"/>
        <c:crosses val="autoZero"/>
        <c:crossBetween val="between"/>
      </c:valAx>
      <c:spPr>
        <a:noFill/>
        <a:ln>
          <a:noFill/>
        </a:ln>
        <a:effectLst/>
      </c:spPr>
    </c:plotArea>
    <c:legend>
      <c:legendPos val="t"/>
      <c:layout>
        <c:manualLayout>
          <c:xMode val="edge"/>
          <c:yMode val="edge"/>
          <c:x val="0.34228728531370489"/>
          <c:y val="2.7449018486754337E-2"/>
          <c:w val="0.34630345250613387"/>
          <c:h val="8.4666666666666668E-2"/>
        </c:manualLayout>
      </c:layout>
      <c:overlay val="0"/>
      <c:spPr>
        <a:noFill/>
        <a:ln>
          <a:solidFill>
            <a:srgbClr val="7F7F7F"/>
          </a:solidFill>
        </a:ln>
        <a:effectLst/>
      </c:spPr>
      <c:txPr>
        <a:bodyPr rot="0" vert="horz"/>
        <a:lstStyle/>
        <a:p>
          <a:pPr>
            <a:defRPr/>
          </a:pPr>
          <a:endParaRPr lang="ja-JP"/>
        </a:p>
      </c:txPr>
    </c:legend>
    <c:plotVisOnly val="1"/>
    <c:dispBlanksAs val="gap"/>
    <c:showDLblsOverMax val="0"/>
  </c:chart>
  <c:spPr>
    <a:ln>
      <a:solidFill>
        <a:sysClr val="windowText" lastClr="000000"/>
      </a:solidFill>
    </a:ln>
    <a:effectLst/>
  </c:spPr>
  <c:txPr>
    <a:bodyPr/>
    <a:lstStyle/>
    <a:p>
      <a:pPr>
        <a:defRPr lang="ja-JP" altLang="en-US" sz="1000" b="0" i="0" u="none" strike="noStrike" kern="1200" baseline="0">
          <a:solidFill>
            <a:schemeClr val="tx1">
              <a:lumMod val="95000"/>
              <a:lumOff val="5000"/>
            </a:schemeClr>
          </a:solidFill>
          <a:latin typeface="ＭＳ 明朝" panose="02020609040205080304" pitchFamily="17" charset="-128"/>
          <a:ea typeface="ＭＳ 明朝" panose="02020609040205080304" pitchFamily="17" charset="-128"/>
          <a:cs typeface="ＭＳ Ｐ明朝"/>
        </a:defRPr>
      </a:pPr>
      <a:endParaRPr lang="ja-JP"/>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988726405105033E-2"/>
          <c:y val="0.15693648983811087"/>
          <c:w val="0.92144645427919214"/>
          <c:h val="0.71390875297163625"/>
        </c:manualLayout>
      </c:layout>
      <c:barChart>
        <c:barDir val="bar"/>
        <c:grouping val="stacked"/>
        <c:varyColors val="0"/>
        <c:ser>
          <c:idx val="0"/>
          <c:order val="0"/>
          <c:tx>
            <c:strRef>
              <c:f>特定健診対象者の生活習慣病治療状況!$D$14:$D$15</c:f>
              <c:strCache>
                <c:ptCount val="2"/>
                <c:pt idx="0">
                  <c:v>健診受診者</c:v>
                </c:pt>
              </c:strCache>
            </c:strRef>
          </c:tx>
          <c:spPr>
            <a:solidFill>
              <a:srgbClr val="C5E0B4"/>
            </a:solidFill>
            <a:ln>
              <a:solidFill>
                <a:srgbClr val="7F7F7F"/>
              </a:solidFill>
            </a:ln>
            <a:effectLst/>
          </c:spPr>
          <c:invertIfNegative val="0"/>
          <c:dLbls>
            <c:dLbl>
              <c:idx val="0"/>
              <c:tx>
                <c:rich>
                  <a:bodyPr/>
                  <a:lstStyle/>
                  <a:p>
                    <a:fld id="{74EB1641-02B7-44B6-8DB9-C7A9BABAB4D9}" type="SERIESNAME">
                      <a:rPr lang="ja-JP" altLang="en-US" sz="800"/>
                      <a:pPr/>
                      <a:t>[系列名]</a:t>
                    </a:fld>
                    <a:r>
                      <a:rPr lang="ja-JP" altLang="en-US" sz="800" baseline="0" dirty="0"/>
                      <a:t>
</a:t>
                    </a:r>
                    <a:fld id="{9CB867B1-7751-4CA5-9885-436EFDBA87AE}" type="VALUE">
                      <a:rPr lang="en-US" altLang="ja-JP" sz="800" baseline="0"/>
                      <a:pPr/>
                      <a:t>[値]</a:t>
                    </a:fld>
                    <a:endParaRPr lang="ja-JP" altLang="en-US" sz="800" baseline="0" dirty="0"/>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7148-4D45-B983-4B465C798F44}"/>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ＭＳ Ｐ明朝" panose="02020600040205080304" pitchFamily="18" charset="-128"/>
                    <a:ea typeface="ＭＳ Ｐ明朝" panose="02020600040205080304" pitchFamily="18" charset="-128"/>
                    <a:cs typeface="+mn-cs"/>
                  </a:defRPr>
                </a:pPr>
                <a:endParaRPr lang="ja-JP"/>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特定健診対象者の生活習慣病治療状況!$E$14:$E$15</c:f>
              <c:numCache>
                <c:formatCode>General</c:formatCode>
                <c:ptCount val="2"/>
                <c:pt idx="0" formatCode="0.0%">
                  <c:v>0.50450450450450446</c:v>
                </c:pt>
              </c:numCache>
            </c:numRef>
          </c:val>
          <c:extLst>
            <c:ext xmlns:c16="http://schemas.microsoft.com/office/drawing/2014/chart" uri="{C3380CC4-5D6E-409C-BE32-E72D297353CC}">
              <c16:uniqueId val="{00000000-89AE-4BDA-B60E-6CD10298B2F9}"/>
            </c:ext>
          </c:extLst>
        </c:ser>
        <c:ser>
          <c:idx val="1"/>
          <c:order val="1"/>
          <c:tx>
            <c:strRef>
              <c:f>特定健診対象者の生活習慣病治療状況!$F$14</c:f>
              <c:strCache>
                <c:ptCount val="1"/>
                <c:pt idx="0">
                  <c:v>治療なし</c:v>
                </c:pt>
              </c:strCache>
            </c:strRef>
          </c:tx>
          <c:spPr>
            <a:solidFill>
              <a:srgbClr val="70AD47"/>
            </a:solidFill>
            <a:ln>
              <a:solidFill>
                <a:srgbClr val="7F7F7F"/>
              </a:solidFill>
            </a:ln>
            <a:effectLst/>
          </c:spPr>
          <c:invertIfNegative val="0"/>
          <c:dLbls>
            <c:dLbl>
              <c:idx val="1"/>
              <c:tx>
                <c:rich>
                  <a:bodyPr/>
                  <a:lstStyle/>
                  <a:p>
                    <a:fld id="{4EAE209C-4E0B-49C8-ADAD-60024F718BD6}" type="SERIESNAME">
                      <a:rPr lang="ja-JP" altLang="en-US" sz="800"/>
                      <a:pPr/>
                      <a:t>[系列名]</a:t>
                    </a:fld>
                    <a:r>
                      <a:rPr lang="ja-JP" altLang="en-US" sz="800" baseline="0" dirty="0"/>
                      <a:t>
</a:t>
                    </a:r>
                    <a:fld id="{3F6A6614-D33F-42FE-A734-F885D107617F}" type="VALUE">
                      <a:rPr lang="en-US" altLang="ja-JP" sz="800" baseline="0"/>
                      <a:pPr/>
                      <a:t>[値]</a:t>
                    </a:fld>
                    <a:endParaRPr lang="ja-JP" altLang="en-US" sz="800" baseline="0" dirty="0"/>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7148-4D45-B983-4B465C798F44}"/>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ＭＳ Ｐ明朝" panose="02020600040205080304" pitchFamily="18" charset="-128"/>
                    <a:ea typeface="ＭＳ Ｐ明朝" panose="02020600040205080304" pitchFamily="18" charset="-128"/>
                    <a:cs typeface="+mn-cs"/>
                  </a:defRPr>
                </a:pPr>
                <a:endParaRPr lang="ja-JP"/>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(特定健診対象者の生活習慣病治療状況!$H$14,特定健診対象者の生活習慣病治療状況!$G$14)</c:f>
              <c:numCache>
                <c:formatCode>0.0%</c:formatCode>
                <c:ptCount val="2"/>
                <c:pt idx="1">
                  <c:v>5.4054054054054057E-2</c:v>
                </c:pt>
              </c:numCache>
            </c:numRef>
          </c:val>
          <c:extLst>
            <c:ext xmlns:c16="http://schemas.microsoft.com/office/drawing/2014/chart" uri="{C3380CC4-5D6E-409C-BE32-E72D297353CC}">
              <c16:uniqueId val="{00000001-89AE-4BDA-B60E-6CD10298B2F9}"/>
            </c:ext>
          </c:extLst>
        </c:ser>
        <c:ser>
          <c:idx val="2"/>
          <c:order val="2"/>
          <c:tx>
            <c:strRef>
              <c:f>特定健診対象者の生活習慣病治療状況!$F$15</c:f>
              <c:strCache>
                <c:ptCount val="1"/>
                <c:pt idx="0">
                  <c:v>治療中</c:v>
                </c:pt>
              </c:strCache>
            </c:strRef>
          </c:tx>
          <c:spPr>
            <a:solidFill>
              <a:schemeClr val="bg1"/>
            </a:solidFill>
            <a:ln>
              <a:solidFill>
                <a:srgbClr val="7F7F7F"/>
              </a:solidFill>
            </a:ln>
            <a:effectLst/>
          </c:spPr>
          <c:invertIfNegative val="0"/>
          <c:dLbls>
            <c:dLbl>
              <c:idx val="1"/>
              <c:tx>
                <c:rich>
                  <a:bodyPr/>
                  <a:lstStyle/>
                  <a:p>
                    <a:fld id="{D352FE4E-7AEB-4E2C-82D4-DEC5C493BFBD}" type="SERIESNAME">
                      <a:rPr lang="ja-JP" altLang="en-US" sz="800"/>
                      <a:pPr/>
                      <a:t>[系列名]</a:t>
                    </a:fld>
                    <a:r>
                      <a:rPr lang="ja-JP" altLang="en-US" sz="800" baseline="0" dirty="0"/>
                      <a:t>
</a:t>
                    </a:r>
                    <a:fld id="{C2E3F4EE-9198-462A-9629-957F661EE7AD}" type="VALUE">
                      <a:rPr lang="en-US" altLang="ja-JP" sz="800" baseline="0"/>
                      <a:pPr/>
                      <a:t>[値]</a:t>
                    </a:fld>
                    <a:endParaRPr lang="ja-JP" altLang="en-US" sz="800" baseline="0" dirty="0"/>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7148-4D45-B983-4B465C798F44}"/>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ＭＳ Ｐ明朝" panose="02020600040205080304" pitchFamily="18" charset="-128"/>
                    <a:ea typeface="ＭＳ Ｐ明朝" panose="02020600040205080304" pitchFamily="18" charset="-128"/>
                    <a:cs typeface="+mn-cs"/>
                  </a:defRPr>
                </a:pPr>
                <a:endParaRPr lang="ja-JP"/>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(特定健診対象者の生活習慣病治療状況!$H$15,特定健診対象者の生活習慣病治療状況!$G$15)</c:f>
              <c:numCache>
                <c:formatCode>0.0%</c:formatCode>
                <c:ptCount val="2"/>
                <c:pt idx="1">
                  <c:v>0.45045045045045046</c:v>
                </c:pt>
              </c:numCache>
            </c:numRef>
          </c:val>
          <c:extLst>
            <c:ext xmlns:c16="http://schemas.microsoft.com/office/drawing/2014/chart" uri="{C3380CC4-5D6E-409C-BE32-E72D297353CC}">
              <c16:uniqueId val="{00000002-89AE-4BDA-B60E-6CD10298B2F9}"/>
            </c:ext>
          </c:extLst>
        </c:ser>
        <c:ser>
          <c:idx val="3"/>
          <c:order val="3"/>
          <c:tx>
            <c:strRef>
              <c:f>特定健診対象者の生活習慣病治療状況!$D$16:$D$17</c:f>
              <c:strCache>
                <c:ptCount val="2"/>
                <c:pt idx="0">
                  <c:v>健診未受診者</c:v>
                </c:pt>
              </c:strCache>
            </c:strRef>
          </c:tx>
          <c:spPr>
            <a:solidFill>
              <a:srgbClr val="DEEBF7"/>
            </a:solidFill>
            <a:ln>
              <a:solidFill>
                <a:srgbClr val="7F7F7F"/>
              </a:solidFill>
            </a:ln>
            <a:effectLst/>
          </c:spPr>
          <c:invertIfNegative val="0"/>
          <c:dLbls>
            <c:dLbl>
              <c:idx val="0"/>
              <c:tx>
                <c:rich>
                  <a:bodyPr/>
                  <a:lstStyle/>
                  <a:p>
                    <a:fld id="{B8E70724-EAD1-43D7-8D61-2F1642DEE6DF}" type="SERIESNAME">
                      <a:rPr lang="zh-TW" altLang="en-US" sz="800"/>
                      <a:pPr/>
                      <a:t>[系列名]</a:t>
                    </a:fld>
                    <a:r>
                      <a:rPr lang="zh-TW" altLang="en-US" sz="800" baseline="0" dirty="0"/>
                      <a:t>
</a:t>
                    </a:r>
                    <a:fld id="{0E619826-7E10-4EFB-AED1-BF71CA4B2CC1}" type="VALUE">
                      <a:rPr lang="en-US" altLang="zh-TW" sz="800" baseline="0"/>
                      <a:pPr/>
                      <a:t>[値]</a:t>
                    </a:fld>
                    <a:endParaRPr lang="zh-TW" altLang="en-US" sz="800" baseline="0" dirty="0"/>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2-7148-4D45-B983-4B465C798F44}"/>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ＭＳ Ｐ明朝" panose="02020600040205080304" pitchFamily="18" charset="-128"/>
                    <a:ea typeface="ＭＳ Ｐ明朝" panose="02020600040205080304" pitchFamily="18" charset="-128"/>
                    <a:cs typeface="+mn-cs"/>
                  </a:defRPr>
                </a:pPr>
                <a:endParaRPr lang="ja-JP"/>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特定健診対象者の生活習慣病治療状況!$E$16:$E$17</c:f>
              <c:numCache>
                <c:formatCode>General</c:formatCode>
                <c:ptCount val="2"/>
                <c:pt idx="0" formatCode="0.0%">
                  <c:v>0.49549549549549549</c:v>
                </c:pt>
              </c:numCache>
            </c:numRef>
          </c:val>
          <c:extLst>
            <c:ext xmlns:c16="http://schemas.microsoft.com/office/drawing/2014/chart" uri="{C3380CC4-5D6E-409C-BE32-E72D297353CC}">
              <c16:uniqueId val="{00000003-89AE-4BDA-B60E-6CD10298B2F9}"/>
            </c:ext>
          </c:extLst>
        </c:ser>
        <c:ser>
          <c:idx val="4"/>
          <c:order val="4"/>
          <c:tx>
            <c:v>治療中(健診未受診)</c:v>
          </c:tx>
          <c:spPr>
            <a:solidFill>
              <a:schemeClr val="accent5"/>
            </a:solidFill>
            <a:ln>
              <a:solidFill>
                <a:srgbClr val="7F7F7F"/>
              </a:solidFill>
            </a:ln>
            <a:effectLst/>
          </c:spPr>
          <c:invertIfNegative val="0"/>
          <c:dPt>
            <c:idx val="1"/>
            <c:invertIfNegative val="0"/>
            <c:bubble3D val="0"/>
            <c:spPr>
              <a:solidFill>
                <a:schemeClr val="bg1"/>
              </a:solidFill>
              <a:ln>
                <a:solidFill>
                  <a:srgbClr val="7F7F7F"/>
                </a:solidFill>
              </a:ln>
              <a:effectLst/>
            </c:spPr>
            <c:extLst>
              <c:ext xmlns:c16="http://schemas.microsoft.com/office/drawing/2014/chart" uri="{C3380CC4-5D6E-409C-BE32-E72D297353CC}">
                <c16:uniqueId val="{00000005-89AE-4BDA-B60E-6CD10298B2F9}"/>
              </c:ext>
            </c:extLst>
          </c:dPt>
          <c:dLbls>
            <c:dLbl>
              <c:idx val="1"/>
              <c:tx>
                <c:rich>
                  <a:bodyPr/>
                  <a:lstStyle/>
                  <a:p>
                    <a:fld id="{E164CDA2-1AD5-4675-9A9B-2F0D9A0BA1BB}" type="SERIESNAME">
                      <a:rPr lang="en-US" altLang="zh-TW" sz="800"/>
                      <a:pPr/>
                      <a:t>[系列名]</a:t>
                    </a:fld>
                    <a:r>
                      <a:rPr lang="zh-TW" altLang="en-US" sz="800" baseline="0" dirty="0"/>
                      <a:t>
</a:t>
                    </a:r>
                    <a:fld id="{87027A2E-6511-4C31-A767-3F8409B71E53}" type="VALUE">
                      <a:rPr lang="en-US" altLang="zh-TW" sz="800" baseline="0"/>
                      <a:pPr/>
                      <a:t>[値]</a:t>
                    </a:fld>
                    <a:endParaRPr lang="zh-TW" altLang="en-US" sz="800" baseline="0" dirty="0"/>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89AE-4BDA-B60E-6CD10298B2F9}"/>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ＭＳ Ｐ明朝" panose="02020600040205080304" pitchFamily="18" charset="-128"/>
                    <a:ea typeface="ＭＳ Ｐ明朝" panose="02020600040205080304" pitchFamily="18" charset="-128"/>
                    <a:cs typeface="+mn-cs"/>
                  </a:defRPr>
                </a:pPr>
                <a:endParaRPr lang="ja-JP"/>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(特定健診対象者の生活習慣病治療状況!$H$17,特定健診対象者の生活習慣病治療状況!$G$17)</c:f>
              <c:numCache>
                <c:formatCode>0.0%</c:formatCode>
                <c:ptCount val="2"/>
                <c:pt idx="1">
                  <c:v>0.36486486486486486</c:v>
                </c:pt>
              </c:numCache>
            </c:numRef>
          </c:val>
          <c:extLst>
            <c:ext xmlns:c16="http://schemas.microsoft.com/office/drawing/2014/chart" uri="{C3380CC4-5D6E-409C-BE32-E72D297353CC}">
              <c16:uniqueId val="{00000006-89AE-4BDA-B60E-6CD10298B2F9}"/>
            </c:ext>
          </c:extLst>
        </c:ser>
        <c:ser>
          <c:idx val="5"/>
          <c:order val="5"/>
          <c:tx>
            <c:v>健診･治療なし</c:v>
          </c:tx>
          <c:spPr>
            <a:solidFill>
              <a:srgbClr val="5B9BD5"/>
            </a:solidFill>
            <a:ln>
              <a:solidFill>
                <a:srgbClr val="7F7F7F"/>
              </a:solidFill>
            </a:ln>
            <a:effectLst/>
          </c:spPr>
          <c:invertIfNegative val="0"/>
          <c:dLbls>
            <c:dLbl>
              <c:idx val="1"/>
              <c:tx>
                <c:rich>
                  <a:bodyPr/>
                  <a:lstStyle/>
                  <a:p>
                    <a:fld id="{AFCC0A4D-E6DB-4C03-9FE5-84DE46533722}" type="SERIESNAME">
                      <a:rPr lang="ja-JP" altLang="en-US" sz="800"/>
                      <a:pPr/>
                      <a:t>[系列名]</a:t>
                    </a:fld>
                    <a:r>
                      <a:rPr lang="ja-JP" altLang="en-US" sz="800" baseline="0" dirty="0"/>
                      <a:t>
</a:t>
                    </a:r>
                    <a:fld id="{6DCF7C45-494C-4D30-AE45-400675066611}" type="VALUE">
                      <a:rPr lang="en-US" altLang="ja-JP" sz="800" baseline="0"/>
                      <a:pPr/>
                      <a:t>[値]</a:t>
                    </a:fld>
                    <a:endParaRPr lang="ja-JP" altLang="en-US" sz="800" baseline="0" dirty="0"/>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9AE-4BDA-B60E-6CD10298B2F9}"/>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ＭＳ Ｐ明朝" panose="02020600040205080304" pitchFamily="18" charset="-128"/>
                    <a:ea typeface="ＭＳ Ｐ明朝" panose="02020600040205080304" pitchFamily="18" charset="-128"/>
                    <a:cs typeface="+mn-cs"/>
                  </a:defRPr>
                </a:pPr>
                <a:endParaRPr lang="ja-JP"/>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(特定健診対象者の生活習慣病治療状況!$H$16,特定健診対象者の生活習慣病治療状況!$G$16)</c:f>
              <c:numCache>
                <c:formatCode>0.0%</c:formatCode>
                <c:ptCount val="2"/>
                <c:pt idx="1">
                  <c:v>0.13063063063063063</c:v>
                </c:pt>
              </c:numCache>
            </c:numRef>
          </c:val>
          <c:extLst>
            <c:ext xmlns:c16="http://schemas.microsoft.com/office/drawing/2014/chart" uri="{C3380CC4-5D6E-409C-BE32-E72D297353CC}">
              <c16:uniqueId val="{00000008-89AE-4BDA-B60E-6CD10298B2F9}"/>
            </c:ext>
          </c:extLst>
        </c:ser>
        <c:dLbls>
          <c:showLegendKey val="0"/>
          <c:showVal val="0"/>
          <c:showCatName val="0"/>
          <c:showSerName val="0"/>
          <c:showPercent val="0"/>
          <c:showBubbleSize val="0"/>
        </c:dLbls>
        <c:gapWidth val="10"/>
        <c:overlap val="100"/>
        <c:axId val="688373295"/>
        <c:axId val="681559471"/>
      </c:barChart>
      <c:catAx>
        <c:axId val="688373295"/>
        <c:scaling>
          <c:orientation val="maxMin"/>
        </c:scaling>
        <c:delete val="1"/>
        <c:axPos val="l"/>
        <c:numFmt formatCode="General" sourceLinked="1"/>
        <c:majorTickMark val="none"/>
        <c:minorTickMark val="none"/>
        <c:tickLblPos val="nextTo"/>
        <c:crossAx val="681559471"/>
        <c:crosses val="autoZero"/>
        <c:auto val="1"/>
        <c:lblAlgn val="ctr"/>
        <c:lblOffset val="100"/>
        <c:noMultiLvlLbl val="0"/>
      </c:catAx>
      <c:valAx>
        <c:axId val="681559471"/>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ＭＳ Ｐ明朝" panose="02020600040205080304" pitchFamily="18" charset="-128"/>
                <a:ea typeface="ＭＳ Ｐ明朝" panose="02020600040205080304" pitchFamily="18" charset="-128"/>
                <a:cs typeface="+mn-cs"/>
              </a:defRPr>
            </a:pPr>
            <a:endParaRPr lang="ja-JP"/>
          </a:p>
        </c:txPr>
        <c:crossAx val="688373295"/>
        <c:crosses val="autoZero"/>
        <c:crossBetween val="between"/>
      </c:valAx>
    </c:plotArea>
    <c:plotVisOnly val="1"/>
    <c:dispBlanksAs val="gap"/>
    <c:showDLblsOverMax val="0"/>
    <c:extLst/>
  </c:chart>
  <c:spPr>
    <a:solidFill>
      <a:schemeClr val="bg1"/>
    </a:solidFill>
    <a:ln w="9525" cap="flat" cmpd="sng" algn="ctr">
      <a:noFill/>
      <a:round/>
    </a:ln>
    <a:effectLst/>
  </c:spPr>
  <c:txPr>
    <a:bodyPr/>
    <a:lstStyle/>
    <a:p>
      <a:pPr>
        <a:defRPr>
          <a:solidFill>
            <a:schemeClr val="tx1"/>
          </a:solidFill>
          <a:latin typeface="ＭＳ Ｐ明朝" panose="02020600040205080304" pitchFamily="18" charset="-128"/>
          <a:ea typeface="ＭＳ Ｐ明朝" panose="02020600040205080304" pitchFamily="18" charset="-128"/>
        </a:defRPr>
      </a:pPr>
      <a:endParaRPr lang="ja-JP"/>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9862978387637261E-2"/>
          <c:y val="0.15693648983811087"/>
          <c:w val="0.91450316752409722"/>
          <c:h val="0.72910343028813651"/>
        </c:manualLayout>
      </c:layout>
      <c:barChart>
        <c:barDir val="bar"/>
        <c:grouping val="stacked"/>
        <c:varyColors val="0"/>
        <c:ser>
          <c:idx val="0"/>
          <c:order val="0"/>
          <c:tx>
            <c:strRef>
              <c:f>特定健診対象者の生活習慣病治療状況!$D$4:$D$5</c:f>
              <c:strCache>
                <c:ptCount val="2"/>
                <c:pt idx="0">
                  <c:v>健診受診者</c:v>
                </c:pt>
              </c:strCache>
            </c:strRef>
          </c:tx>
          <c:spPr>
            <a:solidFill>
              <a:srgbClr val="C5E0B4"/>
            </a:solidFill>
            <a:ln>
              <a:solidFill>
                <a:srgbClr val="7F7F7F"/>
              </a:solidFill>
            </a:ln>
            <a:effectLst/>
          </c:spPr>
          <c:invertIfNegative val="0"/>
          <c:dLbls>
            <c:dLbl>
              <c:idx val="0"/>
              <c:tx>
                <c:rich>
                  <a:bodyPr/>
                  <a:lstStyle/>
                  <a:p>
                    <a:fld id="{0743C72C-3C3F-4816-8D6F-CD04D59F3757}" type="SERIESNAME">
                      <a:rPr lang="ja-JP" altLang="en-US" sz="800"/>
                      <a:pPr/>
                      <a:t>[系列名]</a:t>
                    </a:fld>
                    <a:r>
                      <a:rPr lang="ja-JP" altLang="en-US" sz="800" baseline="0" dirty="0"/>
                      <a:t>
</a:t>
                    </a:r>
                    <a:fld id="{CD75686C-0321-46A7-968A-02BB888C633C}" type="VALUE">
                      <a:rPr lang="en-US" altLang="ja-JP" sz="800" baseline="0"/>
                      <a:pPr/>
                      <a:t>[値]</a:t>
                    </a:fld>
                    <a:endParaRPr lang="ja-JP" altLang="en-US" sz="800" baseline="0" dirty="0"/>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C284-498B-A28D-6499964A8A22}"/>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ＭＳ Ｐ明朝" panose="02020600040205080304" pitchFamily="18" charset="-128"/>
                    <a:ea typeface="ＭＳ Ｐ明朝" panose="02020600040205080304" pitchFamily="18" charset="-128"/>
                    <a:cs typeface="+mn-cs"/>
                  </a:defRPr>
                </a:pPr>
                <a:endParaRPr lang="ja-JP"/>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特定健診対象者の生活習慣病治療状況!$E$4:$E$5</c:f>
              <c:numCache>
                <c:formatCode>General</c:formatCode>
                <c:ptCount val="2"/>
                <c:pt idx="0" formatCode="0.0%">
                  <c:v>0.33300000000000002</c:v>
                </c:pt>
              </c:numCache>
            </c:numRef>
          </c:val>
          <c:extLst>
            <c:ext xmlns:c16="http://schemas.microsoft.com/office/drawing/2014/chart" uri="{C3380CC4-5D6E-409C-BE32-E72D297353CC}">
              <c16:uniqueId val="{00000000-C284-498B-A28D-6499964A8A22}"/>
            </c:ext>
          </c:extLst>
        </c:ser>
        <c:ser>
          <c:idx val="1"/>
          <c:order val="1"/>
          <c:tx>
            <c:strRef>
              <c:f>特定健診対象者の生活習慣病治療状況!$F$4</c:f>
              <c:strCache>
                <c:ptCount val="1"/>
                <c:pt idx="0">
                  <c:v>治療なし</c:v>
                </c:pt>
              </c:strCache>
            </c:strRef>
          </c:tx>
          <c:spPr>
            <a:solidFill>
              <a:srgbClr val="70AD47"/>
            </a:solidFill>
            <a:ln>
              <a:solidFill>
                <a:srgbClr val="7F7F7F"/>
              </a:solidFill>
            </a:ln>
            <a:effectLst/>
          </c:spPr>
          <c:invertIfNegative val="0"/>
          <c:dLbls>
            <c:dLbl>
              <c:idx val="1"/>
              <c:tx>
                <c:rich>
                  <a:bodyPr/>
                  <a:lstStyle/>
                  <a:p>
                    <a:fld id="{707F23A2-4250-41B1-9BE7-06102BB4B080}" type="SERIESNAME">
                      <a:rPr lang="ja-JP" altLang="en-US" sz="800"/>
                      <a:pPr/>
                      <a:t>[系列名]</a:t>
                    </a:fld>
                    <a:r>
                      <a:rPr lang="ja-JP" altLang="en-US" sz="800" baseline="0" dirty="0"/>
                      <a:t>
</a:t>
                    </a:r>
                    <a:fld id="{7D631367-33E7-4175-A504-606B95DCD589}" type="VALUE">
                      <a:rPr lang="en-US" altLang="ja-JP" sz="800" baseline="0"/>
                      <a:pPr/>
                      <a:t>[値]</a:t>
                    </a:fld>
                    <a:endParaRPr lang="ja-JP" altLang="en-US" sz="800" baseline="0" dirty="0"/>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C-C284-498B-A28D-6499964A8A22}"/>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ＭＳ Ｐ明朝" panose="02020600040205080304" pitchFamily="18" charset="-128"/>
                    <a:ea typeface="ＭＳ Ｐ明朝" panose="02020600040205080304" pitchFamily="18" charset="-128"/>
                    <a:cs typeface="+mn-cs"/>
                  </a:defRPr>
                </a:pPr>
                <a:endParaRPr lang="ja-JP"/>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(特定健診対象者の生活習慣病治療状況!$H$4,特定健診対象者の生活習慣病治療状況!$G$4)</c:f>
              <c:numCache>
                <c:formatCode>0.0%</c:formatCode>
                <c:ptCount val="2"/>
                <c:pt idx="1">
                  <c:v>7.3333333333333334E-2</c:v>
                </c:pt>
              </c:numCache>
            </c:numRef>
          </c:val>
          <c:extLst>
            <c:ext xmlns:c16="http://schemas.microsoft.com/office/drawing/2014/chart" uri="{C3380CC4-5D6E-409C-BE32-E72D297353CC}">
              <c16:uniqueId val="{00000001-C284-498B-A28D-6499964A8A22}"/>
            </c:ext>
          </c:extLst>
        </c:ser>
        <c:ser>
          <c:idx val="2"/>
          <c:order val="2"/>
          <c:tx>
            <c:strRef>
              <c:f>特定健診対象者の生活習慣病治療状況!$F$5</c:f>
              <c:strCache>
                <c:ptCount val="1"/>
                <c:pt idx="0">
                  <c:v>治療中</c:v>
                </c:pt>
              </c:strCache>
            </c:strRef>
          </c:tx>
          <c:spPr>
            <a:solidFill>
              <a:schemeClr val="bg1"/>
            </a:solidFill>
            <a:ln>
              <a:solidFill>
                <a:srgbClr val="7F7F7F"/>
              </a:solidFill>
            </a:ln>
            <a:effectLst/>
          </c:spPr>
          <c:invertIfNegative val="0"/>
          <c:dLbls>
            <c:dLbl>
              <c:idx val="1"/>
              <c:tx>
                <c:rich>
                  <a:bodyPr/>
                  <a:lstStyle/>
                  <a:p>
                    <a:fld id="{2A7CDE6A-11B1-4233-9CFF-E940AED122A2}" type="SERIESNAME">
                      <a:rPr lang="ja-JP" altLang="en-US" sz="800"/>
                      <a:pPr/>
                      <a:t>[系列名]</a:t>
                    </a:fld>
                    <a:r>
                      <a:rPr lang="ja-JP" altLang="en-US" sz="800" baseline="0" dirty="0"/>
                      <a:t>
</a:t>
                    </a:r>
                    <a:fld id="{35DDA60B-C718-41E7-9EEB-5652C6C4CB85}" type="VALUE">
                      <a:rPr lang="en-US" altLang="ja-JP" sz="800" baseline="0"/>
                      <a:pPr/>
                      <a:t>[値]</a:t>
                    </a:fld>
                    <a:endParaRPr lang="ja-JP" altLang="en-US" sz="800" baseline="0" dirty="0"/>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C284-498B-A28D-6499964A8A22}"/>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ＭＳ Ｐ明朝" panose="02020600040205080304" pitchFamily="18" charset="-128"/>
                    <a:ea typeface="ＭＳ Ｐ明朝" panose="02020600040205080304" pitchFamily="18" charset="-128"/>
                    <a:cs typeface="+mn-cs"/>
                  </a:defRPr>
                </a:pPr>
                <a:endParaRPr lang="ja-JP"/>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(特定健診対象者の生活習慣病治療状況!$H$5,特定健診対象者の生活習慣病治療状況!$G$5)</c:f>
              <c:numCache>
                <c:formatCode>0.0%</c:formatCode>
                <c:ptCount val="2"/>
                <c:pt idx="1">
                  <c:v>0.26</c:v>
                </c:pt>
              </c:numCache>
            </c:numRef>
          </c:val>
          <c:extLst>
            <c:ext xmlns:c16="http://schemas.microsoft.com/office/drawing/2014/chart" uri="{C3380CC4-5D6E-409C-BE32-E72D297353CC}">
              <c16:uniqueId val="{00000002-C284-498B-A28D-6499964A8A22}"/>
            </c:ext>
          </c:extLst>
        </c:ser>
        <c:ser>
          <c:idx val="3"/>
          <c:order val="3"/>
          <c:tx>
            <c:strRef>
              <c:f>特定健診対象者の生活習慣病治療状況!$D$6:$D$7</c:f>
              <c:strCache>
                <c:ptCount val="2"/>
                <c:pt idx="0">
                  <c:v>健診未受診者</c:v>
                </c:pt>
              </c:strCache>
            </c:strRef>
          </c:tx>
          <c:spPr>
            <a:solidFill>
              <a:srgbClr val="DEEBF7"/>
            </a:solidFill>
            <a:ln>
              <a:solidFill>
                <a:srgbClr val="7F7F7F"/>
              </a:solidFill>
            </a:ln>
            <a:effectLst/>
          </c:spPr>
          <c:invertIfNegative val="0"/>
          <c:dLbls>
            <c:dLbl>
              <c:idx val="0"/>
              <c:tx>
                <c:rich>
                  <a:bodyPr/>
                  <a:lstStyle/>
                  <a:p>
                    <a:fld id="{0C6190C3-6FCD-400C-9A9F-955143B60159}" type="SERIESNAME">
                      <a:rPr lang="zh-TW" altLang="en-US" sz="800"/>
                      <a:pPr/>
                      <a:t>[系列名]</a:t>
                    </a:fld>
                    <a:r>
                      <a:rPr lang="zh-TW" altLang="en-US" sz="800" baseline="0" dirty="0"/>
                      <a:t>
</a:t>
                    </a:r>
                    <a:fld id="{A79C195F-3A23-4C46-B275-FF9F3B0394E7}" type="VALUE">
                      <a:rPr lang="en-US" altLang="zh-TW" sz="800" baseline="0"/>
                      <a:pPr/>
                      <a:t>[値]</a:t>
                    </a:fld>
                    <a:endParaRPr lang="zh-TW" altLang="en-US" sz="800" baseline="0" dirty="0"/>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A-C284-498B-A28D-6499964A8A22}"/>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ＭＳ Ｐ明朝" panose="02020600040205080304" pitchFamily="18" charset="-128"/>
                    <a:ea typeface="ＭＳ Ｐ明朝" panose="02020600040205080304" pitchFamily="18" charset="-128"/>
                    <a:cs typeface="+mn-cs"/>
                  </a:defRPr>
                </a:pPr>
                <a:endParaRPr lang="ja-JP"/>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特定健診対象者の生活習慣病治療状況!$E$6:$E$7</c:f>
              <c:numCache>
                <c:formatCode>General</c:formatCode>
                <c:ptCount val="2"/>
                <c:pt idx="0" formatCode="0.0%">
                  <c:v>0.66700000000000004</c:v>
                </c:pt>
              </c:numCache>
            </c:numRef>
          </c:val>
          <c:extLst>
            <c:ext xmlns:c16="http://schemas.microsoft.com/office/drawing/2014/chart" uri="{C3380CC4-5D6E-409C-BE32-E72D297353CC}">
              <c16:uniqueId val="{00000003-C284-498B-A28D-6499964A8A22}"/>
            </c:ext>
          </c:extLst>
        </c:ser>
        <c:ser>
          <c:idx val="4"/>
          <c:order val="4"/>
          <c:tx>
            <c:v>治療中(健診未受診)</c:v>
          </c:tx>
          <c:spPr>
            <a:solidFill>
              <a:schemeClr val="accent5"/>
            </a:solidFill>
            <a:ln>
              <a:solidFill>
                <a:srgbClr val="7F7F7F"/>
              </a:solidFill>
            </a:ln>
            <a:effectLst/>
          </c:spPr>
          <c:invertIfNegative val="0"/>
          <c:dPt>
            <c:idx val="1"/>
            <c:invertIfNegative val="0"/>
            <c:bubble3D val="0"/>
            <c:spPr>
              <a:solidFill>
                <a:schemeClr val="bg1"/>
              </a:solidFill>
              <a:ln>
                <a:solidFill>
                  <a:srgbClr val="7F7F7F"/>
                </a:solidFill>
              </a:ln>
              <a:effectLst/>
            </c:spPr>
            <c:extLst>
              <c:ext xmlns:c16="http://schemas.microsoft.com/office/drawing/2014/chart" uri="{C3380CC4-5D6E-409C-BE32-E72D297353CC}">
                <c16:uniqueId val="{00000005-C284-498B-A28D-6499964A8A22}"/>
              </c:ext>
            </c:extLst>
          </c:dPt>
          <c:dLbls>
            <c:dLbl>
              <c:idx val="1"/>
              <c:tx>
                <c:rich>
                  <a:bodyPr/>
                  <a:lstStyle/>
                  <a:p>
                    <a:fld id="{73F04AB3-9141-41D7-89B0-BE24F8F19792}" type="SERIESNAME">
                      <a:rPr lang="en-US" altLang="zh-TW" sz="800"/>
                      <a:pPr/>
                      <a:t>[系列名]</a:t>
                    </a:fld>
                    <a:r>
                      <a:rPr lang="zh-TW" altLang="en-US" sz="800" baseline="0" dirty="0"/>
                      <a:t>
</a:t>
                    </a:r>
                    <a:fld id="{C16CA0AB-4612-4A58-AE8C-67AE11E5E7EA}" type="VALUE">
                      <a:rPr lang="en-US" altLang="zh-TW" sz="800" baseline="0"/>
                      <a:pPr/>
                      <a:t>[値]</a:t>
                    </a:fld>
                    <a:endParaRPr lang="zh-TW" altLang="en-US" sz="800" baseline="0" dirty="0"/>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C284-498B-A28D-6499964A8A22}"/>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ＭＳ Ｐ明朝" panose="02020600040205080304" pitchFamily="18" charset="-128"/>
                    <a:ea typeface="ＭＳ Ｐ明朝" panose="02020600040205080304" pitchFamily="18" charset="-128"/>
                    <a:cs typeface="+mn-cs"/>
                  </a:defRPr>
                </a:pPr>
                <a:endParaRPr lang="ja-JP"/>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(特定健診対象者の生活習慣病治療状況!$H$7,特定健診対象者の生活習慣病治療状況!$G$7)</c:f>
              <c:numCache>
                <c:formatCode>0.0%</c:formatCode>
                <c:ptCount val="2"/>
                <c:pt idx="1">
                  <c:v>0.32700000000000001</c:v>
                </c:pt>
              </c:numCache>
            </c:numRef>
          </c:val>
          <c:extLst>
            <c:ext xmlns:c16="http://schemas.microsoft.com/office/drawing/2014/chart" uri="{C3380CC4-5D6E-409C-BE32-E72D297353CC}">
              <c16:uniqueId val="{00000006-C284-498B-A28D-6499964A8A22}"/>
            </c:ext>
          </c:extLst>
        </c:ser>
        <c:ser>
          <c:idx val="5"/>
          <c:order val="5"/>
          <c:tx>
            <c:v>健診･治療なし</c:v>
          </c:tx>
          <c:spPr>
            <a:solidFill>
              <a:srgbClr val="5B9BD5"/>
            </a:solidFill>
            <a:ln>
              <a:solidFill>
                <a:srgbClr val="7F7F7F"/>
              </a:solidFill>
            </a:ln>
            <a:effectLst/>
          </c:spPr>
          <c:invertIfNegative val="0"/>
          <c:dLbls>
            <c:dLbl>
              <c:idx val="1"/>
              <c:tx>
                <c:rich>
                  <a:bodyPr/>
                  <a:lstStyle/>
                  <a:p>
                    <a:fld id="{52EFEAB6-109D-45B6-88A8-B7CEC890760B}" type="SERIESNAME">
                      <a:rPr lang="ja-JP" altLang="en-US" sz="800"/>
                      <a:pPr/>
                      <a:t>[系列名]</a:t>
                    </a:fld>
                    <a:r>
                      <a:rPr lang="ja-JP" altLang="en-US" sz="800" baseline="0" dirty="0"/>
                      <a:t>
</a:t>
                    </a:r>
                    <a:fld id="{6F92C08B-03D1-4E8E-B801-512A0C662533}" type="VALUE">
                      <a:rPr lang="en-US" altLang="ja-JP" sz="800" baseline="0"/>
                      <a:pPr/>
                      <a:t>[値]</a:t>
                    </a:fld>
                    <a:endParaRPr lang="ja-JP" altLang="en-US" sz="800" baseline="0" dirty="0"/>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284-498B-A28D-6499964A8A22}"/>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ＭＳ Ｐ明朝" panose="02020600040205080304" pitchFamily="18" charset="-128"/>
                    <a:ea typeface="ＭＳ Ｐ明朝" panose="02020600040205080304" pitchFamily="18" charset="-128"/>
                    <a:cs typeface="+mn-cs"/>
                  </a:defRPr>
                </a:pPr>
                <a:endParaRPr lang="ja-JP"/>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(特定健診対象者の生活習慣病治療状況!$H$6,特定健診対象者の生活習慣病治療状況!$G$6)</c:f>
              <c:numCache>
                <c:formatCode>0.0%</c:formatCode>
                <c:ptCount val="2"/>
                <c:pt idx="1">
                  <c:v>0.34</c:v>
                </c:pt>
              </c:numCache>
            </c:numRef>
          </c:val>
          <c:extLst>
            <c:ext xmlns:c16="http://schemas.microsoft.com/office/drawing/2014/chart" uri="{C3380CC4-5D6E-409C-BE32-E72D297353CC}">
              <c16:uniqueId val="{00000008-C284-498B-A28D-6499964A8A22}"/>
            </c:ext>
          </c:extLst>
        </c:ser>
        <c:dLbls>
          <c:showLegendKey val="0"/>
          <c:showVal val="0"/>
          <c:showCatName val="0"/>
          <c:showSerName val="0"/>
          <c:showPercent val="0"/>
          <c:showBubbleSize val="0"/>
        </c:dLbls>
        <c:gapWidth val="10"/>
        <c:overlap val="100"/>
        <c:axId val="688373295"/>
        <c:axId val="681559471"/>
      </c:barChart>
      <c:catAx>
        <c:axId val="688373295"/>
        <c:scaling>
          <c:orientation val="maxMin"/>
        </c:scaling>
        <c:delete val="1"/>
        <c:axPos val="l"/>
        <c:numFmt formatCode="General" sourceLinked="1"/>
        <c:majorTickMark val="none"/>
        <c:minorTickMark val="none"/>
        <c:tickLblPos val="nextTo"/>
        <c:crossAx val="681559471"/>
        <c:crosses val="autoZero"/>
        <c:auto val="1"/>
        <c:lblAlgn val="ctr"/>
        <c:lblOffset val="100"/>
        <c:noMultiLvlLbl val="0"/>
      </c:catAx>
      <c:valAx>
        <c:axId val="681559471"/>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ＭＳ Ｐ明朝" panose="02020600040205080304" pitchFamily="18" charset="-128"/>
                <a:ea typeface="ＭＳ Ｐ明朝" panose="02020600040205080304" pitchFamily="18" charset="-128"/>
                <a:cs typeface="+mn-cs"/>
              </a:defRPr>
            </a:pPr>
            <a:endParaRPr lang="ja-JP"/>
          </a:p>
        </c:txPr>
        <c:crossAx val="688373295"/>
        <c:crosses val="autoZero"/>
        <c:crossBetween val="between"/>
      </c:valAx>
    </c:plotArea>
    <c:plotVisOnly val="1"/>
    <c:dispBlanksAs val="gap"/>
    <c:showDLblsOverMax val="0"/>
    <c:extLst/>
  </c:chart>
  <c:spPr>
    <a:solidFill>
      <a:schemeClr val="bg1"/>
    </a:solidFill>
    <a:ln w="9525" cap="flat" cmpd="sng" algn="ctr">
      <a:noFill/>
      <a:round/>
    </a:ln>
    <a:effectLst/>
  </c:spPr>
  <c:txPr>
    <a:bodyPr/>
    <a:lstStyle/>
    <a:p>
      <a:pPr>
        <a:defRPr>
          <a:solidFill>
            <a:schemeClr val="tx1"/>
          </a:solidFill>
          <a:latin typeface="ＭＳ Ｐ明朝" panose="02020600040205080304" pitchFamily="18" charset="-128"/>
          <a:ea typeface="ＭＳ Ｐ明朝" panose="02020600040205080304" pitchFamily="18" charset="-128"/>
        </a:defRPr>
      </a:pPr>
      <a:endParaRPr lang="ja-JP"/>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548235735735738E-2"/>
          <c:y val="0.16409392547217969"/>
          <c:w val="0.86554333333333333"/>
          <c:h val="0.74841202994725198"/>
        </c:manualLayout>
      </c:layout>
      <c:barChart>
        <c:barDir val="col"/>
        <c:grouping val="clustered"/>
        <c:varyColors val="0"/>
        <c:ser>
          <c:idx val="0"/>
          <c:order val="0"/>
          <c:tx>
            <c:strRef>
              <c:f>'介護_認定率,給付費等の状況'!$C$2</c:f>
              <c:strCache>
                <c:ptCount val="1"/>
                <c:pt idx="0">
                  <c:v>風間浦村</c:v>
                </c:pt>
              </c:strCache>
            </c:strRef>
          </c:tx>
          <c:spPr>
            <a:solidFill>
              <a:srgbClr val="003192"/>
            </a:solidFill>
            <a:ln>
              <a:noFill/>
            </a:ln>
            <a:effectLst/>
          </c:spPr>
          <c:invertIfNegative val="0"/>
          <c:dLbls>
            <c:dLbl>
              <c:idx val="0"/>
              <c:layout>
                <c:manualLayout>
                  <c:x val="3.458605664488017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07-402B-B1E8-CD13AC1ED3DA}"/>
                </c:ext>
              </c:extLst>
            </c:dLbl>
            <c:dLbl>
              <c:idx val="4"/>
              <c:layout>
                <c:manualLayout>
                  <c:x val="-3.5966666666666666E-4"/>
                  <c:y val="7.85113748763590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707-402B-B1E8-CD13AC1ED3DA}"/>
                </c:ext>
              </c:extLst>
            </c:dLbl>
            <c:dLbl>
              <c:idx val="5"/>
              <c:layout>
                <c:manualLayout>
                  <c:x val="-6.7788888888899233E-4"/>
                  <c:y val="2.61704582921200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707-402B-B1E8-CD13AC1ED3DA}"/>
                </c:ext>
              </c:extLst>
            </c:dLbl>
            <c:dLbl>
              <c:idx val="6"/>
              <c:layout>
                <c:manualLayout>
                  <c:x val="-1.4526666666667702E-3"/>
                  <c:y val="2.61704582921200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07-402B-B1E8-CD13AC1ED3DA}"/>
                </c:ext>
              </c:extLst>
            </c:dLbl>
            <c:dLbl>
              <c:idx val="7"/>
              <c:layout>
                <c:manualLayout>
                  <c:x val="-1.909111111111111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707-402B-B1E8-CD13AC1ED3DA}"/>
                </c:ext>
              </c:extLst>
            </c:dLbl>
            <c:spPr>
              <a:noFill/>
              <a:ln>
                <a:noFill/>
              </a:ln>
              <a:effectLst/>
            </c:spPr>
            <c:txPr>
              <a:bodyPr wrap="square" lIns="38100" tIns="19050" rIns="38100" bIns="19050" anchor="ctr">
                <a:spAutoFit/>
              </a:bodyPr>
              <a:lstStyle/>
              <a:p>
                <a:pPr>
                  <a:defRPr sz="7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'介護_認定率,給付費等の状況'!$B$8:$B$15</c:f>
              <c:strCache>
                <c:ptCount val="8"/>
                <c:pt idx="0">
                  <c:v>給付費</c:v>
                </c:pt>
                <c:pt idx="1">
                  <c:v>要支援1</c:v>
                </c:pt>
                <c:pt idx="2">
                  <c:v>要支援2</c:v>
                </c:pt>
                <c:pt idx="3">
                  <c:v>要介護1</c:v>
                </c:pt>
                <c:pt idx="4">
                  <c:v>要介護2</c:v>
                </c:pt>
                <c:pt idx="5">
                  <c:v>要介護3</c:v>
                </c:pt>
                <c:pt idx="6">
                  <c:v>要介護4</c:v>
                </c:pt>
                <c:pt idx="7">
                  <c:v>要介護5</c:v>
                </c:pt>
              </c:strCache>
            </c:strRef>
          </c:cat>
          <c:val>
            <c:numRef>
              <c:f>'介護_認定率,給付費等の状況'!$C$8:$C$15</c:f>
              <c:numCache>
                <c:formatCode>#,##0_ ;[Red]\-#,##0\ </c:formatCode>
                <c:ptCount val="8"/>
                <c:pt idx="0">
                  <c:v>95602</c:v>
                </c:pt>
                <c:pt idx="1">
                  <c:v>10402</c:v>
                </c:pt>
                <c:pt idx="2">
                  <c:v>11871</c:v>
                </c:pt>
                <c:pt idx="3">
                  <c:v>52883</c:v>
                </c:pt>
                <c:pt idx="4">
                  <c:v>70247</c:v>
                </c:pt>
                <c:pt idx="5">
                  <c:v>149296</c:v>
                </c:pt>
                <c:pt idx="6">
                  <c:v>157206</c:v>
                </c:pt>
                <c:pt idx="7">
                  <c:v>238542</c:v>
                </c:pt>
              </c:numCache>
            </c:numRef>
          </c:val>
          <c:extLst>
            <c:ext xmlns:c16="http://schemas.microsoft.com/office/drawing/2014/chart" uri="{C3380CC4-5D6E-409C-BE32-E72D297353CC}">
              <c16:uniqueId val="{00000005-9707-402B-B1E8-CD13AC1ED3DA}"/>
            </c:ext>
          </c:extLst>
        </c:ser>
        <c:ser>
          <c:idx val="1"/>
          <c:order val="1"/>
          <c:tx>
            <c:strRef>
              <c:f>'介護_認定率,給付費等の状況'!$D$2</c:f>
              <c:strCache>
                <c:ptCount val="1"/>
                <c:pt idx="0">
                  <c:v>県</c:v>
                </c:pt>
              </c:strCache>
            </c:strRef>
          </c:tx>
          <c:spPr>
            <a:solidFill>
              <a:srgbClr val="CEE1F2"/>
            </a:solidFill>
            <a:ln>
              <a:noFill/>
            </a:ln>
            <a:effectLst/>
          </c:spPr>
          <c:invertIfNegative val="0"/>
          <c:cat>
            <c:strRef>
              <c:f>'介護_認定率,給付費等の状況'!$B$8:$B$15</c:f>
              <c:strCache>
                <c:ptCount val="8"/>
                <c:pt idx="0">
                  <c:v>給付費</c:v>
                </c:pt>
                <c:pt idx="1">
                  <c:v>要支援1</c:v>
                </c:pt>
                <c:pt idx="2">
                  <c:v>要支援2</c:v>
                </c:pt>
                <c:pt idx="3">
                  <c:v>要介護1</c:v>
                </c:pt>
                <c:pt idx="4">
                  <c:v>要介護2</c:v>
                </c:pt>
                <c:pt idx="5">
                  <c:v>要介護3</c:v>
                </c:pt>
                <c:pt idx="6">
                  <c:v>要介護4</c:v>
                </c:pt>
                <c:pt idx="7">
                  <c:v>要介護5</c:v>
                </c:pt>
              </c:strCache>
            </c:strRef>
          </c:cat>
          <c:val>
            <c:numRef>
              <c:f>'介護_認定率,給付費等の状況'!$D$8:$D$15</c:f>
              <c:numCache>
                <c:formatCode>#,##0_ ;[Red]\-#,##0\ </c:formatCode>
                <c:ptCount val="8"/>
                <c:pt idx="0">
                  <c:v>72200</c:v>
                </c:pt>
                <c:pt idx="1">
                  <c:v>9794</c:v>
                </c:pt>
                <c:pt idx="2">
                  <c:v>13592</c:v>
                </c:pt>
                <c:pt idx="3">
                  <c:v>40360</c:v>
                </c:pt>
                <c:pt idx="4">
                  <c:v>52617</c:v>
                </c:pt>
                <c:pt idx="5">
                  <c:v>88126</c:v>
                </c:pt>
                <c:pt idx="6">
                  <c:v>114488</c:v>
                </c:pt>
                <c:pt idx="7">
                  <c:v>121631</c:v>
                </c:pt>
              </c:numCache>
            </c:numRef>
          </c:val>
          <c:extLst>
            <c:ext xmlns:c16="http://schemas.microsoft.com/office/drawing/2014/chart" uri="{C3380CC4-5D6E-409C-BE32-E72D297353CC}">
              <c16:uniqueId val="{00000006-9707-402B-B1E8-CD13AC1ED3DA}"/>
            </c:ext>
          </c:extLst>
        </c:ser>
        <c:ser>
          <c:idx val="2"/>
          <c:order val="2"/>
          <c:tx>
            <c:strRef>
              <c:f>'介護_認定率,給付費等の状況'!$E$2</c:f>
              <c:strCache>
                <c:ptCount val="1"/>
                <c:pt idx="0">
                  <c:v>同規模</c:v>
                </c:pt>
              </c:strCache>
            </c:strRef>
          </c:tx>
          <c:spPr>
            <a:pattFill prst="pct75">
              <a:fgClr>
                <a:srgbClr val="A7BEE3"/>
              </a:fgClr>
              <a:bgClr>
                <a:sysClr val="window" lastClr="FFFFFF"/>
              </a:bgClr>
            </a:pattFill>
            <a:ln>
              <a:noFill/>
            </a:ln>
            <a:effectLst/>
          </c:spPr>
          <c:invertIfNegative val="0"/>
          <c:cat>
            <c:strRef>
              <c:f>'介護_認定率,給付費等の状況'!$B$8:$B$15</c:f>
              <c:strCache>
                <c:ptCount val="8"/>
                <c:pt idx="0">
                  <c:v>給付費</c:v>
                </c:pt>
                <c:pt idx="1">
                  <c:v>要支援1</c:v>
                </c:pt>
                <c:pt idx="2">
                  <c:v>要支援2</c:v>
                </c:pt>
                <c:pt idx="3">
                  <c:v>要介護1</c:v>
                </c:pt>
                <c:pt idx="4">
                  <c:v>要介護2</c:v>
                </c:pt>
                <c:pt idx="5">
                  <c:v>要介護3</c:v>
                </c:pt>
                <c:pt idx="6">
                  <c:v>要介護4</c:v>
                </c:pt>
                <c:pt idx="7">
                  <c:v>要介護5</c:v>
                </c:pt>
              </c:strCache>
            </c:strRef>
          </c:cat>
          <c:val>
            <c:numRef>
              <c:f>'介護_認定率,給付費等の状況'!$E$8:$E$15</c:f>
              <c:numCache>
                <c:formatCode>#,##0_ ;[Red]\-#,##0\ </c:formatCode>
                <c:ptCount val="8"/>
                <c:pt idx="0">
                  <c:v>80543</c:v>
                </c:pt>
                <c:pt idx="1">
                  <c:v>8853</c:v>
                </c:pt>
                <c:pt idx="2">
                  <c:v>12536</c:v>
                </c:pt>
                <c:pt idx="3">
                  <c:v>43034</c:v>
                </c:pt>
                <c:pt idx="4">
                  <c:v>56496</c:v>
                </c:pt>
                <c:pt idx="5">
                  <c:v>109734</c:v>
                </c:pt>
                <c:pt idx="6">
                  <c:v>154421</c:v>
                </c:pt>
                <c:pt idx="7">
                  <c:v>183408</c:v>
                </c:pt>
              </c:numCache>
            </c:numRef>
          </c:val>
          <c:extLst>
            <c:ext xmlns:c16="http://schemas.microsoft.com/office/drawing/2014/chart" uri="{C3380CC4-5D6E-409C-BE32-E72D297353CC}">
              <c16:uniqueId val="{00000007-9707-402B-B1E8-CD13AC1ED3DA}"/>
            </c:ext>
          </c:extLst>
        </c:ser>
        <c:ser>
          <c:idx val="3"/>
          <c:order val="3"/>
          <c:tx>
            <c:strRef>
              <c:f>'介護_認定率,給付費等の状況'!$F$2</c:f>
              <c:strCache>
                <c:ptCount val="1"/>
                <c:pt idx="0">
                  <c:v>国</c:v>
                </c:pt>
              </c:strCache>
            </c:strRef>
          </c:tx>
          <c:spPr>
            <a:pattFill prst="dkUpDiag">
              <a:fgClr>
                <a:srgbClr val="C9D5FF"/>
              </a:fgClr>
              <a:bgClr>
                <a:sysClr val="window" lastClr="FFFFFF"/>
              </a:bgClr>
            </a:pattFill>
            <a:ln>
              <a:noFill/>
            </a:ln>
            <a:effectLst/>
          </c:spPr>
          <c:invertIfNegative val="0"/>
          <c:cat>
            <c:strRef>
              <c:f>'介護_認定率,給付費等の状況'!$B$8:$B$15</c:f>
              <c:strCache>
                <c:ptCount val="8"/>
                <c:pt idx="0">
                  <c:v>給付費</c:v>
                </c:pt>
                <c:pt idx="1">
                  <c:v>要支援1</c:v>
                </c:pt>
                <c:pt idx="2">
                  <c:v>要支援2</c:v>
                </c:pt>
                <c:pt idx="3">
                  <c:v>要介護1</c:v>
                </c:pt>
                <c:pt idx="4">
                  <c:v>要介護2</c:v>
                </c:pt>
                <c:pt idx="5">
                  <c:v>要介護3</c:v>
                </c:pt>
                <c:pt idx="6">
                  <c:v>要介護4</c:v>
                </c:pt>
                <c:pt idx="7">
                  <c:v>要介護5</c:v>
                </c:pt>
              </c:strCache>
            </c:strRef>
          </c:cat>
          <c:val>
            <c:numRef>
              <c:f>'介護_認定率,給付費等の状況'!$F$8:$F$15</c:f>
              <c:numCache>
                <c:formatCode>#,##0_ ;[Red]\-#,##0\ </c:formatCode>
                <c:ptCount val="8"/>
                <c:pt idx="0">
                  <c:v>59662</c:v>
                </c:pt>
                <c:pt idx="1">
                  <c:v>9568</c:v>
                </c:pt>
                <c:pt idx="2">
                  <c:v>12723</c:v>
                </c:pt>
                <c:pt idx="3">
                  <c:v>37331</c:v>
                </c:pt>
                <c:pt idx="4">
                  <c:v>45837</c:v>
                </c:pt>
                <c:pt idx="5">
                  <c:v>78504</c:v>
                </c:pt>
                <c:pt idx="6">
                  <c:v>103025</c:v>
                </c:pt>
                <c:pt idx="7">
                  <c:v>113314</c:v>
                </c:pt>
              </c:numCache>
            </c:numRef>
          </c:val>
          <c:extLst>
            <c:ext xmlns:c16="http://schemas.microsoft.com/office/drawing/2014/chart" uri="{C3380CC4-5D6E-409C-BE32-E72D297353CC}">
              <c16:uniqueId val="{00000008-9707-402B-B1E8-CD13AC1ED3DA}"/>
            </c:ext>
          </c:extLst>
        </c:ser>
        <c:dLbls>
          <c:showLegendKey val="0"/>
          <c:showVal val="0"/>
          <c:showCatName val="0"/>
          <c:showSerName val="0"/>
          <c:showPercent val="0"/>
          <c:showBubbleSize val="0"/>
        </c:dLbls>
        <c:gapWidth val="150"/>
        <c:overlap val="-5"/>
        <c:axId val="231332864"/>
        <c:axId val="296825344"/>
      </c:barChart>
      <c:catAx>
        <c:axId val="231332864"/>
        <c:scaling>
          <c:orientation val="minMax"/>
        </c:scaling>
        <c:delete val="0"/>
        <c:axPos val="b"/>
        <c:numFmt formatCode="General" sourceLinked="1"/>
        <c:majorTickMark val="out"/>
        <c:minorTickMark val="none"/>
        <c:tickLblPos val="nextTo"/>
        <c:spPr>
          <a:ln>
            <a:solidFill>
              <a:srgbClr val="7F7F7F"/>
            </a:solidFill>
          </a:ln>
        </c:spPr>
        <c:txPr>
          <a:bodyPr/>
          <a:lstStyle/>
          <a:p>
            <a:pPr>
              <a:defRPr sz="700"/>
            </a:pPr>
            <a:endParaRPr lang="ja-JP"/>
          </a:p>
        </c:txPr>
        <c:crossAx val="296825344"/>
        <c:crosses val="autoZero"/>
        <c:auto val="1"/>
        <c:lblAlgn val="ctr"/>
        <c:lblOffset val="100"/>
        <c:noMultiLvlLbl val="0"/>
      </c:catAx>
      <c:valAx>
        <c:axId val="296825344"/>
        <c:scaling>
          <c:orientation val="minMax"/>
          <c:min val="0"/>
        </c:scaling>
        <c:delete val="0"/>
        <c:axPos val="l"/>
        <c:majorGridlines>
          <c:spPr>
            <a:ln>
              <a:solidFill>
                <a:srgbClr val="D9D9D9"/>
              </a:solidFill>
            </a:ln>
          </c:spPr>
        </c:majorGridlines>
        <c:title>
          <c:tx>
            <c:rich>
              <a:bodyPr rot="0" vert="horz"/>
              <a:lstStyle/>
              <a:p>
                <a:pPr>
                  <a:defRPr sz="700"/>
                </a:pPr>
                <a:r>
                  <a:rPr lang="ja-JP" sz="700"/>
                  <a:t>一件当たり</a:t>
                </a:r>
                <a:endParaRPr lang="en-US" sz="700"/>
              </a:p>
              <a:p>
                <a:pPr>
                  <a:defRPr sz="700"/>
                </a:pPr>
                <a:r>
                  <a:rPr lang="ja-JP" sz="700"/>
                  <a:t>給付費</a:t>
                </a:r>
                <a:r>
                  <a:rPr lang="en-US" sz="700"/>
                  <a:t>(</a:t>
                </a:r>
                <a:r>
                  <a:rPr lang="ja-JP" sz="700"/>
                  <a:t>円</a:t>
                </a:r>
                <a:r>
                  <a:rPr lang="en-US" sz="700"/>
                  <a:t>)</a:t>
                </a:r>
                <a:endParaRPr lang="ja-JP" sz="700"/>
              </a:p>
            </c:rich>
          </c:tx>
          <c:layout>
            <c:manualLayout>
              <c:xMode val="edge"/>
              <c:yMode val="edge"/>
              <c:x val="2.3994027567357003E-2"/>
              <c:y val="1.4546959408492901E-2"/>
            </c:manualLayout>
          </c:layout>
          <c:overlay val="0"/>
        </c:title>
        <c:numFmt formatCode="#,##0_ ;[Red]\-#,##0\ " sourceLinked="1"/>
        <c:majorTickMark val="out"/>
        <c:minorTickMark val="none"/>
        <c:tickLblPos val="nextTo"/>
        <c:spPr>
          <a:ln>
            <a:solidFill>
              <a:srgbClr val="7F7F7F"/>
            </a:solidFill>
          </a:ln>
        </c:spPr>
        <c:txPr>
          <a:bodyPr/>
          <a:lstStyle/>
          <a:p>
            <a:pPr>
              <a:defRPr sz="700"/>
            </a:pPr>
            <a:endParaRPr lang="ja-JP"/>
          </a:p>
        </c:txPr>
        <c:crossAx val="231332864"/>
        <c:crosses val="autoZero"/>
        <c:crossBetween val="between"/>
      </c:valAx>
    </c:plotArea>
    <c:legend>
      <c:legendPos val="t"/>
      <c:overlay val="0"/>
      <c:spPr>
        <a:ln>
          <a:solidFill>
            <a:srgbClr val="7F7F7F"/>
          </a:solidFill>
        </a:ln>
      </c:spPr>
      <c:txPr>
        <a:bodyPr/>
        <a:lstStyle/>
        <a:p>
          <a:pPr>
            <a:defRPr sz="700"/>
          </a:pPr>
          <a:endParaRPr lang="ja-JP"/>
        </a:p>
      </c:txPr>
    </c:legend>
    <c:plotVisOnly val="1"/>
    <c:dispBlanksAs val="gap"/>
    <c:showDLblsOverMax val="0"/>
  </c:chart>
  <c:spPr>
    <a:ln>
      <a:solidFill>
        <a:srgbClr val="7F7F7F"/>
      </a:solidFill>
    </a:ln>
  </c:spPr>
  <c:txPr>
    <a:bodyPr/>
    <a:lstStyle/>
    <a:p>
      <a:pPr>
        <a:defRPr>
          <a:latin typeface="ＭＳ 明朝" panose="02020609040205080304" pitchFamily="17" charset="-128"/>
          <a:ea typeface="ＭＳ 明朝" panose="02020609040205080304" pitchFamily="17" charset="-128"/>
        </a:defRPr>
      </a:pPr>
      <a:endParaRPr lang="ja-JP"/>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88194444444444"/>
          <c:y val="0.18396865079365082"/>
          <c:w val="0.82338333333333336"/>
          <c:h val="0.69355079365079353"/>
        </c:manualLayout>
      </c:layout>
      <c:lineChart>
        <c:grouping val="standard"/>
        <c:varyColors val="0"/>
        <c:ser>
          <c:idx val="0"/>
          <c:order val="0"/>
          <c:tx>
            <c:strRef>
              <c:f>'介護_認定率,給付費等の状況(年度別)'!$A$4</c:f>
              <c:strCache>
                <c:ptCount val="1"/>
                <c:pt idx="0">
                  <c:v>風間浦村</c:v>
                </c:pt>
              </c:strCache>
            </c:strRef>
          </c:tx>
          <c:spPr>
            <a:ln w="25400">
              <a:solidFill>
                <a:srgbClr val="003192"/>
              </a:solidFill>
            </a:ln>
          </c:spPr>
          <c:marker>
            <c:symbol val="diamond"/>
            <c:size val="6"/>
            <c:spPr>
              <a:solidFill>
                <a:srgbClr val="003192"/>
              </a:solidFill>
              <a:ln>
                <a:solidFill>
                  <a:srgbClr val="003192"/>
                </a:solidFill>
              </a:ln>
            </c:spPr>
          </c:marker>
          <c:cat>
            <c:strRef>
              <c:f>'介護_認定率,給付費等の状況(年度別)'!$B$4:$B$8</c:f>
              <c:strCache>
                <c:ptCount val="5"/>
                <c:pt idx="0">
                  <c:v>平成30年度</c:v>
                </c:pt>
                <c:pt idx="1">
                  <c:v>平成31年度</c:v>
                </c:pt>
                <c:pt idx="2">
                  <c:v>令和2年度</c:v>
                </c:pt>
                <c:pt idx="3">
                  <c:v>令和3年度</c:v>
                </c:pt>
                <c:pt idx="4">
                  <c:v>令和4年度</c:v>
                </c:pt>
              </c:strCache>
            </c:strRef>
          </c:cat>
          <c:val>
            <c:numRef>
              <c:f>'介護_認定率,給付費等の状況(年度別)'!$C$4:$C$8</c:f>
              <c:numCache>
                <c:formatCode>0.0%</c:formatCode>
                <c:ptCount val="5"/>
                <c:pt idx="0">
                  <c:v>0.20899999999999999</c:v>
                </c:pt>
                <c:pt idx="1">
                  <c:v>0.19800000000000001</c:v>
                </c:pt>
                <c:pt idx="2">
                  <c:v>0.183</c:v>
                </c:pt>
                <c:pt idx="3">
                  <c:v>0.17800000000000002</c:v>
                </c:pt>
                <c:pt idx="4">
                  <c:v>0.17899999999999999</c:v>
                </c:pt>
              </c:numCache>
            </c:numRef>
          </c:val>
          <c:smooth val="0"/>
          <c:extLst>
            <c:ext xmlns:c16="http://schemas.microsoft.com/office/drawing/2014/chart" uri="{C3380CC4-5D6E-409C-BE32-E72D297353CC}">
              <c16:uniqueId val="{00000000-37A0-4D26-80D6-FFA47C51E2ED}"/>
            </c:ext>
          </c:extLst>
        </c:ser>
        <c:ser>
          <c:idx val="1"/>
          <c:order val="1"/>
          <c:tx>
            <c:strRef>
              <c:f>'介護_認定率,給付費等の状況(年度別)'!$A$9</c:f>
              <c:strCache>
                <c:ptCount val="1"/>
                <c:pt idx="0">
                  <c:v>県</c:v>
                </c:pt>
              </c:strCache>
            </c:strRef>
          </c:tx>
          <c:spPr>
            <a:ln>
              <a:solidFill>
                <a:srgbClr val="9AB2DE"/>
              </a:solidFill>
              <a:prstDash val="sysDot"/>
            </a:ln>
          </c:spPr>
          <c:marker>
            <c:symbol val="triangle"/>
            <c:size val="6"/>
            <c:spPr>
              <a:solidFill>
                <a:srgbClr val="9AB2DE"/>
              </a:solidFill>
              <a:ln w="9525">
                <a:solidFill>
                  <a:srgbClr val="9AB2DE"/>
                </a:solidFill>
              </a:ln>
            </c:spPr>
          </c:marker>
          <c:cat>
            <c:strRef>
              <c:f>'介護_認定率,給付費等の状況(年度別)'!$B$4:$B$8</c:f>
              <c:strCache>
                <c:ptCount val="5"/>
                <c:pt idx="0">
                  <c:v>平成30年度</c:v>
                </c:pt>
                <c:pt idx="1">
                  <c:v>平成31年度</c:v>
                </c:pt>
                <c:pt idx="2">
                  <c:v>令和2年度</c:v>
                </c:pt>
                <c:pt idx="3">
                  <c:v>令和3年度</c:v>
                </c:pt>
                <c:pt idx="4">
                  <c:v>令和4年度</c:v>
                </c:pt>
              </c:strCache>
            </c:strRef>
          </c:cat>
          <c:val>
            <c:numRef>
              <c:f>'介護_認定率,給付費等の状況(年度別)'!$C$9:$C$13</c:f>
              <c:numCache>
                <c:formatCode>0.0%</c:formatCode>
                <c:ptCount val="5"/>
                <c:pt idx="0">
                  <c:v>0.192</c:v>
                </c:pt>
                <c:pt idx="1">
                  <c:v>0.193</c:v>
                </c:pt>
                <c:pt idx="2">
                  <c:v>0.19399999999999998</c:v>
                </c:pt>
                <c:pt idx="3">
                  <c:v>0.19600000000000001</c:v>
                </c:pt>
                <c:pt idx="4">
                  <c:v>0.185</c:v>
                </c:pt>
              </c:numCache>
            </c:numRef>
          </c:val>
          <c:smooth val="0"/>
          <c:extLst>
            <c:ext xmlns:c16="http://schemas.microsoft.com/office/drawing/2014/chart" uri="{C3380CC4-5D6E-409C-BE32-E72D297353CC}">
              <c16:uniqueId val="{00000001-37A0-4D26-80D6-FFA47C51E2ED}"/>
            </c:ext>
          </c:extLst>
        </c:ser>
        <c:ser>
          <c:idx val="2"/>
          <c:order val="2"/>
          <c:tx>
            <c:strRef>
              <c:f>'介護_認定率,給付費等の状況(年度別)'!$A$14</c:f>
              <c:strCache>
                <c:ptCount val="1"/>
                <c:pt idx="0">
                  <c:v>同規模</c:v>
                </c:pt>
              </c:strCache>
            </c:strRef>
          </c:tx>
          <c:spPr>
            <a:ln>
              <a:solidFill>
                <a:srgbClr val="9AB2DE"/>
              </a:solidFill>
              <a:prstDash val="dash"/>
            </a:ln>
          </c:spPr>
          <c:marker>
            <c:symbol val="circle"/>
            <c:size val="6"/>
            <c:spPr>
              <a:solidFill>
                <a:srgbClr val="9AB2DE"/>
              </a:solidFill>
              <a:ln w="12700" cmpd="sng">
                <a:solidFill>
                  <a:srgbClr val="9AB2DE"/>
                </a:solidFill>
              </a:ln>
            </c:spPr>
          </c:marker>
          <c:cat>
            <c:strRef>
              <c:f>'介護_認定率,給付費等の状況(年度別)'!$B$4:$B$8</c:f>
              <c:strCache>
                <c:ptCount val="5"/>
                <c:pt idx="0">
                  <c:v>平成30年度</c:v>
                </c:pt>
                <c:pt idx="1">
                  <c:v>平成31年度</c:v>
                </c:pt>
                <c:pt idx="2">
                  <c:v>令和2年度</c:v>
                </c:pt>
                <c:pt idx="3">
                  <c:v>令和3年度</c:v>
                </c:pt>
                <c:pt idx="4">
                  <c:v>令和4年度</c:v>
                </c:pt>
              </c:strCache>
            </c:strRef>
          </c:cat>
          <c:val>
            <c:numRef>
              <c:f>'介護_認定率,給付費等の状況(年度別)'!$C$14:$C$18</c:f>
              <c:numCache>
                <c:formatCode>0.0%</c:formatCode>
                <c:ptCount val="5"/>
                <c:pt idx="0">
                  <c:v>0.2</c:v>
                </c:pt>
                <c:pt idx="1">
                  <c:v>0.20100000000000001</c:v>
                </c:pt>
                <c:pt idx="2">
                  <c:v>0.20100000000000001</c:v>
                </c:pt>
                <c:pt idx="3">
                  <c:v>0.2</c:v>
                </c:pt>
                <c:pt idx="4">
                  <c:v>0.19899999999999998</c:v>
                </c:pt>
              </c:numCache>
            </c:numRef>
          </c:val>
          <c:smooth val="0"/>
          <c:extLst>
            <c:ext xmlns:c16="http://schemas.microsoft.com/office/drawing/2014/chart" uri="{C3380CC4-5D6E-409C-BE32-E72D297353CC}">
              <c16:uniqueId val="{00000002-37A0-4D26-80D6-FFA47C51E2ED}"/>
            </c:ext>
          </c:extLst>
        </c:ser>
        <c:ser>
          <c:idx val="3"/>
          <c:order val="3"/>
          <c:tx>
            <c:strRef>
              <c:f>'介護_認定率,給付費等の状況(年度別)'!$A$19</c:f>
              <c:strCache>
                <c:ptCount val="1"/>
                <c:pt idx="0">
                  <c:v>国</c:v>
                </c:pt>
              </c:strCache>
            </c:strRef>
          </c:tx>
          <c:spPr>
            <a:ln>
              <a:solidFill>
                <a:srgbClr val="9AB2DE"/>
              </a:solidFill>
            </a:ln>
          </c:spPr>
          <c:marker>
            <c:symbol val="square"/>
            <c:size val="6"/>
            <c:spPr>
              <a:solidFill>
                <a:srgbClr val="9AB2DE"/>
              </a:solidFill>
              <a:ln w="12700" cmpd="sng">
                <a:solidFill>
                  <a:srgbClr val="9AB2DE"/>
                </a:solidFill>
              </a:ln>
            </c:spPr>
          </c:marker>
          <c:cat>
            <c:strRef>
              <c:f>'介護_認定率,給付費等の状況(年度別)'!$B$4:$B$8</c:f>
              <c:strCache>
                <c:ptCount val="5"/>
                <c:pt idx="0">
                  <c:v>平成30年度</c:v>
                </c:pt>
                <c:pt idx="1">
                  <c:v>平成31年度</c:v>
                </c:pt>
                <c:pt idx="2">
                  <c:v>令和2年度</c:v>
                </c:pt>
                <c:pt idx="3">
                  <c:v>令和3年度</c:v>
                </c:pt>
                <c:pt idx="4">
                  <c:v>令和4年度</c:v>
                </c:pt>
              </c:strCache>
            </c:strRef>
          </c:cat>
          <c:val>
            <c:numRef>
              <c:f>'介護_認定率,給付費等の状況(年度別)'!$C$19:$C$23</c:f>
              <c:numCache>
                <c:formatCode>0.0%</c:formatCode>
                <c:ptCount val="5"/>
                <c:pt idx="0">
                  <c:v>0.192</c:v>
                </c:pt>
                <c:pt idx="1">
                  <c:v>0.19600000000000001</c:v>
                </c:pt>
                <c:pt idx="2">
                  <c:v>0.19899999999999998</c:v>
                </c:pt>
                <c:pt idx="3">
                  <c:v>0.20300000000000001</c:v>
                </c:pt>
                <c:pt idx="4">
                  <c:v>0.19399999999999998</c:v>
                </c:pt>
              </c:numCache>
            </c:numRef>
          </c:val>
          <c:smooth val="0"/>
          <c:extLst>
            <c:ext xmlns:c16="http://schemas.microsoft.com/office/drawing/2014/chart" uri="{C3380CC4-5D6E-409C-BE32-E72D297353CC}">
              <c16:uniqueId val="{00000003-37A0-4D26-80D6-FFA47C51E2ED}"/>
            </c:ext>
          </c:extLst>
        </c:ser>
        <c:dLbls>
          <c:showLegendKey val="0"/>
          <c:showVal val="0"/>
          <c:showCatName val="0"/>
          <c:showSerName val="0"/>
          <c:showPercent val="0"/>
          <c:showBubbleSize val="0"/>
        </c:dLbls>
        <c:marker val="1"/>
        <c:smooth val="0"/>
        <c:axId val="109610112"/>
        <c:axId val="109612032"/>
      </c:lineChart>
      <c:catAx>
        <c:axId val="109610112"/>
        <c:scaling>
          <c:orientation val="minMax"/>
        </c:scaling>
        <c:delete val="0"/>
        <c:axPos val="b"/>
        <c:numFmt formatCode="General" sourceLinked="0"/>
        <c:majorTickMark val="out"/>
        <c:minorTickMark val="none"/>
        <c:tickLblPos val="nextTo"/>
        <c:spPr>
          <a:ln>
            <a:solidFill>
              <a:sysClr val="windowText" lastClr="000000">
                <a:lumMod val="50000"/>
                <a:lumOff val="50000"/>
              </a:sysClr>
            </a:solidFill>
          </a:ln>
        </c:spPr>
        <c:txPr>
          <a:bodyPr/>
          <a:lstStyle/>
          <a:p>
            <a:pPr>
              <a:defRPr sz="700"/>
            </a:pPr>
            <a:endParaRPr lang="ja-JP"/>
          </a:p>
        </c:txPr>
        <c:crossAx val="109612032"/>
        <c:crossesAt val="0"/>
        <c:auto val="1"/>
        <c:lblAlgn val="ctr"/>
        <c:lblOffset val="100"/>
        <c:noMultiLvlLbl val="0"/>
      </c:catAx>
      <c:valAx>
        <c:axId val="109612032"/>
        <c:scaling>
          <c:orientation val="minMax"/>
          <c:min val="0"/>
        </c:scaling>
        <c:delete val="0"/>
        <c:axPos val="l"/>
        <c:majorGridlines>
          <c:spPr>
            <a:ln w="9525">
              <a:solidFill>
                <a:sysClr val="window" lastClr="FFFFFF">
                  <a:lumMod val="85000"/>
                </a:sysClr>
              </a:solidFill>
            </a:ln>
          </c:spPr>
        </c:majorGridlines>
        <c:numFmt formatCode="0.0%" sourceLinked="0"/>
        <c:majorTickMark val="out"/>
        <c:minorTickMark val="none"/>
        <c:tickLblPos val="nextTo"/>
        <c:spPr>
          <a:ln w="9525">
            <a:solidFill>
              <a:sysClr val="window" lastClr="FFFFFF">
                <a:lumMod val="85000"/>
              </a:sysClr>
            </a:solidFill>
          </a:ln>
        </c:spPr>
        <c:txPr>
          <a:bodyPr/>
          <a:lstStyle/>
          <a:p>
            <a:pPr>
              <a:defRPr sz="700"/>
            </a:pPr>
            <a:endParaRPr lang="ja-JP"/>
          </a:p>
        </c:txPr>
        <c:crossAx val="109610112"/>
        <c:crosses val="autoZero"/>
        <c:crossBetween val="between"/>
      </c:valAx>
    </c:plotArea>
    <c:legend>
      <c:legendPos val="t"/>
      <c:layout>
        <c:manualLayout>
          <c:xMode val="edge"/>
          <c:yMode val="edge"/>
          <c:x val="0.17987172466751009"/>
          <c:y val="3.3340873015873018E-2"/>
          <c:w val="0.77216664463704632"/>
          <c:h val="0.10092063492063494"/>
        </c:manualLayout>
      </c:layout>
      <c:overlay val="0"/>
      <c:spPr>
        <a:noFill/>
        <a:ln>
          <a:solidFill>
            <a:srgbClr val="7F7F7F"/>
          </a:solidFill>
        </a:ln>
      </c:spPr>
      <c:txPr>
        <a:bodyPr/>
        <a:lstStyle/>
        <a:p>
          <a:pPr>
            <a:defRPr sz="700"/>
          </a:pPr>
          <a:endParaRPr lang="ja-JP"/>
        </a:p>
      </c:txPr>
    </c:legend>
    <c:plotVisOnly val="1"/>
    <c:dispBlanksAs val="gap"/>
    <c:showDLblsOverMax val="0"/>
  </c:chart>
  <c:spPr>
    <a:ln>
      <a:solidFill>
        <a:sysClr val="windowText" lastClr="000000"/>
      </a:solidFill>
    </a:ln>
  </c:spPr>
  <c:txPr>
    <a:bodyPr/>
    <a:lstStyle/>
    <a:p>
      <a:pPr>
        <a:defRPr sz="1000" i="0">
          <a:latin typeface="ＭＳ 明朝" panose="02020609040205080304" pitchFamily="17" charset="-128"/>
          <a:ea typeface="ＭＳ 明朝" panose="02020609040205080304" pitchFamily="17" charset="-128"/>
          <a:cs typeface="ＭＳ Ｐ明朝"/>
        </a:defRPr>
      </a:pPr>
      <a:endParaRPr lang="ja-JP"/>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437111111111106E-2"/>
          <c:y val="0.11848842592592591"/>
          <c:w val="0.87965444444444452"/>
          <c:h val="0.7945712962962963"/>
        </c:manualLayout>
      </c:layout>
      <c:barChart>
        <c:barDir val="col"/>
        <c:grouping val="clustered"/>
        <c:varyColors val="0"/>
        <c:ser>
          <c:idx val="0"/>
          <c:order val="0"/>
          <c:tx>
            <c:strRef>
              <c:f>介護_疾病別有病状況!$C$2</c:f>
              <c:strCache>
                <c:ptCount val="1"/>
                <c:pt idx="0">
                  <c:v>風間浦村</c:v>
                </c:pt>
              </c:strCache>
            </c:strRef>
          </c:tx>
          <c:spPr>
            <a:solidFill>
              <a:srgbClr val="003192"/>
            </a:solidFill>
            <a:ln>
              <a:noFill/>
            </a:ln>
            <a:effectLst/>
          </c:spPr>
          <c:invertIfNegative val="0"/>
          <c:dLbls>
            <c:dLbl>
              <c:idx val="0"/>
              <c:layout>
                <c:manualLayout>
                  <c:x val="3.458605664488017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148-4EC0-98E8-A3E76F7F98CB}"/>
                </c:ext>
              </c:extLst>
            </c:dLbl>
            <c:dLbl>
              <c:idx val="2"/>
              <c:layout>
                <c:manualLayout>
                  <c:x val="-7.0555555555555554E-3"/>
                  <c:y val="2.93981481481481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48-4EC0-98E8-A3E76F7F98CB}"/>
                </c:ext>
              </c:extLst>
            </c:dLbl>
            <c:dLbl>
              <c:idx val="4"/>
              <c:layout>
                <c:manualLayout>
                  <c:x val="-4.5929999999999999E-3"/>
                  <c:y val="4.9113425925925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148-4EC0-98E8-A3E76F7F98CB}"/>
                </c:ext>
              </c:extLst>
            </c:dLbl>
            <c:dLbl>
              <c:idx val="5"/>
              <c:layout>
                <c:manualLayout>
                  <c:x val="-6.778888888888889E-4"/>
                  <c:y val="4.9113425925925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148-4EC0-98E8-A3E76F7F98CB}"/>
                </c:ext>
              </c:extLst>
            </c:dLbl>
            <c:dLbl>
              <c:idx val="6"/>
              <c:layout>
                <c:manualLayout>
                  <c:x val="-4.1555555555452076E-5"/>
                  <c:y val="1.64884259259259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148-4EC0-98E8-A3E76F7F98CB}"/>
                </c:ext>
              </c:extLst>
            </c:dLbl>
            <c:dLbl>
              <c:idx val="7"/>
              <c:layout>
                <c:manualLayout>
                  <c:x val="-4.9799999999999996E-4"/>
                  <c:y val="2.2942129629629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148-4EC0-98E8-A3E76F7F98CB}"/>
                </c:ext>
              </c:extLst>
            </c:dLbl>
            <c:spPr>
              <a:noFill/>
              <a:ln>
                <a:noFill/>
              </a:ln>
              <a:effectLst/>
            </c:spPr>
            <c:txPr>
              <a:bodyPr/>
              <a:lstStyle/>
              <a:p>
                <a:pPr>
                  <a:defRPr sz="7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(介護_疾病別有病状況!$A$4,介護_疾病別有病状況!$A$6,介護_疾病別有病状況!$A$8,介護_疾病別有病状況!$A$10,介護_疾病別有病状況!$A$12,介護_疾病別有病状況!$A$14,介護_疾病別有病状況!$A$16,介護_疾病別有病状況!$A$18)</c:f>
              <c:strCache>
                <c:ptCount val="8"/>
                <c:pt idx="0">
                  <c:v>糖尿病</c:v>
                </c:pt>
                <c:pt idx="1">
                  <c:v>高血圧症</c:v>
                </c:pt>
                <c:pt idx="2">
                  <c:v>脂質異常症</c:v>
                </c:pt>
                <c:pt idx="3">
                  <c:v>心臓病</c:v>
                </c:pt>
                <c:pt idx="4">
                  <c:v>脳疾患</c:v>
                </c:pt>
                <c:pt idx="5">
                  <c:v>悪性新生物</c:v>
                </c:pt>
                <c:pt idx="6">
                  <c:v>筋・骨格</c:v>
                </c:pt>
                <c:pt idx="7">
                  <c:v>精神</c:v>
                </c:pt>
              </c:strCache>
            </c:strRef>
          </c:cat>
          <c:val>
            <c:numRef>
              <c:f>(介護_疾病別有病状況!$C$5,介護_疾病別有病状況!$C$7,介護_疾病別有病状況!$C$9,介護_疾病別有病状況!$C$11,介護_疾病別有病状況!$C$13,介護_疾病別有病状況!$C$15,介護_疾病別有病状況!$C$17,介護_疾病別有病状況!$C$19)</c:f>
              <c:numCache>
                <c:formatCode>0.0%</c:formatCode>
                <c:ptCount val="8"/>
                <c:pt idx="0">
                  <c:v>0.307</c:v>
                </c:pt>
                <c:pt idx="1">
                  <c:v>0.47899999999999998</c:v>
                </c:pt>
                <c:pt idx="2">
                  <c:v>0.16500000000000001</c:v>
                </c:pt>
                <c:pt idx="3">
                  <c:v>0.57399999999999995</c:v>
                </c:pt>
                <c:pt idx="4">
                  <c:v>0.19699999999999998</c:v>
                </c:pt>
                <c:pt idx="5">
                  <c:v>8.5000000000000006E-2</c:v>
                </c:pt>
                <c:pt idx="6">
                  <c:v>0.52200000000000002</c:v>
                </c:pt>
                <c:pt idx="7">
                  <c:v>0.42399999999999999</c:v>
                </c:pt>
              </c:numCache>
            </c:numRef>
          </c:val>
          <c:extLst>
            <c:ext xmlns:c16="http://schemas.microsoft.com/office/drawing/2014/chart" uri="{C3380CC4-5D6E-409C-BE32-E72D297353CC}">
              <c16:uniqueId val="{00000006-C148-4EC0-98E8-A3E76F7F98CB}"/>
            </c:ext>
          </c:extLst>
        </c:ser>
        <c:ser>
          <c:idx val="1"/>
          <c:order val="1"/>
          <c:tx>
            <c:strRef>
              <c:f>介護_疾病別有病状況!$E$2</c:f>
              <c:strCache>
                <c:ptCount val="1"/>
                <c:pt idx="0">
                  <c:v>県</c:v>
                </c:pt>
              </c:strCache>
            </c:strRef>
          </c:tx>
          <c:spPr>
            <a:solidFill>
              <a:srgbClr val="CEE1F2"/>
            </a:solidFill>
            <a:ln>
              <a:noFill/>
            </a:ln>
            <a:effectLst/>
          </c:spPr>
          <c:invertIfNegative val="0"/>
          <c:cat>
            <c:strRef>
              <c:f>(介護_疾病別有病状況!$A$4,介護_疾病別有病状況!$A$6,介護_疾病別有病状況!$A$8,介護_疾病別有病状況!$A$10,介護_疾病別有病状況!$A$12,介護_疾病別有病状況!$A$14,介護_疾病別有病状況!$A$16,介護_疾病別有病状況!$A$18)</c:f>
              <c:strCache>
                <c:ptCount val="8"/>
                <c:pt idx="0">
                  <c:v>糖尿病</c:v>
                </c:pt>
                <c:pt idx="1">
                  <c:v>高血圧症</c:v>
                </c:pt>
                <c:pt idx="2">
                  <c:v>脂質異常症</c:v>
                </c:pt>
                <c:pt idx="3">
                  <c:v>心臓病</c:v>
                </c:pt>
                <c:pt idx="4">
                  <c:v>脳疾患</c:v>
                </c:pt>
                <c:pt idx="5">
                  <c:v>悪性新生物</c:v>
                </c:pt>
                <c:pt idx="6">
                  <c:v>筋・骨格</c:v>
                </c:pt>
                <c:pt idx="7">
                  <c:v>精神</c:v>
                </c:pt>
              </c:strCache>
            </c:strRef>
          </c:cat>
          <c:val>
            <c:numRef>
              <c:f>(介護_疾病別有病状況!$E$5,介護_疾病別有病状況!$E$7,介護_疾病別有病状況!$E$9,介護_疾病別有病状況!$E$11,介護_疾病別有病状況!$E$13,介護_疾病別有病状況!$E$15,介護_疾病別有病状況!$E$17,介護_疾病別有病状況!$E$19)</c:f>
              <c:numCache>
                <c:formatCode>0.0%</c:formatCode>
                <c:ptCount val="8"/>
                <c:pt idx="0">
                  <c:v>0.22</c:v>
                </c:pt>
                <c:pt idx="1">
                  <c:v>0.496</c:v>
                </c:pt>
                <c:pt idx="2">
                  <c:v>0.27399999999999997</c:v>
                </c:pt>
                <c:pt idx="3">
                  <c:v>0.55100000000000005</c:v>
                </c:pt>
                <c:pt idx="4">
                  <c:v>0.218</c:v>
                </c:pt>
                <c:pt idx="5">
                  <c:v>0.09</c:v>
                </c:pt>
                <c:pt idx="6">
                  <c:v>0.44600000000000001</c:v>
                </c:pt>
                <c:pt idx="7">
                  <c:v>0.35</c:v>
                </c:pt>
              </c:numCache>
            </c:numRef>
          </c:val>
          <c:extLst>
            <c:ext xmlns:c16="http://schemas.microsoft.com/office/drawing/2014/chart" uri="{C3380CC4-5D6E-409C-BE32-E72D297353CC}">
              <c16:uniqueId val="{00000007-C148-4EC0-98E8-A3E76F7F98CB}"/>
            </c:ext>
          </c:extLst>
        </c:ser>
        <c:ser>
          <c:idx val="2"/>
          <c:order val="2"/>
          <c:tx>
            <c:strRef>
              <c:f>介護_疾病別有病状況!$G$2</c:f>
              <c:strCache>
                <c:ptCount val="1"/>
                <c:pt idx="0">
                  <c:v>同規模</c:v>
                </c:pt>
              </c:strCache>
            </c:strRef>
          </c:tx>
          <c:spPr>
            <a:pattFill prst="pct75">
              <a:fgClr>
                <a:srgbClr val="A7BEE3"/>
              </a:fgClr>
              <a:bgClr>
                <a:sysClr val="window" lastClr="FFFFFF"/>
              </a:bgClr>
            </a:pattFill>
            <a:ln>
              <a:noFill/>
            </a:ln>
            <a:effectLst/>
          </c:spPr>
          <c:invertIfNegative val="0"/>
          <c:cat>
            <c:strRef>
              <c:f>(介護_疾病別有病状況!$A$4,介護_疾病別有病状況!$A$6,介護_疾病別有病状況!$A$8,介護_疾病別有病状況!$A$10,介護_疾病別有病状況!$A$12,介護_疾病別有病状況!$A$14,介護_疾病別有病状況!$A$16,介護_疾病別有病状況!$A$18)</c:f>
              <c:strCache>
                <c:ptCount val="8"/>
                <c:pt idx="0">
                  <c:v>糖尿病</c:v>
                </c:pt>
                <c:pt idx="1">
                  <c:v>高血圧症</c:v>
                </c:pt>
                <c:pt idx="2">
                  <c:v>脂質異常症</c:v>
                </c:pt>
                <c:pt idx="3">
                  <c:v>心臓病</c:v>
                </c:pt>
                <c:pt idx="4">
                  <c:v>脳疾患</c:v>
                </c:pt>
                <c:pt idx="5">
                  <c:v>悪性新生物</c:v>
                </c:pt>
                <c:pt idx="6">
                  <c:v>筋・骨格</c:v>
                </c:pt>
                <c:pt idx="7">
                  <c:v>精神</c:v>
                </c:pt>
              </c:strCache>
            </c:strRef>
          </c:cat>
          <c:val>
            <c:numRef>
              <c:f>(介護_疾病別有病状況!$G$5,介護_疾病別有病状況!$G$7,介護_疾病別有病状況!$G$9,介護_疾病別有病状況!$G$11,介護_疾病別有病状況!$G$13,介護_疾病別有病状況!$G$15,介護_疾病別有病状況!$G$17,介護_疾病別有病状況!$G$19)</c:f>
              <c:numCache>
                <c:formatCode>0.0%</c:formatCode>
                <c:ptCount val="8"/>
                <c:pt idx="0">
                  <c:v>0.21600000000000003</c:v>
                </c:pt>
                <c:pt idx="1">
                  <c:v>0.54299999999999993</c:v>
                </c:pt>
                <c:pt idx="2">
                  <c:v>0.29600000000000004</c:v>
                </c:pt>
                <c:pt idx="3">
                  <c:v>0.60799999999999998</c:v>
                </c:pt>
                <c:pt idx="4">
                  <c:v>0.221</c:v>
                </c:pt>
                <c:pt idx="5">
                  <c:v>0.10300000000000001</c:v>
                </c:pt>
                <c:pt idx="6">
                  <c:v>0.54600000000000004</c:v>
                </c:pt>
                <c:pt idx="7">
                  <c:v>0.374</c:v>
                </c:pt>
              </c:numCache>
            </c:numRef>
          </c:val>
          <c:extLst>
            <c:ext xmlns:c16="http://schemas.microsoft.com/office/drawing/2014/chart" uri="{C3380CC4-5D6E-409C-BE32-E72D297353CC}">
              <c16:uniqueId val="{00000008-C148-4EC0-98E8-A3E76F7F98CB}"/>
            </c:ext>
          </c:extLst>
        </c:ser>
        <c:ser>
          <c:idx val="3"/>
          <c:order val="3"/>
          <c:tx>
            <c:strRef>
              <c:f>介護_疾病別有病状況!$I$2</c:f>
              <c:strCache>
                <c:ptCount val="1"/>
                <c:pt idx="0">
                  <c:v>国</c:v>
                </c:pt>
              </c:strCache>
            </c:strRef>
          </c:tx>
          <c:spPr>
            <a:pattFill prst="dkUpDiag">
              <a:fgClr>
                <a:srgbClr val="C9D5FF"/>
              </a:fgClr>
              <a:bgClr>
                <a:sysClr val="window" lastClr="FFFFFF"/>
              </a:bgClr>
            </a:pattFill>
            <a:ln>
              <a:noFill/>
            </a:ln>
            <a:effectLst/>
          </c:spPr>
          <c:invertIfNegative val="0"/>
          <c:cat>
            <c:strRef>
              <c:f>(介護_疾病別有病状況!$A$4,介護_疾病別有病状況!$A$6,介護_疾病別有病状況!$A$8,介護_疾病別有病状況!$A$10,介護_疾病別有病状況!$A$12,介護_疾病別有病状況!$A$14,介護_疾病別有病状況!$A$16,介護_疾病別有病状況!$A$18)</c:f>
              <c:strCache>
                <c:ptCount val="8"/>
                <c:pt idx="0">
                  <c:v>糖尿病</c:v>
                </c:pt>
                <c:pt idx="1">
                  <c:v>高血圧症</c:v>
                </c:pt>
                <c:pt idx="2">
                  <c:v>脂質異常症</c:v>
                </c:pt>
                <c:pt idx="3">
                  <c:v>心臓病</c:v>
                </c:pt>
                <c:pt idx="4">
                  <c:v>脳疾患</c:v>
                </c:pt>
                <c:pt idx="5">
                  <c:v>悪性新生物</c:v>
                </c:pt>
                <c:pt idx="6">
                  <c:v>筋・骨格</c:v>
                </c:pt>
                <c:pt idx="7">
                  <c:v>精神</c:v>
                </c:pt>
              </c:strCache>
            </c:strRef>
          </c:cat>
          <c:val>
            <c:numRef>
              <c:f>(介護_疾病別有病状況!$I$5,介護_疾病別有病状況!$I$7,介護_疾病別有病状況!$I$9,介護_疾病別有病状況!$I$11,介護_疾病別有病状況!$I$13,介護_疾病別有病状況!$I$15,介護_疾病別有病状況!$I$17,介護_疾病別有病状況!$I$19)</c:f>
              <c:numCache>
                <c:formatCode>0.0%</c:formatCode>
                <c:ptCount val="8"/>
                <c:pt idx="0">
                  <c:v>0.24299999999999999</c:v>
                </c:pt>
                <c:pt idx="1">
                  <c:v>0.53299999999999992</c:v>
                </c:pt>
                <c:pt idx="2">
                  <c:v>0.32600000000000001</c:v>
                </c:pt>
                <c:pt idx="3">
                  <c:v>0.60299999999999998</c:v>
                </c:pt>
                <c:pt idx="4">
                  <c:v>0.22600000000000001</c:v>
                </c:pt>
                <c:pt idx="5">
                  <c:v>0.11800000000000001</c:v>
                </c:pt>
                <c:pt idx="6">
                  <c:v>0.53400000000000003</c:v>
                </c:pt>
                <c:pt idx="7">
                  <c:v>0.36799999999999999</c:v>
                </c:pt>
              </c:numCache>
            </c:numRef>
          </c:val>
          <c:extLst>
            <c:ext xmlns:c16="http://schemas.microsoft.com/office/drawing/2014/chart" uri="{C3380CC4-5D6E-409C-BE32-E72D297353CC}">
              <c16:uniqueId val="{00000009-C148-4EC0-98E8-A3E76F7F98CB}"/>
            </c:ext>
          </c:extLst>
        </c:ser>
        <c:dLbls>
          <c:showLegendKey val="0"/>
          <c:showVal val="0"/>
          <c:showCatName val="0"/>
          <c:showSerName val="0"/>
          <c:showPercent val="0"/>
          <c:showBubbleSize val="0"/>
        </c:dLbls>
        <c:gapWidth val="150"/>
        <c:overlap val="-5"/>
        <c:axId val="231332864"/>
        <c:axId val="296825344"/>
      </c:barChart>
      <c:catAx>
        <c:axId val="231332864"/>
        <c:scaling>
          <c:orientation val="minMax"/>
        </c:scaling>
        <c:delete val="0"/>
        <c:axPos val="b"/>
        <c:numFmt formatCode="General" sourceLinked="1"/>
        <c:majorTickMark val="out"/>
        <c:minorTickMark val="none"/>
        <c:tickLblPos val="nextTo"/>
        <c:spPr>
          <a:ln>
            <a:solidFill>
              <a:srgbClr val="7F7F7F"/>
            </a:solidFill>
          </a:ln>
        </c:spPr>
        <c:txPr>
          <a:bodyPr/>
          <a:lstStyle/>
          <a:p>
            <a:pPr>
              <a:defRPr sz="700"/>
            </a:pPr>
            <a:endParaRPr lang="ja-JP"/>
          </a:p>
        </c:txPr>
        <c:crossAx val="296825344"/>
        <c:crosses val="autoZero"/>
        <c:auto val="1"/>
        <c:lblAlgn val="ctr"/>
        <c:lblOffset val="100"/>
        <c:noMultiLvlLbl val="0"/>
      </c:catAx>
      <c:valAx>
        <c:axId val="296825344"/>
        <c:scaling>
          <c:orientation val="minMax"/>
          <c:min val="0"/>
        </c:scaling>
        <c:delete val="0"/>
        <c:axPos val="l"/>
        <c:majorGridlines>
          <c:spPr>
            <a:ln>
              <a:solidFill>
                <a:srgbClr val="D9D9D9"/>
              </a:solidFill>
            </a:ln>
          </c:spPr>
        </c:majorGridlines>
        <c:title>
          <c:tx>
            <c:rich>
              <a:bodyPr rot="0" vert="horz"/>
              <a:lstStyle/>
              <a:p>
                <a:pPr>
                  <a:defRPr sz="700"/>
                </a:pPr>
                <a:r>
                  <a:rPr lang="ja-JP" sz="700"/>
                  <a:t>有病率</a:t>
                </a:r>
                <a:r>
                  <a:rPr lang="en-US" sz="700"/>
                  <a:t>(%)</a:t>
                </a:r>
                <a:endParaRPr lang="ja-JP" sz="700"/>
              </a:p>
            </c:rich>
          </c:tx>
          <c:layout>
            <c:manualLayout>
              <c:xMode val="edge"/>
              <c:yMode val="edge"/>
              <c:x val="2.3994027567357003E-2"/>
              <c:y val="1.4546959408492901E-2"/>
            </c:manualLayout>
          </c:layout>
          <c:overlay val="0"/>
        </c:title>
        <c:numFmt formatCode="0.0%" sourceLinked="1"/>
        <c:majorTickMark val="out"/>
        <c:minorTickMark val="none"/>
        <c:tickLblPos val="nextTo"/>
        <c:spPr>
          <a:ln>
            <a:solidFill>
              <a:srgbClr val="7F7F7F"/>
            </a:solidFill>
          </a:ln>
        </c:spPr>
        <c:txPr>
          <a:bodyPr/>
          <a:lstStyle/>
          <a:p>
            <a:pPr>
              <a:defRPr sz="700"/>
            </a:pPr>
            <a:endParaRPr lang="ja-JP"/>
          </a:p>
        </c:txPr>
        <c:crossAx val="231332864"/>
        <c:crosses val="autoZero"/>
        <c:crossBetween val="between"/>
      </c:valAx>
    </c:plotArea>
    <c:legend>
      <c:legendPos val="t"/>
      <c:overlay val="0"/>
      <c:spPr>
        <a:ln>
          <a:solidFill>
            <a:srgbClr val="7F7F7F"/>
          </a:solidFill>
        </a:ln>
      </c:spPr>
      <c:txPr>
        <a:bodyPr/>
        <a:lstStyle/>
        <a:p>
          <a:pPr>
            <a:defRPr sz="700"/>
          </a:pPr>
          <a:endParaRPr lang="ja-JP"/>
        </a:p>
      </c:txPr>
    </c:legend>
    <c:plotVisOnly val="1"/>
    <c:dispBlanksAs val="gap"/>
    <c:showDLblsOverMax val="0"/>
  </c:chart>
  <c:spPr>
    <a:ln>
      <a:solidFill>
        <a:srgbClr val="7F7F7F"/>
      </a:solidFill>
    </a:ln>
  </c:spPr>
  <c:txPr>
    <a:bodyPr/>
    <a:lstStyle/>
    <a:p>
      <a:pPr>
        <a:defRPr>
          <a:latin typeface="ＭＳ 明朝" panose="02020609040205080304" pitchFamily="17" charset="-128"/>
          <a:ea typeface="ＭＳ 明朝" panose="02020609040205080304" pitchFamily="17" charset="-128"/>
        </a:defRPr>
      </a:pPr>
      <a:endParaRPr lang="ja-JP"/>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944191919191909E-2"/>
          <c:y val="0.13983167989417988"/>
          <c:w val="0.90528497474747482"/>
          <c:h val="0.75623478835978841"/>
        </c:manualLayout>
      </c:layout>
      <c:barChart>
        <c:barDir val="col"/>
        <c:grouping val="clustered"/>
        <c:varyColors val="0"/>
        <c:ser>
          <c:idx val="0"/>
          <c:order val="0"/>
          <c:tx>
            <c:strRef>
              <c:f>'介護_疾病別有病状況(年度別)'!$C$3</c:f>
              <c:strCache>
                <c:ptCount val="1"/>
                <c:pt idx="0">
                  <c:v>平成30年度</c:v>
                </c:pt>
              </c:strCache>
            </c:strRef>
          </c:tx>
          <c:spPr>
            <a:solidFill>
              <a:srgbClr val="C8D7EE"/>
            </a:solidFill>
          </c:spPr>
          <c:invertIfNegative val="0"/>
          <c:cat>
            <c:strRef>
              <c:f>('介護_疾病別有病状況(年度別)'!$A$5,'介護_疾病別有病状況(年度別)'!$A$7,'介護_疾病別有病状況(年度別)'!$A$9,'介護_疾病別有病状況(年度別)'!$A$11,'介護_疾病別有病状況(年度別)'!$A$13,'介護_疾病別有病状況(年度別)'!$A$15,'介護_疾病別有病状況(年度別)'!$A$17,'介護_疾病別有病状況(年度別)'!$A$19)</c:f>
              <c:strCache>
                <c:ptCount val="8"/>
                <c:pt idx="0">
                  <c:v>糖尿病</c:v>
                </c:pt>
                <c:pt idx="1">
                  <c:v>高血圧症</c:v>
                </c:pt>
                <c:pt idx="2">
                  <c:v>脂質異常症</c:v>
                </c:pt>
                <c:pt idx="3">
                  <c:v>心臓病</c:v>
                </c:pt>
                <c:pt idx="4">
                  <c:v>脳疾患</c:v>
                </c:pt>
                <c:pt idx="5">
                  <c:v>悪性新生物</c:v>
                </c:pt>
                <c:pt idx="6">
                  <c:v>筋・骨格</c:v>
                </c:pt>
                <c:pt idx="7">
                  <c:v>精神</c:v>
                </c:pt>
              </c:strCache>
            </c:strRef>
          </c:cat>
          <c:val>
            <c:numRef>
              <c:f>('介護_疾病別有病状況(年度別)'!$C$6,'介護_疾病別有病状況(年度別)'!$C$8,'介護_疾病別有病状況(年度別)'!$C$10,'介護_疾病別有病状況(年度別)'!$C$12,'介護_疾病別有病状況(年度別)'!$C$14,'介護_疾病別有病状況(年度別)'!$C$16,'介護_疾病別有病状況(年度別)'!$C$18,'介護_疾病別有病状況(年度別)'!$C$20)</c:f>
              <c:numCache>
                <c:formatCode>0.0%</c:formatCode>
                <c:ptCount val="8"/>
                <c:pt idx="0">
                  <c:v>0.29100000000000004</c:v>
                </c:pt>
                <c:pt idx="1">
                  <c:v>0.49399999999999999</c:v>
                </c:pt>
                <c:pt idx="2">
                  <c:v>0.16200000000000001</c:v>
                </c:pt>
                <c:pt idx="3">
                  <c:v>0.57999999999999996</c:v>
                </c:pt>
                <c:pt idx="4">
                  <c:v>0.254</c:v>
                </c:pt>
                <c:pt idx="5">
                  <c:v>0.08</c:v>
                </c:pt>
                <c:pt idx="6">
                  <c:v>0.47399999999999998</c:v>
                </c:pt>
                <c:pt idx="7">
                  <c:v>0.51500000000000001</c:v>
                </c:pt>
              </c:numCache>
            </c:numRef>
          </c:val>
          <c:extLst>
            <c:ext xmlns:c16="http://schemas.microsoft.com/office/drawing/2014/chart" uri="{C3380CC4-5D6E-409C-BE32-E72D297353CC}">
              <c16:uniqueId val="{00000000-052D-4BCB-9672-EF6B170974D8}"/>
            </c:ext>
          </c:extLst>
        </c:ser>
        <c:ser>
          <c:idx val="3"/>
          <c:order val="1"/>
          <c:tx>
            <c:strRef>
              <c:f>'介護_疾病別有病状況(年度別)'!$E$3</c:f>
              <c:strCache>
                <c:ptCount val="1"/>
                <c:pt idx="0">
                  <c:v>平成31年度</c:v>
                </c:pt>
              </c:strCache>
            </c:strRef>
          </c:tx>
          <c:spPr>
            <a:pattFill prst="narHorz">
              <a:fgClr>
                <a:srgbClr val="B6D2EC"/>
              </a:fgClr>
              <a:bgClr>
                <a:srgbClr val="FFFFFF"/>
              </a:bgClr>
            </a:pattFill>
          </c:spPr>
          <c:invertIfNegative val="0"/>
          <c:cat>
            <c:strRef>
              <c:f>('介護_疾病別有病状況(年度別)'!$A$5,'介護_疾病別有病状況(年度別)'!$A$7,'介護_疾病別有病状況(年度別)'!$A$9,'介護_疾病別有病状況(年度別)'!$A$11,'介護_疾病別有病状況(年度別)'!$A$13,'介護_疾病別有病状況(年度別)'!$A$15,'介護_疾病別有病状況(年度別)'!$A$17,'介護_疾病別有病状況(年度別)'!$A$19)</c:f>
              <c:strCache>
                <c:ptCount val="8"/>
                <c:pt idx="0">
                  <c:v>糖尿病</c:v>
                </c:pt>
                <c:pt idx="1">
                  <c:v>高血圧症</c:v>
                </c:pt>
                <c:pt idx="2">
                  <c:v>脂質異常症</c:v>
                </c:pt>
                <c:pt idx="3">
                  <c:v>心臓病</c:v>
                </c:pt>
                <c:pt idx="4">
                  <c:v>脳疾患</c:v>
                </c:pt>
                <c:pt idx="5">
                  <c:v>悪性新生物</c:v>
                </c:pt>
                <c:pt idx="6">
                  <c:v>筋・骨格</c:v>
                </c:pt>
                <c:pt idx="7">
                  <c:v>精神</c:v>
                </c:pt>
              </c:strCache>
            </c:strRef>
          </c:cat>
          <c:val>
            <c:numRef>
              <c:f>('介護_疾病別有病状況(年度別)'!$E$6,'介護_疾病別有病状況(年度別)'!$E$8,'介護_疾病別有病状況(年度別)'!$E$10,'介護_疾病別有病状況(年度別)'!$E$12,'介護_疾病別有病状況(年度別)'!$E$14,'介護_疾病別有病状況(年度別)'!$E$16,'介護_疾病別有病状況(年度別)'!$E$18,'介護_疾病別有病状況(年度別)'!$E$20)</c:f>
              <c:numCache>
                <c:formatCode>0.0%</c:formatCode>
                <c:ptCount val="8"/>
                <c:pt idx="0">
                  <c:v>0.314</c:v>
                </c:pt>
                <c:pt idx="1">
                  <c:v>0.49399999999999999</c:v>
                </c:pt>
                <c:pt idx="2">
                  <c:v>0.17699999999999999</c:v>
                </c:pt>
                <c:pt idx="3">
                  <c:v>0.57200000000000006</c:v>
                </c:pt>
                <c:pt idx="4">
                  <c:v>0.255</c:v>
                </c:pt>
                <c:pt idx="5">
                  <c:v>8.4000000000000005E-2</c:v>
                </c:pt>
                <c:pt idx="6">
                  <c:v>0.46799999999999997</c:v>
                </c:pt>
                <c:pt idx="7">
                  <c:v>0.47899999999999998</c:v>
                </c:pt>
              </c:numCache>
            </c:numRef>
          </c:val>
          <c:extLst>
            <c:ext xmlns:c16="http://schemas.microsoft.com/office/drawing/2014/chart" uri="{C3380CC4-5D6E-409C-BE32-E72D297353CC}">
              <c16:uniqueId val="{00000001-052D-4BCB-9672-EF6B170974D8}"/>
            </c:ext>
          </c:extLst>
        </c:ser>
        <c:ser>
          <c:idx val="1"/>
          <c:order val="2"/>
          <c:tx>
            <c:strRef>
              <c:f>'介護_疾病別有病状況(年度別)'!$G$3</c:f>
              <c:strCache>
                <c:ptCount val="1"/>
                <c:pt idx="0">
                  <c:v>令和2年度</c:v>
                </c:pt>
              </c:strCache>
            </c:strRef>
          </c:tx>
          <c:spPr>
            <a:solidFill>
              <a:srgbClr val="B3D0EB"/>
            </a:solidFill>
          </c:spPr>
          <c:invertIfNegative val="0"/>
          <c:cat>
            <c:strRef>
              <c:f>('介護_疾病別有病状況(年度別)'!$A$5,'介護_疾病別有病状況(年度別)'!$A$7,'介護_疾病別有病状況(年度別)'!$A$9,'介護_疾病別有病状況(年度別)'!$A$11,'介護_疾病別有病状況(年度別)'!$A$13,'介護_疾病別有病状況(年度別)'!$A$15,'介護_疾病別有病状況(年度別)'!$A$17,'介護_疾病別有病状況(年度別)'!$A$19)</c:f>
              <c:strCache>
                <c:ptCount val="8"/>
                <c:pt idx="0">
                  <c:v>糖尿病</c:v>
                </c:pt>
                <c:pt idx="1">
                  <c:v>高血圧症</c:v>
                </c:pt>
                <c:pt idx="2">
                  <c:v>脂質異常症</c:v>
                </c:pt>
                <c:pt idx="3">
                  <c:v>心臓病</c:v>
                </c:pt>
                <c:pt idx="4">
                  <c:v>脳疾患</c:v>
                </c:pt>
                <c:pt idx="5">
                  <c:v>悪性新生物</c:v>
                </c:pt>
                <c:pt idx="6">
                  <c:v>筋・骨格</c:v>
                </c:pt>
                <c:pt idx="7">
                  <c:v>精神</c:v>
                </c:pt>
              </c:strCache>
            </c:strRef>
          </c:cat>
          <c:val>
            <c:numRef>
              <c:f>('介護_疾病別有病状況(年度別)'!$G$6,'介護_疾病別有病状況(年度別)'!$G$8,'介護_疾病別有病状況(年度別)'!$G$10,'介護_疾病別有病状況(年度別)'!$G$12,'介護_疾病別有病状況(年度別)'!$G$14,'介護_疾病別有病状況(年度別)'!$G$16,'介護_疾病別有病状況(年度別)'!$G$18,'介護_疾病別有病状況(年度別)'!$G$20)</c:f>
              <c:numCache>
                <c:formatCode>0.0%</c:formatCode>
                <c:ptCount val="8"/>
                <c:pt idx="0">
                  <c:v>0.313</c:v>
                </c:pt>
                <c:pt idx="1">
                  <c:v>0.49299999999999999</c:v>
                </c:pt>
                <c:pt idx="2">
                  <c:v>0.182</c:v>
                </c:pt>
                <c:pt idx="3">
                  <c:v>0.57299999999999995</c:v>
                </c:pt>
                <c:pt idx="4">
                  <c:v>0.223</c:v>
                </c:pt>
                <c:pt idx="5">
                  <c:v>8.8000000000000009E-2</c:v>
                </c:pt>
                <c:pt idx="6">
                  <c:v>0.50600000000000001</c:v>
                </c:pt>
                <c:pt idx="7">
                  <c:v>0.45</c:v>
                </c:pt>
              </c:numCache>
            </c:numRef>
          </c:val>
          <c:extLst>
            <c:ext xmlns:c16="http://schemas.microsoft.com/office/drawing/2014/chart" uri="{C3380CC4-5D6E-409C-BE32-E72D297353CC}">
              <c16:uniqueId val="{00000002-052D-4BCB-9672-EF6B170974D8}"/>
            </c:ext>
          </c:extLst>
        </c:ser>
        <c:ser>
          <c:idx val="2"/>
          <c:order val="3"/>
          <c:tx>
            <c:strRef>
              <c:f>'介護_疾病別有病状況(年度別)'!$I$3</c:f>
              <c:strCache>
                <c:ptCount val="1"/>
                <c:pt idx="0">
                  <c:v>令和3年度</c:v>
                </c:pt>
              </c:strCache>
            </c:strRef>
          </c:tx>
          <c:spPr>
            <a:pattFill prst="pct80">
              <a:fgClr>
                <a:srgbClr val="97DFE3"/>
              </a:fgClr>
              <a:bgClr>
                <a:schemeClr val="bg1"/>
              </a:bgClr>
            </a:pattFill>
          </c:spPr>
          <c:invertIfNegative val="0"/>
          <c:cat>
            <c:strRef>
              <c:f>('介護_疾病別有病状況(年度別)'!$A$5,'介護_疾病別有病状況(年度別)'!$A$7,'介護_疾病別有病状況(年度別)'!$A$9,'介護_疾病別有病状況(年度別)'!$A$11,'介護_疾病別有病状況(年度別)'!$A$13,'介護_疾病別有病状況(年度別)'!$A$15,'介護_疾病別有病状況(年度別)'!$A$17,'介護_疾病別有病状況(年度別)'!$A$19)</c:f>
              <c:strCache>
                <c:ptCount val="8"/>
                <c:pt idx="0">
                  <c:v>糖尿病</c:v>
                </c:pt>
                <c:pt idx="1">
                  <c:v>高血圧症</c:v>
                </c:pt>
                <c:pt idx="2">
                  <c:v>脂質異常症</c:v>
                </c:pt>
                <c:pt idx="3">
                  <c:v>心臓病</c:v>
                </c:pt>
                <c:pt idx="4">
                  <c:v>脳疾患</c:v>
                </c:pt>
                <c:pt idx="5">
                  <c:v>悪性新生物</c:v>
                </c:pt>
                <c:pt idx="6">
                  <c:v>筋・骨格</c:v>
                </c:pt>
                <c:pt idx="7">
                  <c:v>精神</c:v>
                </c:pt>
              </c:strCache>
            </c:strRef>
          </c:cat>
          <c:val>
            <c:numRef>
              <c:f>('介護_疾病別有病状況(年度別)'!$I$6,'介護_疾病別有病状況(年度別)'!$I$8,'介護_疾病別有病状況(年度別)'!$I$10,'介護_疾病別有病状況(年度別)'!$I$12,'介護_疾病別有病状況(年度別)'!$I$14,'介護_疾病別有病状況(年度別)'!$I$16,'介護_疾病別有病状況(年度別)'!$I$18,'介護_疾病別有病状況(年度別)'!$I$20)</c:f>
              <c:numCache>
                <c:formatCode>0.0%</c:formatCode>
                <c:ptCount val="8"/>
                <c:pt idx="0">
                  <c:v>0.28899999999999998</c:v>
                </c:pt>
                <c:pt idx="1">
                  <c:v>0.46</c:v>
                </c:pt>
                <c:pt idx="2">
                  <c:v>0.16699999999999998</c:v>
                </c:pt>
                <c:pt idx="3">
                  <c:v>0.56999999999999995</c:v>
                </c:pt>
                <c:pt idx="4">
                  <c:v>0.21199999999999999</c:v>
                </c:pt>
                <c:pt idx="5">
                  <c:v>8.8000000000000009E-2</c:v>
                </c:pt>
                <c:pt idx="6">
                  <c:v>0.48899999999999999</c:v>
                </c:pt>
                <c:pt idx="7">
                  <c:v>0.42</c:v>
                </c:pt>
              </c:numCache>
            </c:numRef>
          </c:val>
          <c:extLst>
            <c:ext xmlns:c16="http://schemas.microsoft.com/office/drawing/2014/chart" uri="{C3380CC4-5D6E-409C-BE32-E72D297353CC}">
              <c16:uniqueId val="{00000003-052D-4BCB-9672-EF6B170974D8}"/>
            </c:ext>
          </c:extLst>
        </c:ser>
        <c:ser>
          <c:idx val="9"/>
          <c:order val="4"/>
          <c:tx>
            <c:strRef>
              <c:f>'介護_疾病別有病状況(年度別)'!$K$3</c:f>
              <c:strCache>
                <c:ptCount val="1"/>
                <c:pt idx="0">
                  <c:v>令和4年度</c:v>
                </c:pt>
              </c:strCache>
            </c:strRef>
          </c:tx>
          <c:spPr>
            <a:solidFill>
              <a:srgbClr val="ADB9D6"/>
            </a:solidFill>
          </c:spPr>
          <c:invertIfNegative val="0"/>
          <c:dLbls>
            <c:dLbl>
              <c:idx val="0"/>
              <c:layout>
                <c:manualLayout>
                  <c:x val="4.810606060606060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52D-4BCB-9672-EF6B170974D8}"/>
                </c:ext>
              </c:extLst>
            </c:dLbl>
            <c:dLbl>
              <c:idx val="1"/>
              <c:layout>
                <c:manualLayout>
                  <c:x val="4.8106060606060604E-3"/>
                  <c:y val="-3.849713023377474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52D-4BCB-9672-EF6B170974D8}"/>
                </c:ext>
              </c:extLst>
            </c:dLbl>
            <c:dLbl>
              <c:idx val="3"/>
              <c:layout>
                <c:manualLayout>
                  <c:x val="1.6035353535352947E-3"/>
                  <c:y val="8.39947089947089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52D-4BCB-9672-EF6B170974D8}"/>
                </c:ext>
              </c:extLst>
            </c:dLbl>
            <c:dLbl>
              <c:idx val="5"/>
              <c:layout>
                <c:manualLayout>
                  <c:x val="3.2070707070707069E-3"/>
                  <c:y val="4.19973544973544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52D-4BCB-9672-EF6B170974D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介護_疾病別有病状況(年度別)'!$A$5,'介護_疾病別有病状況(年度別)'!$A$7,'介護_疾病別有病状況(年度別)'!$A$9,'介護_疾病別有病状況(年度別)'!$A$11,'介護_疾病別有病状況(年度別)'!$A$13,'介護_疾病別有病状況(年度別)'!$A$15,'介護_疾病別有病状況(年度別)'!$A$17,'介護_疾病別有病状況(年度別)'!$A$19)</c:f>
              <c:strCache>
                <c:ptCount val="8"/>
                <c:pt idx="0">
                  <c:v>糖尿病</c:v>
                </c:pt>
                <c:pt idx="1">
                  <c:v>高血圧症</c:v>
                </c:pt>
                <c:pt idx="2">
                  <c:v>脂質異常症</c:v>
                </c:pt>
                <c:pt idx="3">
                  <c:v>心臓病</c:v>
                </c:pt>
                <c:pt idx="4">
                  <c:v>脳疾患</c:v>
                </c:pt>
                <c:pt idx="5">
                  <c:v>悪性新生物</c:v>
                </c:pt>
                <c:pt idx="6">
                  <c:v>筋・骨格</c:v>
                </c:pt>
                <c:pt idx="7">
                  <c:v>精神</c:v>
                </c:pt>
              </c:strCache>
            </c:strRef>
          </c:cat>
          <c:val>
            <c:numRef>
              <c:f>('介護_疾病別有病状況(年度別)'!$K$6,'介護_疾病別有病状況(年度別)'!$K$8,'介護_疾病別有病状況(年度別)'!$K$10,'介護_疾病別有病状況(年度別)'!$K$12,'介護_疾病別有病状況(年度別)'!$K$14,'介護_疾病別有病状況(年度別)'!$K$16,'介護_疾病別有病状況(年度別)'!$K$18,'介護_疾病別有病状況(年度別)'!$K$20)</c:f>
              <c:numCache>
                <c:formatCode>0.0%</c:formatCode>
                <c:ptCount val="8"/>
                <c:pt idx="0">
                  <c:v>0.307</c:v>
                </c:pt>
                <c:pt idx="1">
                  <c:v>0.47899999999999998</c:v>
                </c:pt>
                <c:pt idx="2">
                  <c:v>0.16500000000000001</c:v>
                </c:pt>
                <c:pt idx="3">
                  <c:v>0.57399999999999995</c:v>
                </c:pt>
                <c:pt idx="4">
                  <c:v>0.19699999999999998</c:v>
                </c:pt>
                <c:pt idx="5">
                  <c:v>8.5000000000000006E-2</c:v>
                </c:pt>
                <c:pt idx="6">
                  <c:v>0.52200000000000002</c:v>
                </c:pt>
                <c:pt idx="7">
                  <c:v>0.42399999999999999</c:v>
                </c:pt>
              </c:numCache>
            </c:numRef>
          </c:val>
          <c:extLst>
            <c:ext xmlns:c16="http://schemas.microsoft.com/office/drawing/2014/chart" uri="{C3380CC4-5D6E-409C-BE32-E72D297353CC}">
              <c16:uniqueId val="{00000008-052D-4BCB-9672-EF6B170974D8}"/>
            </c:ext>
          </c:extLst>
        </c:ser>
        <c:dLbls>
          <c:showLegendKey val="0"/>
          <c:showVal val="0"/>
          <c:showCatName val="0"/>
          <c:showSerName val="0"/>
          <c:showPercent val="0"/>
          <c:showBubbleSize val="0"/>
        </c:dLbls>
        <c:gapWidth val="200"/>
        <c:overlap val="-5"/>
        <c:axId val="41932288"/>
        <c:axId val="41933824"/>
      </c:barChart>
      <c:catAx>
        <c:axId val="41932288"/>
        <c:scaling>
          <c:orientation val="minMax"/>
        </c:scaling>
        <c:delete val="0"/>
        <c:axPos val="b"/>
        <c:numFmt formatCode="General" sourceLinked="1"/>
        <c:majorTickMark val="out"/>
        <c:minorTickMark val="none"/>
        <c:tickLblPos val="nextTo"/>
        <c:txPr>
          <a:bodyPr rot="0"/>
          <a:lstStyle/>
          <a:p>
            <a:pPr>
              <a:defRPr/>
            </a:pPr>
            <a:endParaRPr lang="ja-JP"/>
          </a:p>
        </c:txPr>
        <c:crossAx val="41933824"/>
        <c:crosses val="autoZero"/>
        <c:auto val="1"/>
        <c:lblAlgn val="ctr"/>
        <c:lblOffset val="100"/>
        <c:noMultiLvlLbl val="0"/>
      </c:catAx>
      <c:valAx>
        <c:axId val="41933824"/>
        <c:scaling>
          <c:orientation val="minMax"/>
          <c:min val="0"/>
        </c:scaling>
        <c:delete val="0"/>
        <c:axPos val="l"/>
        <c:majorGridlines>
          <c:spPr>
            <a:ln>
              <a:solidFill>
                <a:schemeClr val="bg1">
                  <a:lumMod val="85000"/>
                </a:schemeClr>
              </a:solidFill>
            </a:ln>
          </c:spPr>
        </c:majorGridlines>
        <c:title>
          <c:tx>
            <c:rich>
              <a:bodyPr rot="0"/>
              <a:lstStyle/>
              <a:p>
                <a:pPr>
                  <a:defRPr/>
                </a:pPr>
                <a:r>
                  <a:rPr lang="ja-JP"/>
                  <a:t>有病率</a:t>
                </a:r>
                <a:r>
                  <a:rPr lang="en-US"/>
                  <a:t>(%)</a:t>
                </a:r>
                <a:endParaRPr lang="ja-JP"/>
              </a:p>
            </c:rich>
          </c:tx>
          <c:layout>
            <c:manualLayout>
              <c:xMode val="edge"/>
              <c:yMode val="edge"/>
              <c:x val="4.4659552845528463E-3"/>
              <c:y val="1.2689484126984127E-2"/>
            </c:manualLayout>
          </c:layout>
          <c:overlay val="0"/>
        </c:title>
        <c:numFmt formatCode="0.0%" sourceLinked="0"/>
        <c:majorTickMark val="out"/>
        <c:minorTickMark val="none"/>
        <c:tickLblPos val="nextTo"/>
        <c:txPr>
          <a:bodyPr rot="-60000000" vert="horz"/>
          <a:lstStyle/>
          <a:p>
            <a:pPr>
              <a:defRPr/>
            </a:pPr>
            <a:endParaRPr lang="ja-JP"/>
          </a:p>
        </c:txPr>
        <c:crossAx val="41932288"/>
        <c:crosses val="autoZero"/>
        <c:crossBetween val="between"/>
      </c:valAx>
    </c:plotArea>
    <c:legend>
      <c:legendPos val="t"/>
      <c:overlay val="0"/>
      <c:spPr>
        <a:ln>
          <a:solidFill>
            <a:srgbClr val="7F7F7F"/>
          </a:solidFill>
        </a:ln>
      </c:spPr>
      <c:txPr>
        <a:bodyPr rot="0" vert="horz"/>
        <a:lstStyle/>
        <a:p>
          <a:pPr>
            <a:defRPr/>
          </a:pPr>
          <a:endParaRPr lang="ja-JP"/>
        </a:p>
      </c:txPr>
    </c:legend>
    <c:plotVisOnly val="1"/>
    <c:dispBlanksAs val="gap"/>
    <c:showDLblsOverMax val="0"/>
  </c:chart>
  <c:spPr>
    <a:ln>
      <a:solidFill>
        <a:sysClr val="windowText" lastClr="000000"/>
      </a:solidFill>
    </a:ln>
  </c:spPr>
  <c:txPr>
    <a:bodyPr/>
    <a:lstStyle/>
    <a:p>
      <a:pPr>
        <a:defRPr lang="ja-JP" altLang="en-US" sz="700" b="0" i="0" u="none" strike="noStrike" kern="1200" baseline="0">
          <a:solidFill>
            <a:schemeClr val="tx1"/>
          </a:solidFill>
          <a:latin typeface="ＭＳ 明朝" panose="02020609040205080304" pitchFamily="17" charset="-128"/>
          <a:ea typeface="ＭＳ 明朝" panose="02020609040205080304" pitchFamily="17" charset="-128"/>
          <a:cs typeface="ＭＳ Ｐ明朝"/>
        </a:defRPr>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401483873531205E-2"/>
          <c:y val="0.20443028485757123"/>
          <c:w val="0.88320799457994581"/>
          <c:h val="0.67127019823421619"/>
        </c:manualLayout>
      </c:layout>
      <c:barChart>
        <c:barDir val="col"/>
        <c:grouping val="clustered"/>
        <c:varyColors val="0"/>
        <c:ser>
          <c:idx val="0"/>
          <c:order val="0"/>
          <c:tx>
            <c:v>国保被保険者</c:v>
          </c:tx>
          <c:spPr>
            <a:solidFill>
              <a:srgbClr val="B6D2EC"/>
            </a:solidFill>
            <a:ln>
              <a:noFill/>
            </a:ln>
            <a:effectLst/>
          </c:spPr>
          <c:invertIfNegative val="0"/>
          <c:dLbls>
            <c:spPr>
              <a:noFill/>
              <a:ln>
                <a:noFill/>
              </a:ln>
              <a:effectLst/>
            </c:spPr>
            <c:txPr>
              <a:bodyPr rot="0" vert="horz"/>
              <a:lstStyle/>
              <a:p>
                <a:pPr>
                  <a:defRPr sz="10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'人口_構成概要表(年度別)'!$B$3:$B$7</c:f>
              <c:strCache>
                <c:ptCount val="5"/>
                <c:pt idx="0">
                  <c:v>平成30年度</c:v>
                </c:pt>
                <c:pt idx="1">
                  <c:v>平成31年度</c:v>
                </c:pt>
                <c:pt idx="2">
                  <c:v>令和2年度</c:v>
                </c:pt>
                <c:pt idx="3">
                  <c:v>令和3年度</c:v>
                </c:pt>
                <c:pt idx="4">
                  <c:v>令和4年度</c:v>
                </c:pt>
              </c:strCache>
            </c:strRef>
          </c:cat>
          <c:val>
            <c:numRef>
              <c:f>'人口_構成概要表(年度別)'!$E$3:$E$7</c:f>
              <c:numCache>
                <c:formatCode>#,##0_ </c:formatCode>
                <c:ptCount val="5"/>
                <c:pt idx="0">
                  <c:v>592</c:v>
                </c:pt>
                <c:pt idx="1">
                  <c:v>558</c:v>
                </c:pt>
                <c:pt idx="2">
                  <c:v>530</c:v>
                </c:pt>
                <c:pt idx="3">
                  <c:v>522</c:v>
                </c:pt>
                <c:pt idx="4">
                  <c:v>485</c:v>
                </c:pt>
              </c:numCache>
            </c:numRef>
          </c:val>
          <c:extLst>
            <c:ext xmlns:c16="http://schemas.microsoft.com/office/drawing/2014/chart" uri="{C3380CC4-5D6E-409C-BE32-E72D297353CC}">
              <c16:uniqueId val="{00000000-D247-4E75-AA7E-99D394DB7162}"/>
            </c:ext>
          </c:extLst>
        </c:ser>
        <c:dLbls>
          <c:dLblPos val="outEnd"/>
          <c:showLegendKey val="0"/>
          <c:showVal val="1"/>
          <c:showCatName val="0"/>
          <c:showSerName val="0"/>
          <c:showPercent val="0"/>
          <c:showBubbleSize val="0"/>
        </c:dLbls>
        <c:gapWidth val="219"/>
        <c:overlap val="-27"/>
        <c:axId val="43176704"/>
        <c:axId val="54007680"/>
      </c:barChart>
      <c:catAx>
        <c:axId val="43176704"/>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60000000" vert="horz"/>
          <a:lstStyle/>
          <a:p>
            <a:pPr>
              <a:defRPr sz="1000"/>
            </a:pPr>
            <a:endParaRPr lang="ja-JP"/>
          </a:p>
        </c:txPr>
        <c:crossAx val="54007680"/>
        <c:crosses val="autoZero"/>
        <c:auto val="1"/>
        <c:lblAlgn val="ctr"/>
        <c:lblOffset val="100"/>
        <c:noMultiLvlLbl val="0"/>
      </c:catAx>
      <c:valAx>
        <c:axId val="54007680"/>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0"/>
              <a:lstStyle/>
              <a:p>
                <a:pPr>
                  <a:defRPr/>
                </a:pPr>
                <a:r>
                  <a:rPr lang="ja-JP" sz="900" dirty="0"/>
                  <a:t>被保険者数</a:t>
                </a:r>
                <a:endParaRPr lang="en-US" sz="900" dirty="0"/>
              </a:p>
              <a:p>
                <a:pPr>
                  <a:defRPr/>
                </a:pPr>
                <a:r>
                  <a:rPr lang="en-US" sz="900" dirty="0"/>
                  <a:t>(</a:t>
                </a:r>
                <a:r>
                  <a:rPr lang="ja-JP" sz="900" dirty="0"/>
                  <a:t>人</a:t>
                </a:r>
                <a:r>
                  <a:rPr lang="en-US" sz="900" dirty="0"/>
                  <a:t>)</a:t>
                </a:r>
                <a:endParaRPr lang="ja-JP" sz="900" dirty="0"/>
              </a:p>
            </c:rich>
          </c:tx>
          <c:layout>
            <c:manualLayout>
              <c:xMode val="edge"/>
              <c:yMode val="edge"/>
              <c:x val="1.1572746032615643E-2"/>
              <c:y val="5.7146426786606691E-3"/>
            </c:manualLayout>
          </c:layout>
          <c:overlay val="0"/>
          <c:spPr>
            <a:noFill/>
            <a:ln>
              <a:noFill/>
            </a:ln>
            <a:effectLst/>
          </c:spPr>
        </c:title>
        <c:numFmt formatCode="#,##0_ " sourceLinked="1"/>
        <c:majorTickMark val="none"/>
        <c:minorTickMark val="none"/>
        <c:tickLblPos val="nextTo"/>
        <c:spPr>
          <a:noFill/>
          <a:ln>
            <a:solidFill>
              <a:schemeClr val="bg1">
                <a:lumMod val="75000"/>
              </a:schemeClr>
            </a:solidFill>
          </a:ln>
          <a:effectLst/>
        </c:spPr>
        <c:txPr>
          <a:bodyPr rot="-60000000" vert="horz"/>
          <a:lstStyle/>
          <a:p>
            <a:pPr>
              <a:defRPr sz="1000"/>
            </a:pPr>
            <a:endParaRPr lang="ja-JP"/>
          </a:p>
        </c:txPr>
        <c:crossAx val="43176704"/>
        <c:crosses val="autoZero"/>
        <c:crossBetween val="between"/>
      </c:valAx>
      <c:spPr>
        <a:noFill/>
        <a:ln>
          <a:noFill/>
        </a:ln>
        <a:effectLst/>
      </c:spPr>
    </c:plotArea>
    <c:plotVisOnly val="1"/>
    <c:dispBlanksAs val="gap"/>
    <c:showDLblsOverMax val="0"/>
  </c:chart>
  <c:spPr>
    <a:ln w="3175">
      <a:solidFill>
        <a:sysClr val="windowText" lastClr="000000">
          <a:lumMod val="50000"/>
          <a:lumOff val="50000"/>
        </a:sysClr>
      </a:solidFill>
    </a:ln>
    <a:effectLst/>
  </c:spPr>
  <c:txPr>
    <a:bodyPr/>
    <a:lstStyle/>
    <a:p>
      <a:pPr>
        <a:defRPr sz="1100" i="0">
          <a:latin typeface="ＭＳ 明朝" panose="02020609040205080304" pitchFamily="17" charset="-128"/>
          <a:ea typeface="ＭＳ 明朝" panose="02020609040205080304" pitchFamily="17" charset="-128"/>
          <a:cs typeface="ＭＳ Ｐ明朝"/>
        </a:defRPr>
      </a:pPr>
      <a:endParaRPr lang="ja-JP"/>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58472222222222"/>
          <c:y val="0.25665413279132793"/>
          <c:w val="0.77671705846579953"/>
          <c:h val="0.70225169376693763"/>
        </c:manualLayout>
      </c:layout>
      <c:barChart>
        <c:barDir val="bar"/>
        <c:grouping val="stacked"/>
        <c:varyColors val="0"/>
        <c:ser>
          <c:idx val="0"/>
          <c:order val="0"/>
          <c:tx>
            <c:v>平均自立期間</c:v>
          </c:tx>
          <c:spPr>
            <a:pattFill prst="pct90">
              <a:fgClr>
                <a:srgbClr val="AEE8D1"/>
              </a:fgClr>
              <a:bgClr>
                <a:schemeClr val="bg1"/>
              </a:bgClr>
            </a:pattFill>
            <a:ln w="9525">
              <a:solidFill>
                <a:srgbClr val="AEE8D1"/>
              </a:solidFill>
            </a:ln>
            <a:effectLst/>
          </c:spPr>
          <c:invertIfNegative val="0"/>
          <c:dLbls>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平均余命と平均自立期間!$A$4:$A$7</c:f>
              <c:strCache>
                <c:ptCount val="4"/>
                <c:pt idx="0">
                  <c:v>風間浦村</c:v>
                </c:pt>
                <c:pt idx="1">
                  <c:v>県</c:v>
                </c:pt>
                <c:pt idx="2">
                  <c:v>同規模</c:v>
                </c:pt>
                <c:pt idx="3">
                  <c:v>国</c:v>
                </c:pt>
              </c:strCache>
            </c:strRef>
          </c:cat>
          <c:val>
            <c:numRef>
              <c:f>平均余命と平均自立期間!$C$4:$C$7</c:f>
              <c:numCache>
                <c:formatCode>#,##0.0_ </c:formatCode>
                <c:ptCount val="4"/>
                <c:pt idx="0">
                  <c:v>72.599999999999994</c:v>
                </c:pt>
                <c:pt idx="1">
                  <c:v>78</c:v>
                </c:pt>
                <c:pt idx="2">
                  <c:v>79.3</c:v>
                </c:pt>
                <c:pt idx="3">
                  <c:v>80.099999999999994</c:v>
                </c:pt>
              </c:numCache>
            </c:numRef>
          </c:val>
          <c:extLst>
            <c:ext xmlns:c16="http://schemas.microsoft.com/office/drawing/2014/chart" uri="{C3380CC4-5D6E-409C-BE32-E72D297353CC}">
              <c16:uniqueId val="{00000000-75D7-45AF-850C-9A545C07B473}"/>
            </c:ext>
          </c:extLst>
        </c:ser>
        <c:ser>
          <c:idx val="1"/>
          <c:order val="1"/>
          <c:tx>
            <c:v>日常生活に制限がある期間の平均</c:v>
          </c:tx>
          <c:spPr>
            <a:solidFill>
              <a:schemeClr val="bg1"/>
            </a:solidFill>
            <a:ln>
              <a:solidFill>
                <a:srgbClr val="7F7F7F"/>
              </a:solidFill>
              <a:prstDash val="sysDash"/>
            </a:ln>
            <a:effectLst/>
          </c:spPr>
          <c:invertIfNegative val="0"/>
          <c:dLbls>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平均余命と平均自立期間!$A$4:$A$7</c:f>
              <c:strCache>
                <c:ptCount val="4"/>
                <c:pt idx="0">
                  <c:v>風間浦村</c:v>
                </c:pt>
                <c:pt idx="1">
                  <c:v>県</c:v>
                </c:pt>
                <c:pt idx="2">
                  <c:v>同規模</c:v>
                </c:pt>
                <c:pt idx="3">
                  <c:v>国</c:v>
                </c:pt>
              </c:strCache>
            </c:strRef>
          </c:cat>
          <c:val>
            <c:numRef>
              <c:f>平均余命と平均自立期間!$D$4:$D$7</c:f>
              <c:numCache>
                <c:formatCode>#,##0.0_ </c:formatCode>
                <c:ptCount val="4"/>
                <c:pt idx="0">
                  <c:v>1</c:v>
                </c:pt>
                <c:pt idx="1">
                  <c:v>1.5</c:v>
                </c:pt>
                <c:pt idx="2">
                  <c:v>1.4000000000000057</c:v>
                </c:pt>
                <c:pt idx="3">
                  <c:v>1.6000000000000085</c:v>
                </c:pt>
              </c:numCache>
            </c:numRef>
          </c:val>
          <c:extLst>
            <c:ext xmlns:c16="http://schemas.microsoft.com/office/drawing/2014/chart" uri="{C3380CC4-5D6E-409C-BE32-E72D297353CC}">
              <c16:uniqueId val="{00000001-75D7-45AF-850C-9A545C07B473}"/>
            </c:ext>
          </c:extLst>
        </c:ser>
        <c:dLbls>
          <c:showLegendKey val="0"/>
          <c:showVal val="0"/>
          <c:showCatName val="0"/>
          <c:showSerName val="0"/>
          <c:showPercent val="0"/>
          <c:showBubbleSize val="0"/>
        </c:dLbls>
        <c:gapWidth val="250"/>
        <c:overlap val="100"/>
        <c:axId val="1798583040"/>
        <c:axId val="1798583872"/>
      </c:barChart>
      <c:barChart>
        <c:barDir val="bar"/>
        <c:grouping val="stacked"/>
        <c:varyColors val="0"/>
        <c:ser>
          <c:idx val="2"/>
          <c:order val="2"/>
          <c:tx>
            <c:v>平均余命</c:v>
          </c:tx>
          <c:spPr>
            <a:solidFill>
              <a:srgbClr val="73CBD7"/>
            </a:solidFill>
            <a:ln w="9525">
              <a:solidFill>
                <a:srgbClr val="73CBD7"/>
              </a:solidFill>
            </a:ln>
            <a:effectLst/>
          </c:spPr>
          <c:invertIfNegative val="0"/>
          <c:dLbls>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平均余命と平均自立期間!$A$4:$A$7</c:f>
              <c:strCache>
                <c:ptCount val="4"/>
                <c:pt idx="0">
                  <c:v>風間浦村</c:v>
                </c:pt>
                <c:pt idx="1">
                  <c:v>県</c:v>
                </c:pt>
                <c:pt idx="2">
                  <c:v>同規模</c:v>
                </c:pt>
                <c:pt idx="3">
                  <c:v>国</c:v>
                </c:pt>
              </c:strCache>
            </c:strRef>
          </c:cat>
          <c:val>
            <c:numRef>
              <c:f>平均余命と平均自立期間!$B$4:$B$7</c:f>
              <c:numCache>
                <c:formatCode>#,##0.0_ </c:formatCode>
                <c:ptCount val="4"/>
                <c:pt idx="0">
                  <c:v>73.599999999999994</c:v>
                </c:pt>
                <c:pt idx="1">
                  <c:v>79.5</c:v>
                </c:pt>
                <c:pt idx="2">
                  <c:v>80.7</c:v>
                </c:pt>
                <c:pt idx="3">
                  <c:v>81.7</c:v>
                </c:pt>
              </c:numCache>
            </c:numRef>
          </c:val>
          <c:extLst>
            <c:ext xmlns:c16="http://schemas.microsoft.com/office/drawing/2014/chart" uri="{C3380CC4-5D6E-409C-BE32-E72D297353CC}">
              <c16:uniqueId val="{00000002-75D7-45AF-850C-9A545C07B473}"/>
            </c:ext>
          </c:extLst>
        </c:ser>
        <c:ser>
          <c:idx val="3"/>
          <c:order val="3"/>
          <c:spPr>
            <a:solidFill>
              <a:schemeClr val="accent4"/>
            </a:solidFill>
            <a:ln>
              <a:noFill/>
            </a:ln>
            <a:effectLst/>
          </c:spPr>
          <c:invertIfNegative val="0"/>
          <c:cat>
            <c:strRef>
              <c:f>平均余命と平均自立期間!$A$4:$A$7</c:f>
              <c:strCache>
                <c:ptCount val="4"/>
                <c:pt idx="0">
                  <c:v>風間浦村</c:v>
                </c:pt>
                <c:pt idx="1">
                  <c:v>県</c:v>
                </c:pt>
                <c:pt idx="2">
                  <c:v>同規模</c:v>
                </c:pt>
                <c:pt idx="3">
                  <c:v>国</c:v>
                </c:pt>
              </c:strCache>
            </c:strRef>
          </c:cat>
          <c:val>
            <c:numLit>
              <c:formatCode>General</c:formatCode>
              <c:ptCount val="1"/>
              <c:pt idx="0">
                <c:v>0</c:v>
              </c:pt>
            </c:numLit>
          </c:val>
          <c:extLst>
            <c:ext xmlns:c16="http://schemas.microsoft.com/office/drawing/2014/chart" uri="{C3380CC4-5D6E-409C-BE32-E72D297353CC}">
              <c16:uniqueId val="{00000003-75D7-45AF-850C-9A545C07B473}"/>
            </c:ext>
          </c:extLst>
        </c:ser>
        <c:dLbls>
          <c:showLegendKey val="0"/>
          <c:showVal val="0"/>
          <c:showCatName val="0"/>
          <c:showSerName val="0"/>
          <c:showPercent val="0"/>
          <c:showBubbleSize val="0"/>
        </c:dLbls>
        <c:gapWidth val="50"/>
        <c:overlap val="-100"/>
        <c:axId val="1798569312"/>
        <c:axId val="1798579712"/>
      </c:barChart>
      <c:catAx>
        <c:axId val="1798583040"/>
        <c:scaling>
          <c:orientation val="maxMin"/>
        </c:scaling>
        <c:delete val="0"/>
        <c:axPos val="l"/>
        <c:numFmt formatCode="General" sourceLinked="1"/>
        <c:majorTickMark val="out"/>
        <c:minorTickMark val="none"/>
        <c:tickLblPos val="nextTo"/>
        <c:spPr>
          <a:noFill/>
          <a:ln w="9525" cap="flat" cmpd="sng" algn="ctr">
            <a:solidFill>
              <a:schemeClr val="bg1">
                <a:lumMod val="50000"/>
              </a:schemeClr>
            </a:solidFill>
            <a:round/>
          </a:ln>
          <a:effectLst/>
        </c:spPr>
        <c:txPr>
          <a:bodyPr rot="-60000000" vert="horz"/>
          <a:lstStyle/>
          <a:p>
            <a:pPr>
              <a:defRPr/>
            </a:pPr>
            <a:endParaRPr lang="ja-JP"/>
          </a:p>
        </c:txPr>
        <c:crossAx val="1798583872"/>
        <c:crosses val="autoZero"/>
        <c:auto val="1"/>
        <c:lblAlgn val="ctr"/>
        <c:lblOffset val="100"/>
        <c:noMultiLvlLbl val="0"/>
      </c:catAx>
      <c:valAx>
        <c:axId val="1798583872"/>
        <c:scaling>
          <c:orientation val="minMax"/>
          <c:max val="90"/>
          <c:min val="70"/>
        </c:scaling>
        <c:delete val="0"/>
        <c:axPos val="t"/>
        <c:majorGridlines>
          <c:spPr>
            <a:ln w="9525" cap="flat" cmpd="sng" algn="ctr">
              <a:solidFill>
                <a:schemeClr val="tx1">
                  <a:lumMod val="15000"/>
                  <a:lumOff val="85000"/>
                </a:schemeClr>
              </a:solidFill>
              <a:round/>
            </a:ln>
            <a:effectLst/>
          </c:spPr>
        </c:majorGridlines>
        <c:title>
          <c:tx>
            <c:rich>
              <a:bodyPr/>
              <a:lstStyle/>
              <a:p>
                <a:pPr>
                  <a:defRPr/>
                </a:pPr>
                <a:r>
                  <a:rPr lang="en-US" dirty="0"/>
                  <a:t>(</a:t>
                </a:r>
                <a:r>
                  <a:rPr lang="ja-JP" dirty="0"/>
                  <a:t>年</a:t>
                </a:r>
                <a:r>
                  <a:rPr lang="en-US" dirty="0"/>
                  <a:t>)</a:t>
                </a:r>
                <a:endParaRPr lang="ja-JP" dirty="0"/>
              </a:p>
            </c:rich>
          </c:tx>
          <c:layout>
            <c:manualLayout>
              <c:xMode val="edge"/>
              <c:yMode val="edge"/>
              <c:x val="0.94601003086419755"/>
              <c:y val="9.218224932249322E-2"/>
            </c:manualLayout>
          </c:layout>
          <c:overlay val="0"/>
        </c:title>
        <c:numFmt formatCode="#,##0.0_ " sourceLinked="1"/>
        <c:majorTickMark val="out"/>
        <c:minorTickMark val="none"/>
        <c:tickLblPos val="nextTo"/>
        <c:crossAx val="1798583040"/>
        <c:crosses val="autoZero"/>
        <c:crossBetween val="between"/>
        <c:majorUnit val="2"/>
      </c:valAx>
      <c:valAx>
        <c:axId val="1798579712"/>
        <c:scaling>
          <c:orientation val="minMax"/>
          <c:max val="90"/>
          <c:min val="70"/>
        </c:scaling>
        <c:delete val="1"/>
        <c:axPos val="b"/>
        <c:majorGridlines>
          <c:spPr>
            <a:ln>
              <a:solidFill>
                <a:srgbClr val="D9D9D9"/>
              </a:solidFill>
            </a:ln>
          </c:spPr>
        </c:majorGridlines>
        <c:numFmt formatCode="#,##0.0_ " sourceLinked="1"/>
        <c:majorTickMark val="out"/>
        <c:minorTickMark val="none"/>
        <c:tickLblPos val="nextTo"/>
        <c:crossAx val="1798569312"/>
        <c:crosses val="max"/>
        <c:crossBetween val="between"/>
        <c:majorUnit val="2"/>
      </c:valAx>
      <c:catAx>
        <c:axId val="1798569312"/>
        <c:scaling>
          <c:orientation val="maxMin"/>
        </c:scaling>
        <c:delete val="1"/>
        <c:axPos val="l"/>
        <c:numFmt formatCode="General" sourceLinked="1"/>
        <c:majorTickMark val="out"/>
        <c:minorTickMark val="none"/>
        <c:tickLblPos val="nextTo"/>
        <c:crossAx val="1798579712"/>
        <c:crosses val="autoZero"/>
        <c:auto val="1"/>
        <c:lblAlgn val="ctr"/>
        <c:lblOffset val="100"/>
        <c:noMultiLvlLbl val="0"/>
      </c:catAx>
    </c:plotArea>
    <c:legend>
      <c:legendPos val="t"/>
      <c:legendEntry>
        <c:idx val="3"/>
        <c:delete val="1"/>
      </c:legendEntry>
      <c:overlay val="0"/>
      <c:spPr>
        <a:noFill/>
        <a:ln>
          <a:solidFill>
            <a:srgbClr val="7F7F7F"/>
          </a:solidFill>
        </a:ln>
        <a:effectLst/>
      </c:spPr>
      <c:txPr>
        <a:bodyPr rot="0" vert="horz"/>
        <a:lstStyle/>
        <a:p>
          <a:pPr>
            <a:defRPr/>
          </a:pPr>
          <a:endParaRPr lang="ja-JP"/>
        </a:p>
      </c:txPr>
    </c:legend>
    <c:plotVisOnly val="1"/>
    <c:dispBlanksAs val="gap"/>
    <c:showDLblsOverMax val="0"/>
    <c:extLst/>
  </c:chart>
  <c:spPr>
    <a:solidFill>
      <a:schemeClr val="bg1"/>
    </a:solidFill>
    <a:ln w="9525" cap="flat" cmpd="sng" algn="ctr">
      <a:solidFill>
        <a:schemeClr val="bg1">
          <a:lumMod val="50000"/>
        </a:schemeClr>
      </a:solidFill>
      <a:round/>
    </a:ln>
    <a:effectLst/>
  </c:spPr>
  <c:txPr>
    <a:bodyPr/>
    <a:lstStyle/>
    <a:p>
      <a:pPr>
        <a:defRPr lang="ja-JP" altLang="en-US" sz="700" b="0" i="0" u="none" strike="noStrike" kern="1200" baseline="0">
          <a:solidFill>
            <a:sysClr val="windowText" lastClr="000000"/>
          </a:solidFill>
          <a:latin typeface="ＭＳ 明朝" panose="02020609040205080304" pitchFamily="17" charset="-128"/>
          <a:ea typeface="ＭＳ 明朝" panose="02020609040205080304" pitchFamily="17" charset="-128"/>
          <a:cs typeface="+mn-cs"/>
        </a:defRPr>
      </a:pPr>
      <a:endParaRPr lang="ja-JP"/>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58472222222222"/>
          <c:y val="0.25665413279132793"/>
          <c:w val="0.77671705846579953"/>
          <c:h val="0.69364735772357722"/>
        </c:manualLayout>
      </c:layout>
      <c:barChart>
        <c:barDir val="bar"/>
        <c:grouping val="stacked"/>
        <c:varyColors val="0"/>
        <c:ser>
          <c:idx val="0"/>
          <c:order val="0"/>
          <c:tx>
            <c:v>平均自立期間</c:v>
          </c:tx>
          <c:spPr>
            <a:pattFill prst="pct90">
              <a:fgClr>
                <a:srgbClr val="ECD4E6"/>
              </a:fgClr>
              <a:bgClr>
                <a:schemeClr val="bg1"/>
              </a:bgClr>
            </a:pattFill>
            <a:ln w="9525">
              <a:solidFill>
                <a:srgbClr val="ECD4E6"/>
              </a:solidFill>
            </a:ln>
            <a:effectLst/>
          </c:spPr>
          <c:invertIfNegative val="0"/>
          <c:dLbls>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平均余命と平均自立期間!$A$4:$A$7</c:f>
              <c:strCache>
                <c:ptCount val="4"/>
                <c:pt idx="0">
                  <c:v>風間浦村</c:v>
                </c:pt>
                <c:pt idx="1">
                  <c:v>県</c:v>
                </c:pt>
                <c:pt idx="2">
                  <c:v>同規模</c:v>
                </c:pt>
                <c:pt idx="3">
                  <c:v>国</c:v>
                </c:pt>
              </c:strCache>
            </c:strRef>
          </c:cat>
          <c:val>
            <c:numRef>
              <c:f>平均余命と平均自立期間!$F$4:$F$7</c:f>
              <c:numCache>
                <c:formatCode>#,##0.0_ </c:formatCode>
                <c:ptCount val="4"/>
                <c:pt idx="0">
                  <c:v>82.2</c:v>
                </c:pt>
                <c:pt idx="1">
                  <c:v>83.3</c:v>
                </c:pt>
                <c:pt idx="2">
                  <c:v>84.2</c:v>
                </c:pt>
                <c:pt idx="3">
                  <c:v>84.4</c:v>
                </c:pt>
              </c:numCache>
            </c:numRef>
          </c:val>
          <c:extLst>
            <c:ext xmlns:c16="http://schemas.microsoft.com/office/drawing/2014/chart" uri="{C3380CC4-5D6E-409C-BE32-E72D297353CC}">
              <c16:uniqueId val="{00000000-01AC-40F3-A5F5-681AD3B03642}"/>
            </c:ext>
          </c:extLst>
        </c:ser>
        <c:ser>
          <c:idx val="1"/>
          <c:order val="1"/>
          <c:tx>
            <c:v>日常生活に制限がある期間の平均</c:v>
          </c:tx>
          <c:spPr>
            <a:solidFill>
              <a:schemeClr val="bg1"/>
            </a:solidFill>
            <a:ln>
              <a:solidFill>
                <a:srgbClr val="7F7F7F"/>
              </a:solidFill>
              <a:prstDash val="sysDash"/>
            </a:ln>
            <a:effectLst/>
          </c:spPr>
          <c:invertIfNegative val="0"/>
          <c:dLbls>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平均余命と平均自立期間!$A$4:$A$7</c:f>
              <c:strCache>
                <c:ptCount val="4"/>
                <c:pt idx="0">
                  <c:v>風間浦村</c:v>
                </c:pt>
                <c:pt idx="1">
                  <c:v>県</c:v>
                </c:pt>
                <c:pt idx="2">
                  <c:v>同規模</c:v>
                </c:pt>
                <c:pt idx="3">
                  <c:v>国</c:v>
                </c:pt>
              </c:strCache>
            </c:strRef>
          </c:cat>
          <c:val>
            <c:numRef>
              <c:f>平均余命と平均自立期間!$G$4:$G$7</c:f>
              <c:numCache>
                <c:formatCode>#,##0.0_ </c:formatCode>
                <c:ptCount val="4"/>
                <c:pt idx="0">
                  <c:v>3.2999999999999972</c:v>
                </c:pt>
                <c:pt idx="1">
                  <c:v>3.4000000000000057</c:v>
                </c:pt>
                <c:pt idx="2">
                  <c:v>3.2000000000000028</c:v>
                </c:pt>
                <c:pt idx="3">
                  <c:v>3.3999999999999915</c:v>
                </c:pt>
              </c:numCache>
            </c:numRef>
          </c:val>
          <c:extLst>
            <c:ext xmlns:c16="http://schemas.microsoft.com/office/drawing/2014/chart" uri="{C3380CC4-5D6E-409C-BE32-E72D297353CC}">
              <c16:uniqueId val="{00000001-01AC-40F3-A5F5-681AD3B03642}"/>
            </c:ext>
          </c:extLst>
        </c:ser>
        <c:dLbls>
          <c:showLegendKey val="0"/>
          <c:showVal val="0"/>
          <c:showCatName val="0"/>
          <c:showSerName val="0"/>
          <c:showPercent val="0"/>
          <c:showBubbleSize val="0"/>
        </c:dLbls>
        <c:gapWidth val="250"/>
        <c:overlap val="100"/>
        <c:axId val="1798583040"/>
        <c:axId val="1798583872"/>
      </c:barChart>
      <c:barChart>
        <c:barDir val="bar"/>
        <c:grouping val="stacked"/>
        <c:varyColors val="0"/>
        <c:ser>
          <c:idx val="2"/>
          <c:order val="2"/>
          <c:tx>
            <c:v>平均余命</c:v>
          </c:tx>
          <c:spPr>
            <a:solidFill>
              <a:srgbClr val="CF9DC4"/>
            </a:solidFill>
            <a:ln w="9525">
              <a:solidFill>
                <a:srgbClr val="CF9DC4"/>
              </a:solidFill>
            </a:ln>
            <a:effectLst/>
          </c:spPr>
          <c:invertIfNegative val="0"/>
          <c:dLbls>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平均余命と平均自立期間!$E$4:$E$7</c:f>
              <c:numCache>
                <c:formatCode>#,##0.0_ </c:formatCode>
                <c:ptCount val="4"/>
                <c:pt idx="0">
                  <c:v>85.5</c:v>
                </c:pt>
                <c:pt idx="1">
                  <c:v>86.7</c:v>
                </c:pt>
                <c:pt idx="2">
                  <c:v>87.4</c:v>
                </c:pt>
                <c:pt idx="3">
                  <c:v>87.8</c:v>
                </c:pt>
              </c:numCache>
            </c:numRef>
          </c:val>
          <c:extLst>
            <c:ext xmlns:c16="http://schemas.microsoft.com/office/drawing/2014/chart" uri="{C3380CC4-5D6E-409C-BE32-E72D297353CC}">
              <c16:uniqueId val="{00000002-01AC-40F3-A5F5-681AD3B03642}"/>
            </c:ext>
          </c:extLst>
        </c:ser>
        <c:ser>
          <c:idx val="3"/>
          <c:order val="3"/>
          <c:spPr>
            <a:solidFill>
              <a:schemeClr val="accent4"/>
            </a:solidFill>
            <a:ln>
              <a:noFill/>
            </a:ln>
            <a:effectLst/>
          </c:spPr>
          <c:invertIfNegative val="0"/>
          <c:val>
            <c:numLit>
              <c:formatCode>General</c:formatCode>
              <c:ptCount val="1"/>
              <c:pt idx="0">
                <c:v>0</c:v>
              </c:pt>
            </c:numLit>
          </c:val>
          <c:extLst>
            <c:ext xmlns:c16="http://schemas.microsoft.com/office/drawing/2014/chart" uri="{C3380CC4-5D6E-409C-BE32-E72D297353CC}">
              <c16:uniqueId val="{00000003-01AC-40F3-A5F5-681AD3B03642}"/>
            </c:ext>
          </c:extLst>
        </c:ser>
        <c:dLbls>
          <c:showLegendKey val="0"/>
          <c:showVal val="0"/>
          <c:showCatName val="0"/>
          <c:showSerName val="0"/>
          <c:showPercent val="0"/>
          <c:showBubbleSize val="0"/>
        </c:dLbls>
        <c:gapWidth val="50"/>
        <c:overlap val="-100"/>
        <c:axId val="1798569312"/>
        <c:axId val="1798579712"/>
      </c:barChart>
      <c:catAx>
        <c:axId val="1798583040"/>
        <c:scaling>
          <c:orientation val="maxMin"/>
        </c:scaling>
        <c:delete val="0"/>
        <c:axPos val="l"/>
        <c:numFmt formatCode="General" sourceLinked="1"/>
        <c:majorTickMark val="out"/>
        <c:minorTickMark val="none"/>
        <c:tickLblPos val="nextTo"/>
        <c:spPr>
          <a:noFill/>
          <a:ln w="9525" cap="flat" cmpd="sng" algn="ctr">
            <a:solidFill>
              <a:schemeClr val="bg1">
                <a:lumMod val="50000"/>
              </a:schemeClr>
            </a:solidFill>
            <a:round/>
          </a:ln>
          <a:effectLst/>
        </c:spPr>
        <c:txPr>
          <a:bodyPr rot="-60000000" vert="horz"/>
          <a:lstStyle/>
          <a:p>
            <a:pPr>
              <a:defRPr/>
            </a:pPr>
            <a:endParaRPr lang="ja-JP"/>
          </a:p>
        </c:txPr>
        <c:crossAx val="1798583872"/>
        <c:crosses val="autoZero"/>
        <c:auto val="1"/>
        <c:lblAlgn val="ctr"/>
        <c:lblOffset val="100"/>
        <c:noMultiLvlLbl val="0"/>
      </c:catAx>
      <c:valAx>
        <c:axId val="1798583872"/>
        <c:scaling>
          <c:orientation val="minMax"/>
          <c:min val="70"/>
        </c:scaling>
        <c:delete val="0"/>
        <c:axPos val="t"/>
        <c:majorGridlines>
          <c:spPr>
            <a:ln w="9525" cap="flat" cmpd="sng" algn="ctr">
              <a:solidFill>
                <a:schemeClr val="tx1">
                  <a:lumMod val="15000"/>
                  <a:lumOff val="85000"/>
                </a:schemeClr>
              </a:solidFill>
              <a:round/>
            </a:ln>
            <a:effectLst/>
          </c:spPr>
        </c:majorGridlines>
        <c:title>
          <c:tx>
            <c:rich>
              <a:bodyPr/>
              <a:lstStyle/>
              <a:p>
                <a:pPr>
                  <a:defRPr/>
                </a:pPr>
                <a:r>
                  <a:rPr lang="en-US" dirty="0"/>
                  <a:t>(</a:t>
                </a:r>
                <a:r>
                  <a:rPr lang="ja-JP" dirty="0"/>
                  <a:t>年</a:t>
                </a:r>
                <a:r>
                  <a:rPr lang="en-US" dirty="0"/>
                  <a:t>)</a:t>
                </a:r>
                <a:endParaRPr lang="ja-JP" dirty="0"/>
              </a:p>
            </c:rich>
          </c:tx>
          <c:layout>
            <c:manualLayout>
              <c:xMode val="edge"/>
              <c:yMode val="edge"/>
              <c:x val="0.94013040123456793"/>
              <c:y val="0.1093909214092141"/>
            </c:manualLayout>
          </c:layout>
          <c:overlay val="0"/>
        </c:title>
        <c:numFmt formatCode="#,##0.0_ " sourceLinked="1"/>
        <c:majorTickMark val="out"/>
        <c:minorTickMark val="none"/>
        <c:tickLblPos val="nextTo"/>
        <c:crossAx val="1798583040"/>
        <c:crosses val="autoZero"/>
        <c:crossBetween val="between"/>
        <c:majorUnit val="2"/>
      </c:valAx>
      <c:valAx>
        <c:axId val="1798579712"/>
        <c:scaling>
          <c:orientation val="minMax"/>
          <c:max val="90"/>
          <c:min val="70"/>
        </c:scaling>
        <c:delete val="1"/>
        <c:axPos val="b"/>
        <c:majorGridlines>
          <c:spPr>
            <a:ln>
              <a:solidFill>
                <a:srgbClr val="D9D9D9"/>
              </a:solidFill>
            </a:ln>
          </c:spPr>
        </c:majorGridlines>
        <c:numFmt formatCode="#,##0.0_ " sourceLinked="1"/>
        <c:majorTickMark val="out"/>
        <c:minorTickMark val="none"/>
        <c:tickLblPos val="nextTo"/>
        <c:crossAx val="1798569312"/>
        <c:crosses val="max"/>
        <c:crossBetween val="between"/>
        <c:majorUnit val="2"/>
      </c:valAx>
      <c:catAx>
        <c:axId val="1798569312"/>
        <c:scaling>
          <c:orientation val="maxMin"/>
        </c:scaling>
        <c:delete val="1"/>
        <c:axPos val="l"/>
        <c:numFmt formatCode="General" sourceLinked="1"/>
        <c:majorTickMark val="out"/>
        <c:minorTickMark val="none"/>
        <c:tickLblPos val="nextTo"/>
        <c:crossAx val="1798579712"/>
        <c:crosses val="autoZero"/>
        <c:auto val="1"/>
        <c:lblAlgn val="ctr"/>
        <c:lblOffset val="100"/>
        <c:noMultiLvlLbl val="0"/>
      </c:catAx>
    </c:plotArea>
    <c:legend>
      <c:legendPos val="t"/>
      <c:legendEntry>
        <c:idx val="3"/>
        <c:delete val="1"/>
      </c:legendEntry>
      <c:overlay val="0"/>
      <c:spPr>
        <a:noFill/>
        <a:ln>
          <a:solidFill>
            <a:srgbClr val="7F7F7F"/>
          </a:solidFill>
        </a:ln>
        <a:effectLst/>
      </c:spPr>
      <c:txPr>
        <a:bodyPr rot="0" vert="horz"/>
        <a:lstStyle/>
        <a:p>
          <a:pPr>
            <a:defRPr/>
          </a:pPr>
          <a:endParaRPr lang="ja-JP"/>
        </a:p>
      </c:txPr>
    </c:legend>
    <c:plotVisOnly val="1"/>
    <c:dispBlanksAs val="gap"/>
    <c:showDLblsOverMax val="0"/>
    <c:extLst/>
  </c:chart>
  <c:spPr>
    <a:solidFill>
      <a:schemeClr val="bg1"/>
    </a:solidFill>
    <a:ln w="9525" cap="flat" cmpd="sng" algn="ctr">
      <a:solidFill>
        <a:schemeClr val="bg1">
          <a:lumMod val="50000"/>
        </a:schemeClr>
      </a:solidFill>
      <a:round/>
    </a:ln>
    <a:effectLst/>
  </c:spPr>
  <c:txPr>
    <a:bodyPr/>
    <a:lstStyle/>
    <a:p>
      <a:pPr>
        <a:defRPr lang="ja-JP" altLang="en-US" sz="700" b="0" i="0" u="none" strike="noStrike" kern="1200" baseline="0">
          <a:solidFill>
            <a:sysClr val="windowText" lastClr="000000"/>
          </a:solidFill>
          <a:latin typeface="ＭＳ 明朝" panose="02020609040205080304" pitchFamily="17" charset="-128"/>
          <a:ea typeface="ＭＳ 明朝" panose="02020609040205080304" pitchFamily="17" charset="-128"/>
          <a:cs typeface="+mn-cs"/>
        </a:defRPr>
      </a:pPr>
      <a:endParaRPr lang="ja-JP"/>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126470588235297E-2"/>
          <c:y val="0.183009375"/>
          <c:w val="0.89904673202614382"/>
          <c:h val="0.70885798611111106"/>
        </c:manualLayout>
      </c:layout>
      <c:lineChart>
        <c:grouping val="standard"/>
        <c:varyColors val="0"/>
        <c:ser>
          <c:idx val="0"/>
          <c:order val="0"/>
          <c:tx>
            <c:v>平均余命</c:v>
          </c:tx>
          <c:spPr>
            <a:ln w="28575" cap="rnd">
              <a:solidFill>
                <a:srgbClr val="6FACBF"/>
              </a:solidFill>
              <a:round/>
            </a:ln>
            <a:effectLst/>
          </c:spPr>
          <c:marker>
            <c:symbol val="circle"/>
            <c:size val="6"/>
            <c:spPr>
              <a:solidFill>
                <a:srgbClr val="6FACBF"/>
              </a:solidFill>
              <a:ln w="9525">
                <a:noFill/>
              </a:ln>
              <a:effectLst/>
            </c:spPr>
          </c:marker>
          <c:dLbls>
            <c:spPr>
              <a:noFill/>
              <a:ln>
                <a:noFill/>
              </a:ln>
              <a:effectLst/>
            </c:spPr>
            <c:txPr>
              <a:bodyPr rot="0" vert="horz"/>
              <a:lstStyle/>
              <a:p>
                <a:pPr>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'平均余命と平均自立期間(年度別)'!$A$4:$A$8</c:f>
              <c:strCache>
                <c:ptCount val="5"/>
                <c:pt idx="0">
                  <c:v>平成30年度</c:v>
                </c:pt>
                <c:pt idx="1">
                  <c:v>平成31年度</c:v>
                </c:pt>
                <c:pt idx="2">
                  <c:v>令和2年度</c:v>
                </c:pt>
                <c:pt idx="3">
                  <c:v>令和3年度</c:v>
                </c:pt>
                <c:pt idx="4">
                  <c:v>令和4年度</c:v>
                </c:pt>
              </c:strCache>
            </c:strRef>
          </c:cat>
          <c:val>
            <c:numRef>
              <c:f>'平均余命と平均自立期間(年度別)'!$B$4:$B$8</c:f>
              <c:numCache>
                <c:formatCode>#,##0.0_ </c:formatCode>
                <c:ptCount val="5"/>
                <c:pt idx="0">
                  <c:v>80.5</c:v>
                </c:pt>
                <c:pt idx="1">
                  <c:v>77.2</c:v>
                </c:pt>
                <c:pt idx="2">
                  <c:v>77.099999999999994</c:v>
                </c:pt>
                <c:pt idx="3">
                  <c:v>73.400000000000006</c:v>
                </c:pt>
                <c:pt idx="4">
                  <c:v>73.599999999999994</c:v>
                </c:pt>
              </c:numCache>
            </c:numRef>
          </c:val>
          <c:smooth val="0"/>
          <c:extLst>
            <c:ext xmlns:c16="http://schemas.microsoft.com/office/drawing/2014/chart" uri="{C3380CC4-5D6E-409C-BE32-E72D297353CC}">
              <c16:uniqueId val="{00000000-4F26-4EBB-9A8E-6107E84738A7}"/>
            </c:ext>
          </c:extLst>
        </c:ser>
        <c:ser>
          <c:idx val="1"/>
          <c:order val="1"/>
          <c:tx>
            <c:v>平均自立期間</c:v>
          </c:tx>
          <c:spPr>
            <a:ln w="28575" cap="rnd">
              <a:solidFill>
                <a:srgbClr val="81DBB7"/>
              </a:solidFill>
              <a:prstDash val="sysDash"/>
              <a:round/>
            </a:ln>
            <a:effectLst/>
          </c:spPr>
          <c:marker>
            <c:symbol val="square"/>
            <c:size val="6"/>
            <c:spPr>
              <a:solidFill>
                <a:srgbClr val="81DBB7"/>
              </a:solidFill>
              <a:ln w="9525">
                <a:noFill/>
                <a:prstDash val="solid"/>
              </a:ln>
              <a:effectLst/>
            </c:spPr>
          </c:marker>
          <c:dLbls>
            <c:dLbl>
              <c:idx val="3"/>
              <c:layout>
                <c:manualLayout>
                  <c:x val="-8.9121872460273935E-2"/>
                  <c:y val="3.62946904429125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F26-4EBB-9A8E-6107E84738A7}"/>
                </c:ext>
              </c:extLst>
            </c:dLbl>
            <c:dLbl>
              <c:idx val="4"/>
              <c:layout>
                <c:manualLayout>
                  <c:x val="-2.9381632701084006E-3"/>
                  <c:y val="4.27426244933026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F26-4EBB-9A8E-6107E84738A7}"/>
                </c:ext>
              </c:extLst>
            </c:dLbl>
            <c:spPr>
              <a:noFill/>
              <a:ln>
                <a:noFill/>
              </a:ln>
              <a:effectLst/>
            </c:spPr>
            <c:txPr>
              <a:bodyPr rot="0" vert="horz"/>
              <a:lstStyle/>
              <a:p>
                <a:pPr>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'平均余命と平均自立期間(年度別)'!$A$4:$A$8</c:f>
              <c:strCache>
                <c:ptCount val="5"/>
                <c:pt idx="0">
                  <c:v>平成30年度</c:v>
                </c:pt>
                <c:pt idx="1">
                  <c:v>平成31年度</c:v>
                </c:pt>
                <c:pt idx="2">
                  <c:v>令和2年度</c:v>
                </c:pt>
                <c:pt idx="3">
                  <c:v>令和3年度</c:v>
                </c:pt>
                <c:pt idx="4">
                  <c:v>令和4年度</c:v>
                </c:pt>
              </c:strCache>
            </c:strRef>
          </c:cat>
          <c:val>
            <c:numRef>
              <c:f>'平均余命と平均自立期間(年度別)'!$C$4:$C$8</c:f>
              <c:numCache>
                <c:formatCode>#,##0.0_ </c:formatCode>
                <c:ptCount val="5"/>
                <c:pt idx="0">
                  <c:v>78.599999999999994</c:v>
                </c:pt>
                <c:pt idx="1">
                  <c:v>75.599999999999994</c:v>
                </c:pt>
                <c:pt idx="2">
                  <c:v>75.7</c:v>
                </c:pt>
                <c:pt idx="3">
                  <c:v>72.2</c:v>
                </c:pt>
                <c:pt idx="4">
                  <c:v>72.599999999999994</c:v>
                </c:pt>
              </c:numCache>
            </c:numRef>
          </c:val>
          <c:smooth val="0"/>
          <c:extLst>
            <c:ext xmlns:c16="http://schemas.microsoft.com/office/drawing/2014/chart" uri="{C3380CC4-5D6E-409C-BE32-E72D297353CC}">
              <c16:uniqueId val="{00000002-4F26-4EBB-9A8E-6107E84738A7}"/>
            </c:ext>
          </c:extLst>
        </c:ser>
        <c:dLbls>
          <c:showLegendKey val="0"/>
          <c:showVal val="0"/>
          <c:showCatName val="0"/>
          <c:showSerName val="0"/>
          <c:showPercent val="0"/>
          <c:showBubbleSize val="0"/>
        </c:dLbls>
        <c:marker val="1"/>
        <c:smooth val="0"/>
        <c:axId val="1327765680"/>
        <c:axId val="1327766096"/>
      </c:lineChart>
      <c:catAx>
        <c:axId val="1327765680"/>
        <c:scaling>
          <c:orientation val="minMax"/>
        </c:scaling>
        <c:delete val="0"/>
        <c:axPos val="b"/>
        <c:numFmt formatCode="General" sourceLinked="1"/>
        <c:majorTickMark val="out"/>
        <c:minorTickMark val="none"/>
        <c:tickLblPos val="nextTo"/>
        <c:spPr>
          <a:noFill/>
          <a:ln w="9525" cap="flat" cmpd="sng" algn="ctr">
            <a:solidFill>
              <a:srgbClr val="7F7F7F"/>
            </a:solidFill>
            <a:round/>
          </a:ln>
          <a:effectLst/>
        </c:spPr>
        <c:txPr>
          <a:bodyPr rot="-60000000" vert="horz"/>
          <a:lstStyle/>
          <a:p>
            <a:pPr>
              <a:defRPr/>
            </a:pPr>
            <a:endParaRPr lang="ja-JP"/>
          </a:p>
        </c:txPr>
        <c:crossAx val="1327766096"/>
        <c:crosses val="autoZero"/>
        <c:auto val="1"/>
        <c:lblAlgn val="ctr"/>
        <c:lblOffset val="100"/>
        <c:noMultiLvlLbl val="0"/>
      </c:catAx>
      <c:valAx>
        <c:axId val="1327766096"/>
        <c:scaling>
          <c:orientation val="minMax"/>
          <c:max val="90"/>
          <c:min val="70"/>
        </c:scaling>
        <c:delete val="0"/>
        <c:axPos val="l"/>
        <c:majorGridlines>
          <c:spPr>
            <a:ln w="9525" cap="flat" cmpd="sng" algn="ctr">
              <a:solidFill>
                <a:schemeClr val="tx1">
                  <a:lumMod val="15000"/>
                  <a:lumOff val="85000"/>
                </a:schemeClr>
              </a:solidFill>
              <a:round/>
            </a:ln>
            <a:effectLst/>
          </c:spPr>
        </c:majorGridlines>
        <c:title>
          <c:tx>
            <c:rich>
              <a:bodyPr rot="0"/>
              <a:lstStyle/>
              <a:p>
                <a:pPr>
                  <a:defRPr/>
                </a:pPr>
                <a:r>
                  <a:rPr lang="en-US" b="1" dirty="0"/>
                  <a:t>(</a:t>
                </a:r>
                <a:r>
                  <a:rPr lang="ja-JP" b="1" dirty="0"/>
                  <a:t>年</a:t>
                </a:r>
                <a:r>
                  <a:rPr lang="en-US" b="1" dirty="0"/>
                  <a:t>)</a:t>
                </a:r>
                <a:endParaRPr lang="ja-JP" b="1" dirty="0"/>
              </a:p>
            </c:rich>
          </c:tx>
          <c:layout>
            <c:manualLayout>
              <c:xMode val="edge"/>
              <c:yMode val="edge"/>
              <c:x val="2.2340539141420994E-3"/>
              <c:y val="3.8455380594463837E-2"/>
            </c:manualLayout>
          </c:layout>
          <c:overlay val="0"/>
          <c:spPr>
            <a:noFill/>
            <a:ln>
              <a:noFill/>
            </a:ln>
            <a:effectLst/>
          </c:spPr>
        </c:title>
        <c:numFmt formatCode="#,##0.0_ " sourceLinked="1"/>
        <c:majorTickMark val="out"/>
        <c:minorTickMark val="none"/>
        <c:tickLblPos val="nextTo"/>
        <c:spPr>
          <a:noFill/>
          <a:ln>
            <a:solidFill>
              <a:srgbClr val="7F7F7F"/>
            </a:solidFill>
          </a:ln>
          <a:effectLst/>
        </c:spPr>
        <c:txPr>
          <a:bodyPr rot="-60000000" vert="horz"/>
          <a:lstStyle/>
          <a:p>
            <a:pPr>
              <a:defRPr/>
            </a:pPr>
            <a:endParaRPr lang="ja-JP"/>
          </a:p>
        </c:txPr>
        <c:crossAx val="1327765680"/>
        <c:crosses val="autoZero"/>
        <c:crossBetween val="between"/>
      </c:valAx>
    </c:plotArea>
    <c:legend>
      <c:legendPos val="t"/>
      <c:overlay val="0"/>
      <c:spPr>
        <a:noFill/>
        <a:ln>
          <a:solidFill>
            <a:srgbClr val="7F7F7F"/>
          </a:solidFill>
        </a:ln>
        <a:effectLst/>
      </c:spPr>
      <c:txPr>
        <a:bodyPr rot="0" vert="horz"/>
        <a:lstStyle/>
        <a:p>
          <a:pPr>
            <a:defRPr/>
          </a:pPr>
          <a:endParaRPr lang="ja-JP"/>
        </a:p>
      </c:txPr>
    </c:legend>
    <c:plotVisOnly val="1"/>
    <c:dispBlanksAs val="gap"/>
    <c:showDLblsOverMax val="0"/>
    <c:extLst/>
  </c:chart>
  <c:spPr>
    <a:solidFill>
      <a:schemeClr val="bg1"/>
    </a:solidFill>
    <a:ln w="9525" cap="flat" cmpd="sng" algn="ctr">
      <a:solidFill>
        <a:srgbClr val="7F7F7F"/>
      </a:solidFill>
      <a:round/>
    </a:ln>
    <a:effectLst/>
  </c:spPr>
  <c:txPr>
    <a:bodyPr/>
    <a:lstStyle/>
    <a:p>
      <a:pPr>
        <a:defRPr lang="ja-JP" altLang="en-US" sz="1000" b="0" i="0" u="none" strike="noStrike" kern="1200" baseline="0">
          <a:solidFill>
            <a:schemeClr val="tx1"/>
          </a:solidFill>
          <a:latin typeface="ＭＳ 明朝" panose="02020609040205080304" pitchFamily="17" charset="-128"/>
          <a:ea typeface="ＭＳ 明朝" panose="02020609040205080304" pitchFamily="17" charset="-128"/>
          <a:cs typeface="+mn-cs"/>
        </a:defRPr>
      </a:pPr>
      <a:endParaRPr lang="ja-JP"/>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73888888888889"/>
          <c:y val="0.18476736111111108"/>
          <c:w val="0.87643431372549019"/>
          <c:h val="0.70397569444444441"/>
        </c:manualLayout>
      </c:layout>
      <c:lineChart>
        <c:grouping val="standard"/>
        <c:varyColors val="0"/>
        <c:ser>
          <c:idx val="2"/>
          <c:order val="0"/>
          <c:tx>
            <c:v>平均余命</c:v>
          </c:tx>
          <c:spPr>
            <a:ln w="28575">
              <a:solidFill>
                <a:srgbClr val="DBA1B6"/>
              </a:solidFill>
            </a:ln>
          </c:spPr>
          <c:marker>
            <c:symbol val="circle"/>
            <c:size val="6"/>
            <c:spPr>
              <a:solidFill>
                <a:srgbClr val="DBA1B6"/>
              </a:solidFill>
              <a:ln>
                <a:noFill/>
              </a:ln>
            </c:spPr>
          </c:marker>
          <c:dLbls>
            <c:dLbl>
              <c:idx val="3"/>
              <c:layout>
                <c:manualLayout>
                  <c:x val="-5.1786881121362129E-2"/>
                  <c:y val="-7.32730705599476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5DF-4AB8-B356-00B81693062E}"/>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'平均余命と平均自立期間(年度別)'!$A$4:$A$8</c:f>
              <c:strCache>
                <c:ptCount val="5"/>
                <c:pt idx="0">
                  <c:v>平成30年度</c:v>
                </c:pt>
                <c:pt idx="1">
                  <c:v>平成31年度</c:v>
                </c:pt>
                <c:pt idx="2">
                  <c:v>令和2年度</c:v>
                </c:pt>
                <c:pt idx="3">
                  <c:v>令和3年度</c:v>
                </c:pt>
                <c:pt idx="4">
                  <c:v>令和4年度</c:v>
                </c:pt>
              </c:strCache>
            </c:strRef>
          </c:cat>
          <c:val>
            <c:numRef>
              <c:f>'平均余命と平均自立期間(年度別)'!$E$4:$E$8</c:f>
              <c:numCache>
                <c:formatCode>#,##0.0_ </c:formatCode>
                <c:ptCount val="5"/>
                <c:pt idx="0">
                  <c:v>82.5</c:v>
                </c:pt>
                <c:pt idx="1">
                  <c:v>85.7</c:v>
                </c:pt>
                <c:pt idx="2">
                  <c:v>86.4</c:v>
                </c:pt>
                <c:pt idx="3">
                  <c:v>87.9</c:v>
                </c:pt>
                <c:pt idx="4">
                  <c:v>85.5</c:v>
                </c:pt>
              </c:numCache>
            </c:numRef>
          </c:val>
          <c:smooth val="0"/>
          <c:extLst>
            <c:ext xmlns:c16="http://schemas.microsoft.com/office/drawing/2014/chart" uri="{C3380CC4-5D6E-409C-BE32-E72D297353CC}">
              <c16:uniqueId val="{00000000-E5DF-4AB8-B356-00B81693062E}"/>
            </c:ext>
          </c:extLst>
        </c:ser>
        <c:ser>
          <c:idx val="3"/>
          <c:order val="1"/>
          <c:tx>
            <c:v>平均自立期間</c:v>
          </c:tx>
          <c:spPr>
            <a:ln w="28575">
              <a:solidFill>
                <a:srgbClr val="D9ABD4"/>
              </a:solidFill>
              <a:prstDash val="sysDash"/>
            </a:ln>
          </c:spPr>
          <c:marker>
            <c:symbol val="x"/>
            <c:size val="6"/>
            <c:spPr>
              <a:solidFill>
                <a:srgbClr val="D9ABD4"/>
              </a:solidFill>
              <a:ln>
                <a:noFill/>
                <a:prstDash val="solid"/>
              </a:ln>
            </c:spPr>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'平均余命と平均自立期間(年度別)'!$A$4:$A$8</c:f>
              <c:strCache>
                <c:ptCount val="5"/>
                <c:pt idx="0">
                  <c:v>平成30年度</c:v>
                </c:pt>
                <c:pt idx="1">
                  <c:v>平成31年度</c:v>
                </c:pt>
                <c:pt idx="2">
                  <c:v>令和2年度</c:v>
                </c:pt>
                <c:pt idx="3">
                  <c:v>令和3年度</c:v>
                </c:pt>
                <c:pt idx="4">
                  <c:v>令和4年度</c:v>
                </c:pt>
              </c:strCache>
            </c:strRef>
          </c:cat>
          <c:val>
            <c:numRef>
              <c:f>'平均余命と平均自立期間(年度別)'!$F$4:$F$8</c:f>
              <c:numCache>
                <c:formatCode>#,##0.0_ </c:formatCode>
                <c:ptCount val="5"/>
                <c:pt idx="0">
                  <c:v>79.900000000000006</c:v>
                </c:pt>
                <c:pt idx="1">
                  <c:v>82.4</c:v>
                </c:pt>
                <c:pt idx="2">
                  <c:v>83.1</c:v>
                </c:pt>
                <c:pt idx="3">
                  <c:v>84</c:v>
                </c:pt>
                <c:pt idx="4">
                  <c:v>82.2</c:v>
                </c:pt>
              </c:numCache>
            </c:numRef>
          </c:val>
          <c:smooth val="0"/>
          <c:extLst>
            <c:ext xmlns:c16="http://schemas.microsoft.com/office/drawing/2014/chart" uri="{C3380CC4-5D6E-409C-BE32-E72D297353CC}">
              <c16:uniqueId val="{00000001-E5DF-4AB8-B356-00B81693062E}"/>
            </c:ext>
          </c:extLst>
        </c:ser>
        <c:dLbls>
          <c:showLegendKey val="0"/>
          <c:showVal val="0"/>
          <c:showCatName val="0"/>
          <c:showSerName val="0"/>
          <c:showPercent val="0"/>
          <c:showBubbleSize val="0"/>
        </c:dLbls>
        <c:marker val="1"/>
        <c:smooth val="0"/>
        <c:axId val="1327765680"/>
        <c:axId val="1327766096"/>
      </c:lineChart>
      <c:catAx>
        <c:axId val="1327765680"/>
        <c:scaling>
          <c:orientation val="minMax"/>
        </c:scaling>
        <c:delete val="0"/>
        <c:axPos val="b"/>
        <c:numFmt formatCode="General" sourceLinked="1"/>
        <c:majorTickMark val="out"/>
        <c:minorTickMark val="none"/>
        <c:tickLblPos val="nextTo"/>
        <c:spPr>
          <a:noFill/>
          <a:ln w="9525" cap="flat" cmpd="sng" algn="ctr">
            <a:solidFill>
              <a:srgbClr val="7F7F7F"/>
            </a:solidFill>
            <a:round/>
          </a:ln>
          <a:effectLst/>
        </c:spPr>
        <c:txPr>
          <a:bodyPr rot="-60000000" vert="horz"/>
          <a:lstStyle/>
          <a:p>
            <a:pPr>
              <a:defRPr/>
            </a:pPr>
            <a:endParaRPr lang="ja-JP"/>
          </a:p>
        </c:txPr>
        <c:crossAx val="1327766096"/>
        <c:crosses val="autoZero"/>
        <c:auto val="1"/>
        <c:lblAlgn val="ctr"/>
        <c:lblOffset val="100"/>
        <c:noMultiLvlLbl val="0"/>
      </c:catAx>
      <c:valAx>
        <c:axId val="1327766096"/>
        <c:scaling>
          <c:orientation val="minMax"/>
          <c:min val="70"/>
        </c:scaling>
        <c:delete val="0"/>
        <c:axPos val="l"/>
        <c:majorGridlines>
          <c:spPr>
            <a:ln w="9525" cap="flat" cmpd="sng" algn="ctr">
              <a:solidFill>
                <a:schemeClr val="tx1">
                  <a:lumMod val="15000"/>
                  <a:lumOff val="85000"/>
                </a:schemeClr>
              </a:solidFill>
              <a:round/>
            </a:ln>
            <a:effectLst/>
          </c:spPr>
        </c:majorGridlines>
        <c:title>
          <c:tx>
            <c:rich>
              <a:bodyPr rot="0" vert="horz"/>
              <a:lstStyle/>
              <a:p>
                <a:pPr>
                  <a:defRPr/>
                </a:pPr>
                <a:r>
                  <a:rPr lang="en-US" b="1" dirty="0"/>
                  <a:t>(</a:t>
                </a:r>
                <a:r>
                  <a:rPr lang="ja-JP" b="1" dirty="0"/>
                  <a:t>年</a:t>
                </a:r>
                <a:r>
                  <a:rPr lang="en-US" b="1" dirty="0"/>
                  <a:t>)</a:t>
                </a:r>
                <a:endParaRPr lang="ja-JP" b="1" dirty="0"/>
              </a:p>
            </c:rich>
          </c:tx>
          <c:layout>
            <c:manualLayout>
              <c:xMode val="edge"/>
              <c:yMode val="edge"/>
              <c:x val="2.87141768527217E-3"/>
              <c:y val="5.8811735807309133E-2"/>
            </c:manualLayout>
          </c:layout>
          <c:overlay val="0"/>
        </c:title>
        <c:numFmt formatCode="#,##0.0_ " sourceLinked="1"/>
        <c:majorTickMark val="out"/>
        <c:minorTickMark val="none"/>
        <c:tickLblPos val="nextTo"/>
        <c:spPr>
          <a:noFill/>
          <a:ln>
            <a:solidFill>
              <a:srgbClr val="7F7F7F"/>
            </a:solidFill>
          </a:ln>
          <a:effectLst/>
        </c:spPr>
        <c:txPr>
          <a:bodyPr rot="-60000000" vert="horz"/>
          <a:lstStyle/>
          <a:p>
            <a:pPr>
              <a:defRPr/>
            </a:pPr>
            <a:endParaRPr lang="ja-JP"/>
          </a:p>
        </c:txPr>
        <c:crossAx val="1327765680"/>
        <c:crosses val="autoZero"/>
        <c:crossBetween val="between"/>
      </c:valAx>
    </c:plotArea>
    <c:legend>
      <c:legendPos val="t"/>
      <c:overlay val="0"/>
      <c:spPr>
        <a:ln>
          <a:solidFill>
            <a:srgbClr val="7F7F7F"/>
          </a:solidFill>
        </a:ln>
      </c:spPr>
    </c:legend>
    <c:plotVisOnly val="1"/>
    <c:dispBlanksAs val="gap"/>
    <c:showDLblsOverMax val="0"/>
    <c:extLst/>
  </c:chart>
  <c:spPr>
    <a:ln w="9525">
      <a:solidFill>
        <a:srgbClr val="7F7F7F"/>
      </a:solidFill>
    </a:ln>
  </c:spPr>
  <c:txPr>
    <a:bodyPr/>
    <a:lstStyle/>
    <a:p>
      <a:pPr algn="ctr">
        <a:defRPr lang="ja-JP" altLang="en-US" sz="1000" b="0" i="0" u="none" strike="noStrike" kern="1200" baseline="0">
          <a:solidFill>
            <a:schemeClr val="tx1"/>
          </a:solidFill>
          <a:latin typeface="ＭＳ 明朝" panose="02020609040205080304" pitchFamily="17" charset="-128"/>
          <a:ea typeface="ＭＳ 明朝" panose="02020609040205080304" pitchFamily="17" charset="-128"/>
          <a:cs typeface="+mn-cs"/>
        </a:defRPr>
      </a:pPr>
      <a:endParaRPr lang="ja-JP"/>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437111111111106E-2"/>
          <c:y val="0.11848842592592591"/>
          <c:w val="0.87965444444444452"/>
          <c:h val="0.7945712962962963"/>
        </c:manualLayout>
      </c:layout>
      <c:barChart>
        <c:barDir val="col"/>
        <c:grouping val="clustered"/>
        <c:varyColors val="0"/>
        <c:ser>
          <c:idx val="0"/>
          <c:order val="0"/>
          <c:tx>
            <c:strRef>
              <c:f>死因_疾病別死因割合!$B$2</c:f>
              <c:strCache>
                <c:ptCount val="1"/>
                <c:pt idx="0">
                  <c:v>風間浦村</c:v>
                </c:pt>
              </c:strCache>
            </c:strRef>
          </c:tx>
          <c:spPr>
            <a:solidFill>
              <a:srgbClr val="003192"/>
            </a:solidFill>
            <a:ln>
              <a:noFill/>
            </a:ln>
            <a:effectLst/>
          </c:spPr>
          <c:invertIfNegative val="0"/>
          <c:dLbls>
            <c:dLbl>
              <c:idx val="0"/>
              <c:layout>
                <c:manualLayout>
                  <c:x val="-2.955555555555555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FD2-4D6D-B5E2-D17A55725920}"/>
                </c:ext>
              </c:extLst>
            </c:dLbl>
            <c:dLbl>
              <c:idx val="3"/>
              <c:layout>
                <c:manualLayout>
                  <c:x val="-1.0938742182459943E-2"/>
                  <c:y val="3.02221418857994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D2-4D6D-B5E2-D17A55725920}"/>
                </c:ext>
              </c:extLst>
            </c:dLbl>
            <c:dLbl>
              <c:idx val="4"/>
              <c:layout>
                <c:manualLayout>
                  <c:x val="3.4583333333333335E-4"/>
                  <c:y val="7.85121624407338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FD2-4D6D-B5E2-D17A55725920}"/>
                </c:ext>
              </c:extLst>
            </c:dLbl>
            <c:dLbl>
              <c:idx val="5"/>
              <c:layout>
                <c:manualLayout>
                  <c:x val="-9.1151160497188362E-3"/>
                  <c:y val="3.48009676802367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FD2-4D6D-B5E2-D17A55725920}"/>
                </c:ext>
              </c:extLst>
            </c:dLbl>
            <c:dLbl>
              <c:idx val="6"/>
              <c:layout>
                <c:manualLayout>
                  <c:x val="-1.5563725490196079E-2"/>
                  <c:y val="1.04681833168480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FD2-4D6D-B5E2-D17A55725920}"/>
                </c:ext>
              </c:extLst>
            </c:dLbl>
            <c:dLbl>
              <c:idx val="7"/>
              <c:layout>
                <c:manualLayout>
                  <c:x val="-1.0375816993464052E-2"/>
                  <c:y val="5.23409165842400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FD2-4D6D-B5E2-D17A5572592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死因_疾病別死因割合!$A$4:$A$9</c:f>
              <c:strCache>
                <c:ptCount val="6"/>
                <c:pt idx="0">
                  <c:v>悪性新生物</c:v>
                </c:pt>
                <c:pt idx="1">
                  <c:v>心臓病</c:v>
                </c:pt>
                <c:pt idx="2">
                  <c:v>脳疾患</c:v>
                </c:pt>
                <c:pt idx="3">
                  <c:v>自殺</c:v>
                </c:pt>
                <c:pt idx="4">
                  <c:v>腎不全</c:v>
                </c:pt>
                <c:pt idx="5">
                  <c:v>糖尿病</c:v>
                </c:pt>
              </c:strCache>
            </c:strRef>
          </c:cat>
          <c:val>
            <c:numRef>
              <c:f>死因_疾病別死因割合!$C$4:$C$9</c:f>
              <c:numCache>
                <c:formatCode>0.0%</c:formatCode>
                <c:ptCount val="6"/>
                <c:pt idx="0">
                  <c:v>0.32100000000000001</c:v>
                </c:pt>
                <c:pt idx="1">
                  <c:v>0.5</c:v>
                </c:pt>
                <c:pt idx="2">
                  <c:v>0.14300000000000002</c:v>
                </c:pt>
                <c:pt idx="3">
                  <c:v>0</c:v>
                </c:pt>
                <c:pt idx="4">
                  <c:v>3.6000000000000004E-2</c:v>
                </c:pt>
                <c:pt idx="5">
                  <c:v>0</c:v>
                </c:pt>
              </c:numCache>
            </c:numRef>
          </c:val>
          <c:extLst>
            <c:ext xmlns:c16="http://schemas.microsoft.com/office/drawing/2014/chart" uri="{C3380CC4-5D6E-409C-BE32-E72D297353CC}">
              <c16:uniqueId val="{00000006-2FD2-4D6D-B5E2-D17A55725920}"/>
            </c:ext>
          </c:extLst>
        </c:ser>
        <c:ser>
          <c:idx val="1"/>
          <c:order val="1"/>
          <c:tx>
            <c:strRef>
              <c:f>死因_疾病別死因割合!$D$2</c:f>
              <c:strCache>
                <c:ptCount val="1"/>
                <c:pt idx="0">
                  <c:v>県</c:v>
                </c:pt>
              </c:strCache>
            </c:strRef>
          </c:tx>
          <c:spPr>
            <a:solidFill>
              <a:srgbClr val="CEE1F2"/>
            </a:solidFill>
            <a:ln>
              <a:noFill/>
            </a:ln>
            <a:effectLst/>
          </c:spPr>
          <c:invertIfNegative val="0"/>
          <c:cat>
            <c:strRef>
              <c:f>死因_疾病別死因割合!$A$4:$A$9</c:f>
              <c:strCache>
                <c:ptCount val="6"/>
                <c:pt idx="0">
                  <c:v>悪性新生物</c:v>
                </c:pt>
                <c:pt idx="1">
                  <c:v>心臓病</c:v>
                </c:pt>
                <c:pt idx="2">
                  <c:v>脳疾患</c:v>
                </c:pt>
                <c:pt idx="3">
                  <c:v>自殺</c:v>
                </c:pt>
                <c:pt idx="4">
                  <c:v>腎不全</c:v>
                </c:pt>
                <c:pt idx="5">
                  <c:v>糖尿病</c:v>
                </c:pt>
              </c:strCache>
            </c:strRef>
          </c:cat>
          <c:val>
            <c:numRef>
              <c:f>死因_疾病別死因割合!$D$4:$D$9</c:f>
              <c:numCache>
                <c:formatCode>0.0%</c:formatCode>
                <c:ptCount val="6"/>
                <c:pt idx="0">
                  <c:v>0.499</c:v>
                </c:pt>
                <c:pt idx="1">
                  <c:v>0.27100000000000002</c:v>
                </c:pt>
                <c:pt idx="2">
                  <c:v>0.14499999999999999</c:v>
                </c:pt>
                <c:pt idx="3">
                  <c:v>2.4E-2</c:v>
                </c:pt>
                <c:pt idx="4">
                  <c:v>0.04</c:v>
                </c:pt>
                <c:pt idx="5">
                  <c:v>2.1000000000000001E-2</c:v>
                </c:pt>
              </c:numCache>
            </c:numRef>
          </c:val>
          <c:extLst>
            <c:ext xmlns:c16="http://schemas.microsoft.com/office/drawing/2014/chart" uri="{C3380CC4-5D6E-409C-BE32-E72D297353CC}">
              <c16:uniqueId val="{00000007-2FD2-4D6D-B5E2-D17A55725920}"/>
            </c:ext>
          </c:extLst>
        </c:ser>
        <c:ser>
          <c:idx val="2"/>
          <c:order val="2"/>
          <c:tx>
            <c:strRef>
              <c:f>死因_疾病別死因割合!$E$2</c:f>
              <c:strCache>
                <c:ptCount val="1"/>
                <c:pt idx="0">
                  <c:v>同規模</c:v>
                </c:pt>
              </c:strCache>
            </c:strRef>
          </c:tx>
          <c:spPr>
            <a:pattFill prst="pct75">
              <a:fgClr>
                <a:srgbClr val="A7BEE3"/>
              </a:fgClr>
              <a:bgClr>
                <a:sysClr val="window" lastClr="FFFFFF"/>
              </a:bgClr>
            </a:pattFill>
            <a:ln>
              <a:noFill/>
            </a:ln>
            <a:effectLst/>
          </c:spPr>
          <c:invertIfNegative val="0"/>
          <c:cat>
            <c:strRef>
              <c:f>死因_疾病別死因割合!$A$4:$A$9</c:f>
              <c:strCache>
                <c:ptCount val="6"/>
                <c:pt idx="0">
                  <c:v>悪性新生物</c:v>
                </c:pt>
                <c:pt idx="1">
                  <c:v>心臓病</c:v>
                </c:pt>
                <c:pt idx="2">
                  <c:v>脳疾患</c:v>
                </c:pt>
                <c:pt idx="3">
                  <c:v>自殺</c:v>
                </c:pt>
                <c:pt idx="4">
                  <c:v>腎不全</c:v>
                </c:pt>
                <c:pt idx="5">
                  <c:v>糖尿病</c:v>
                </c:pt>
              </c:strCache>
            </c:strRef>
          </c:cat>
          <c:val>
            <c:numRef>
              <c:f>死因_疾病別死因割合!$E$4:$E$9</c:f>
              <c:numCache>
                <c:formatCode>0.0%</c:formatCode>
                <c:ptCount val="6"/>
                <c:pt idx="0">
                  <c:v>0.47399999999999998</c:v>
                </c:pt>
                <c:pt idx="1">
                  <c:v>0.28600000000000003</c:v>
                </c:pt>
                <c:pt idx="2">
                  <c:v>0.16399999999999998</c:v>
                </c:pt>
                <c:pt idx="3">
                  <c:v>0.02</c:v>
                </c:pt>
                <c:pt idx="4">
                  <c:v>3.7000000000000005E-2</c:v>
                </c:pt>
                <c:pt idx="5">
                  <c:v>1.9E-2</c:v>
                </c:pt>
              </c:numCache>
            </c:numRef>
          </c:val>
          <c:extLst>
            <c:ext xmlns:c16="http://schemas.microsoft.com/office/drawing/2014/chart" uri="{C3380CC4-5D6E-409C-BE32-E72D297353CC}">
              <c16:uniqueId val="{00000008-2FD2-4D6D-B5E2-D17A55725920}"/>
            </c:ext>
          </c:extLst>
        </c:ser>
        <c:ser>
          <c:idx val="3"/>
          <c:order val="3"/>
          <c:tx>
            <c:strRef>
              <c:f>死因_疾病別死因割合!$F$2</c:f>
              <c:strCache>
                <c:ptCount val="1"/>
                <c:pt idx="0">
                  <c:v>国</c:v>
                </c:pt>
              </c:strCache>
            </c:strRef>
          </c:tx>
          <c:spPr>
            <a:pattFill prst="dkUpDiag">
              <a:fgClr>
                <a:srgbClr val="C9D5FF"/>
              </a:fgClr>
              <a:bgClr>
                <a:sysClr val="window" lastClr="FFFFFF"/>
              </a:bgClr>
            </a:pattFill>
            <a:ln>
              <a:noFill/>
            </a:ln>
            <a:effectLst/>
          </c:spPr>
          <c:invertIfNegative val="0"/>
          <c:cat>
            <c:strRef>
              <c:f>死因_疾病別死因割合!$A$4:$A$9</c:f>
              <c:strCache>
                <c:ptCount val="6"/>
                <c:pt idx="0">
                  <c:v>悪性新生物</c:v>
                </c:pt>
                <c:pt idx="1">
                  <c:v>心臓病</c:v>
                </c:pt>
                <c:pt idx="2">
                  <c:v>脳疾患</c:v>
                </c:pt>
                <c:pt idx="3">
                  <c:v>自殺</c:v>
                </c:pt>
                <c:pt idx="4">
                  <c:v>腎不全</c:v>
                </c:pt>
                <c:pt idx="5">
                  <c:v>糖尿病</c:v>
                </c:pt>
              </c:strCache>
            </c:strRef>
          </c:cat>
          <c:val>
            <c:numRef>
              <c:f>死因_疾病別死因割合!$F$4:$F$9</c:f>
              <c:numCache>
                <c:formatCode>0.0%</c:formatCode>
                <c:ptCount val="6"/>
                <c:pt idx="0">
                  <c:v>0.50600000000000001</c:v>
                </c:pt>
                <c:pt idx="1">
                  <c:v>0.27500000000000002</c:v>
                </c:pt>
                <c:pt idx="2">
                  <c:v>0.13800000000000001</c:v>
                </c:pt>
                <c:pt idx="3">
                  <c:v>2.7000000000000003E-2</c:v>
                </c:pt>
                <c:pt idx="4">
                  <c:v>3.6000000000000004E-2</c:v>
                </c:pt>
                <c:pt idx="5">
                  <c:v>1.9E-2</c:v>
                </c:pt>
              </c:numCache>
            </c:numRef>
          </c:val>
          <c:extLst>
            <c:ext xmlns:c16="http://schemas.microsoft.com/office/drawing/2014/chart" uri="{C3380CC4-5D6E-409C-BE32-E72D297353CC}">
              <c16:uniqueId val="{00000009-2FD2-4D6D-B5E2-D17A55725920}"/>
            </c:ext>
          </c:extLst>
        </c:ser>
        <c:dLbls>
          <c:showLegendKey val="0"/>
          <c:showVal val="0"/>
          <c:showCatName val="0"/>
          <c:showSerName val="0"/>
          <c:showPercent val="0"/>
          <c:showBubbleSize val="0"/>
        </c:dLbls>
        <c:gapWidth val="150"/>
        <c:overlap val="-5"/>
        <c:axId val="231332864"/>
        <c:axId val="296825344"/>
      </c:barChart>
      <c:catAx>
        <c:axId val="231332864"/>
        <c:scaling>
          <c:orientation val="minMax"/>
        </c:scaling>
        <c:delete val="0"/>
        <c:axPos val="b"/>
        <c:numFmt formatCode="General" sourceLinked="1"/>
        <c:majorTickMark val="out"/>
        <c:minorTickMark val="none"/>
        <c:tickLblPos val="nextTo"/>
        <c:spPr>
          <a:ln>
            <a:solidFill>
              <a:srgbClr val="7F7F7F"/>
            </a:solidFill>
          </a:ln>
        </c:spPr>
        <c:crossAx val="296825344"/>
        <c:crosses val="autoZero"/>
        <c:auto val="1"/>
        <c:lblAlgn val="ctr"/>
        <c:lblOffset val="100"/>
        <c:noMultiLvlLbl val="0"/>
      </c:catAx>
      <c:valAx>
        <c:axId val="296825344"/>
        <c:scaling>
          <c:orientation val="minMax"/>
          <c:min val="0"/>
        </c:scaling>
        <c:delete val="0"/>
        <c:axPos val="l"/>
        <c:majorGridlines>
          <c:spPr>
            <a:ln>
              <a:solidFill>
                <a:srgbClr val="D9D9D9"/>
              </a:solidFill>
            </a:ln>
          </c:spPr>
        </c:majorGridlines>
        <c:title>
          <c:tx>
            <c:rich>
              <a:bodyPr rot="0" vert="horz"/>
              <a:lstStyle/>
              <a:p>
                <a:pPr>
                  <a:defRPr/>
                </a:pPr>
                <a:r>
                  <a:rPr lang="ja-JP" sz="800" b="1" dirty="0"/>
                  <a:t>死因割合</a:t>
                </a:r>
                <a:r>
                  <a:rPr lang="en-US" sz="800" b="1" dirty="0"/>
                  <a:t>(%)</a:t>
                </a:r>
                <a:endParaRPr lang="ja-JP" sz="800" b="1" dirty="0"/>
              </a:p>
            </c:rich>
          </c:tx>
          <c:layout>
            <c:manualLayout>
              <c:xMode val="edge"/>
              <c:yMode val="edge"/>
              <c:x val="4.0951377721658109E-3"/>
              <c:y val="9.6105948795339015E-4"/>
            </c:manualLayout>
          </c:layout>
          <c:overlay val="0"/>
        </c:title>
        <c:numFmt formatCode="0.0%" sourceLinked="1"/>
        <c:majorTickMark val="out"/>
        <c:minorTickMark val="none"/>
        <c:tickLblPos val="nextTo"/>
        <c:spPr>
          <a:ln>
            <a:solidFill>
              <a:srgbClr val="7F7F7F"/>
            </a:solidFill>
          </a:ln>
        </c:spPr>
        <c:crossAx val="231332864"/>
        <c:crosses val="autoZero"/>
        <c:crossBetween val="between"/>
      </c:valAx>
    </c:plotArea>
    <c:legend>
      <c:legendPos val="t"/>
      <c:overlay val="0"/>
      <c:spPr>
        <a:ln>
          <a:solidFill>
            <a:srgbClr val="7F7F7F"/>
          </a:solidFill>
        </a:ln>
      </c:spPr>
    </c:legend>
    <c:plotVisOnly val="1"/>
    <c:dispBlanksAs val="gap"/>
    <c:showDLblsOverMax val="0"/>
  </c:chart>
  <c:spPr>
    <a:ln>
      <a:solidFill>
        <a:srgbClr val="7F7F7F"/>
      </a:solidFill>
    </a:ln>
  </c:spPr>
  <c:txPr>
    <a:bodyPr/>
    <a:lstStyle/>
    <a:p>
      <a:pPr algn="ctr">
        <a:defRPr lang="ja-JP" altLang="en-US" sz="900" b="0" i="0" u="none" strike="noStrike" kern="1200" baseline="0">
          <a:solidFill>
            <a:schemeClr val="tx1"/>
          </a:solidFill>
          <a:latin typeface="ＭＳ 明朝" panose="02020609040205080304" pitchFamily="17" charset="-128"/>
          <a:ea typeface="ＭＳ 明朝" panose="02020609040205080304" pitchFamily="17" charset="-128"/>
          <a:cs typeface="+mn-cs"/>
        </a:defRPr>
      </a:pPr>
      <a:endParaRPr lang="ja-JP"/>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2523611111111112E-2"/>
          <c:y val="0.22317420770164922"/>
          <c:w val="0.79241045751633998"/>
          <c:h val="0.66869307008265755"/>
        </c:manualLayout>
      </c:layout>
      <c:barChart>
        <c:barDir val="col"/>
        <c:grouping val="clustered"/>
        <c:varyColors val="0"/>
        <c:ser>
          <c:idx val="0"/>
          <c:order val="0"/>
          <c:tx>
            <c:v>医療費</c:v>
          </c:tx>
          <c:spPr>
            <a:solidFill>
              <a:srgbClr val="B4C7E7"/>
            </a:solidFill>
            <a:ln>
              <a:noFill/>
            </a:ln>
            <a:effectLst/>
          </c:spPr>
          <c:invertIfNegative val="0"/>
          <c:dLbls>
            <c:dLbl>
              <c:idx val="0"/>
              <c:layout>
                <c:manualLayout>
                  <c:x val="-1.7965327442428212E-17"/>
                  <c:y val="0.3595928030303029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85-4314-9058-D36C3D2485BF}"/>
                </c:ext>
              </c:extLst>
            </c:dLbl>
            <c:dLbl>
              <c:idx val="1"/>
              <c:layout>
                <c:manualLayout>
                  <c:x val="3.5930654884856425E-17"/>
                  <c:y val="0.3195044191919191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85-4314-9058-D36C3D2485BF}"/>
                </c:ext>
              </c:extLst>
            </c:dLbl>
            <c:dLbl>
              <c:idx val="2"/>
              <c:layout>
                <c:manualLayout>
                  <c:x val="-7.1861309769712849E-17"/>
                  <c:y val="0.2473453282828282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85-4314-9058-D36C3D2485BF}"/>
                </c:ext>
              </c:extLst>
            </c:dLbl>
            <c:dLbl>
              <c:idx val="3"/>
              <c:layout>
                <c:manualLayout>
                  <c:x val="0"/>
                  <c:y val="0.3195044191919191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85-4314-9058-D36C3D2485BF}"/>
                </c:ext>
              </c:extLst>
            </c:dLbl>
            <c:dLbl>
              <c:idx val="4"/>
              <c:layout>
                <c:manualLayout>
                  <c:x val="0"/>
                  <c:y val="0.3154955808080807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A85-4314-9058-D36C3D2485BF}"/>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ＭＳ 明朝" panose="02020609040205080304" pitchFamily="17" charset="-128"/>
                    <a:ea typeface="ＭＳ 明朝" panose="02020609040205080304" pitchFamily="17" charset="-128"/>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'医療費の状況(年度別)'!$A$3:$A$7</c:f>
              <c:strCache>
                <c:ptCount val="5"/>
                <c:pt idx="0">
                  <c:v>平成30年度</c:v>
                </c:pt>
                <c:pt idx="1">
                  <c:v>平成31年度</c:v>
                </c:pt>
                <c:pt idx="2">
                  <c:v>令和2年度</c:v>
                </c:pt>
                <c:pt idx="3">
                  <c:v>令和3年度</c:v>
                </c:pt>
                <c:pt idx="4">
                  <c:v>令和4年度</c:v>
                </c:pt>
              </c:strCache>
            </c:strRef>
          </c:cat>
          <c:val>
            <c:numRef>
              <c:f>'医療費の状況(年度別)'!$B$3:$B$7</c:f>
              <c:numCache>
                <c:formatCode>#,##0_ </c:formatCode>
                <c:ptCount val="5"/>
                <c:pt idx="0">
                  <c:v>209081990</c:v>
                </c:pt>
                <c:pt idx="1">
                  <c:v>194794980</c:v>
                </c:pt>
                <c:pt idx="2">
                  <c:v>166310440</c:v>
                </c:pt>
                <c:pt idx="3">
                  <c:v>193607600</c:v>
                </c:pt>
                <c:pt idx="4">
                  <c:v>192895390</c:v>
                </c:pt>
              </c:numCache>
            </c:numRef>
          </c:val>
          <c:extLst>
            <c:ext xmlns:c16="http://schemas.microsoft.com/office/drawing/2014/chart" uri="{C3380CC4-5D6E-409C-BE32-E72D297353CC}">
              <c16:uniqueId val="{00000005-AA85-4314-9058-D36C3D2485BF}"/>
            </c:ext>
          </c:extLst>
        </c:ser>
        <c:dLbls>
          <c:showLegendKey val="0"/>
          <c:showVal val="0"/>
          <c:showCatName val="0"/>
          <c:showSerName val="0"/>
          <c:showPercent val="0"/>
          <c:showBubbleSize val="0"/>
        </c:dLbls>
        <c:gapWidth val="150"/>
        <c:overlap val="-27"/>
        <c:axId val="733378351"/>
        <c:axId val="733379599"/>
      </c:barChart>
      <c:lineChart>
        <c:grouping val="standard"/>
        <c:varyColors val="0"/>
        <c:ser>
          <c:idx val="1"/>
          <c:order val="1"/>
          <c:tx>
            <c:v>被保険者一人当たりの医療費</c:v>
          </c:tx>
          <c:spPr>
            <a:ln w="28575" cap="rnd">
              <a:solidFill>
                <a:srgbClr val="255D8F"/>
              </a:solidFill>
              <a:round/>
            </a:ln>
            <a:effectLst/>
          </c:spPr>
          <c:marker>
            <c:symbol val="circle"/>
            <c:size val="5"/>
            <c:spPr>
              <a:solidFill>
                <a:srgbClr val="255D8F"/>
              </a:solidFill>
              <a:ln w="9525">
                <a:solidFill>
                  <a:srgbClr val="255D8F"/>
                </a:solidFill>
              </a:ln>
              <a:effectLst/>
            </c:spPr>
          </c:marker>
          <c:dLbls>
            <c:dLbl>
              <c:idx val="4"/>
              <c:layout>
                <c:manualLayout>
                  <c:x val="-4.1392592592592592E-2"/>
                  <c:y val="-5.1513573232323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A85-4314-9058-D36C3D2485BF}"/>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ＭＳ 明朝" panose="02020609040205080304" pitchFamily="17" charset="-128"/>
                    <a:ea typeface="ＭＳ 明朝" panose="02020609040205080304" pitchFamily="17"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'医療費の状況(年度別)'!$A$3:$A$7</c:f>
              <c:strCache>
                <c:ptCount val="5"/>
                <c:pt idx="0">
                  <c:v>平成30年度</c:v>
                </c:pt>
                <c:pt idx="1">
                  <c:v>平成31年度</c:v>
                </c:pt>
                <c:pt idx="2">
                  <c:v>令和2年度</c:v>
                </c:pt>
                <c:pt idx="3">
                  <c:v>令和3年度</c:v>
                </c:pt>
                <c:pt idx="4">
                  <c:v>令和4年度</c:v>
                </c:pt>
              </c:strCache>
            </c:strRef>
          </c:cat>
          <c:val>
            <c:numRef>
              <c:f>'医療費の状況(年度別)'!$C$3:$C$7</c:f>
              <c:numCache>
                <c:formatCode>#,##0_ </c:formatCode>
                <c:ptCount val="5"/>
                <c:pt idx="0">
                  <c:v>29047</c:v>
                </c:pt>
                <c:pt idx="1">
                  <c:v>28646</c:v>
                </c:pt>
                <c:pt idx="2">
                  <c:v>25516</c:v>
                </c:pt>
                <c:pt idx="3">
                  <c:v>30962</c:v>
                </c:pt>
                <c:pt idx="4">
                  <c:v>31926</c:v>
                </c:pt>
              </c:numCache>
            </c:numRef>
          </c:val>
          <c:smooth val="0"/>
          <c:extLst>
            <c:ext xmlns:c16="http://schemas.microsoft.com/office/drawing/2014/chart" uri="{C3380CC4-5D6E-409C-BE32-E72D297353CC}">
              <c16:uniqueId val="{00000007-AA85-4314-9058-D36C3D2485BF}"/>
            </c:ext>
          </c:extLst>
        </c:ser>
        <c:dLbls>
          <c:showLegendKey val="0"/>
          <c:showVal val="0"/>
          <c:showCatName val="0"/>
          <c:showSerName val="0"/>
          <c:showPercent val="0"/>
          <c:showBubbleSize val="0"/>
        </c:dLbls>
        <c:marker val="1"/>
        <c:smooth val="0"/>
        <c:axId val="2033399167"/>
        <c:axId val="2033412895"/>
      </c:lineChart>
      <c:catAx>
        <c:axId val="733378351"/>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明朝" panose="02020609040205080304" pitchFamily="17" charset="-128"/>
                <a:ea typeface="ＭＳ 明朝" panose="02020609040205080304" pitchFamily="17" charset="-128"/>
                <a:cs typeface="+mn-cs"/>
              </a:defRPr>
            </a:pPr>
            <a:endParaRPr lang="ja-JP"/>
          </a:p>
        </c:txPr>
        <c:crossAx val="733379599"/>
        <c:crosses val="autoZero"/>
        <c:auto val="1"/>
        <c:lblAlgn val="ctr"/>
        <c:lblOffset val="100"/>
        <c:noMultiLvlLbl val="0"/>
      </c:catAx>
      <c:valAx>
        <c:axId val="73337959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_ "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明朝" panose="02020609040205080304" pitchFamily="17" charset="-128"/>
                <a:ea typeface="ＭＳ 明朝" panose="02020609040205080304" pitchFamily="17" charset="-128"/>
                <a:cs typeface="+mn-cs"/>
              </a:defRPr>
            </a:pPr>
            <a:endParaRPr lang="ja-JP"/>
          </a:p>
        </c:txPr>
        <c:crossAx val="733378351"/>
        <c:crosses val="autoZero"/>
        <c:crossBetween val="between"/>
        <c:dispUnits>
          <c:builtInUnit val="millions"/>
          <c:dispUnitsLbl>
            <c:layout>
              <c:manualLayout>
                <c:xMode val="edge"/>
                <c:yMode val="edge"/>
                <c:x val="9.7993827160493836E-3"/>
                <c:y val="1.917436439848004E-2"/>
              </c:manualLayout>
            </c:layout>
            <c:tx>
              <c:rich>
                <a:bodyPr rot="0" spcFirstLastPara="1" vertOverflow="ellipsis" wrap="square" anchor="ctr" anchorCtr="1"/>
                <a:lstStyle/>
                <a:p>
                  <a:pPr>
                    <a:defRPr sz="700" b="0" i="0" u="none" strike="noStrike" kern="1200" baseline="0">
                      <a:solidFill>
                        <a:sysClr val="windowText" lastClr="000000"/>
                      </a:solidFill>
                      <a:latin typeface="ＭＳ 明朝" panose="02020609040205080304" pitchFamily="17" charset="-128"/>
                      <a:ea typeface="ＭＳ 明朝" panose="02020609040205080304" pitchFamily="17" charset="-128"/>
                      <a:cs typeface="+mn-cs"/>
                    </a:defRPr>
                  </a:pPr>
                  <a:r>
                    <a:rPr lang="ja-JP" sz="700"/>
                    <a:t>医療費</a:t>
                  </a:r>
                  <a:endParaRPr lang="en-US" sz="700"/>
                </a:p>
                <a:p>
                  <a:pPr>
                    <a:defRPr sz="700"/>
                  </a:pPr>
                  <a:r>
                    <a:rPr lang="en-US" sz="700"/>
                    <a:t>(</a:t>
                  </a:r>
                  <a:r>
                    <a:rPr lang="ja-JP" sz="700"/>
                    <a:t>百万円）</a:t>
                  </a:r>
                </a:p>
              </c:rich>
            </c:tx>
            <c:spPr>
              <a:noFill/>
              <a:ln>
                <a:noFill/>
              </a:ln>
              <a:effectLst/>
            </c:spPr>
            <c:txPr>
              <a:bodyPr rot="0" spcFirstLastPara="1" vertOverflow="ellipsis" wrap="square" anchor="ctr" anchorCtr="1"/>
              <a:lstStyle/>
              <a:p>
                <a:pPr>
                  <a:defRPr sz="700" b="0" i="0" u="none" strike="noStrike" kern="1200" baseline="0">
                    <a:solidFill>
                      <a:sysClr val="windowText" lastClr="000000"/>
                    </a:solidFill>
                    <a:latin typeface="ＭＳ 明朝" panose="02020609040205080304" pitchFamily="17" charset="-128"/>
                    <a:ea typeface="ＭＳ 明朝" panose="02020609040205080304" pitchFamily="17" charset="-128"/>
                    <a:cs typeface="+mn-cs"/>
                  </a:defRPr>
                </a:pPr>
                <a:endParaRPr lang="ja-JP"/>
              </a:p>
            </c:txPr>
          </c:dispUnitsLbl>
        </c:dispUnits>
      </c:valAx>
      <c:valAx>
        <c:axId val="2033412895"/>
        <c:scaling>
          <c:orientation val="minMax"/>
          <c:min val="0"/>
        </c:scaling>
        <c:delete val="0"/>
        <c:axPos val="r"/>
        <c:title>
          <c:tx>
            <c:rich>
              <a:bodyPr rot="0" spcFirstLastPara="1" vertOverflow="ellipsis" wrap="square" anchor="ctr" anchorCtr="1"/>
              <a:lstStyle/>
              <a:p>
                <a:pPr>
                  <a:defRPr sz="700" b="0" i="0" u="none" strike="noStrike" kern="1200" baseline="0">
                    <a:solidFill>
                      <a:sysClr val="windowText" lastClr="000000"/>
                    </a:solidFill>
                    <a:latin typeface="ＭＳ 明朝" panose="02020609040205080304" pitchFamily="17" charset="-128"/>
                    <a:ea typeface="ＭＳ 明朝" panose="02020609040205080304" pitchFamily="17" charset="-128"/>
                    <a:cs typeface="+mn-cs"/>
                  </a:defRPr>
                </a:pPr>
                <a:r>
                  <a:rPr lang="ja-JP" sz="700"/>
                  <a:t>被保険者一人当たりの</a:t>
                </a:r>
                <a:endParaRPr lang="en-US" sz="700"/>
              </a:p>
              <a:p>
                <a:pPr>
                  <a:defRPr sz="700"/>
                </a:pPr>
                <a:r>
                  <a:rPr lang="ja-JP" sz="700"/>
                  <a:t>医療費</a:t>
                </a:r>
                <a:r>
                  <a:rPr lang="en-US" sz="700"/>
                  <a:t>(</a:t>
                </a:r>
                <a:r>
                  <a:rPr lang="ja-JP" sz="700"/>
                  <a:t>円</a:t>
                </a:r>
                <a:r>
                  <a:rPr lang="en-US" sz="700"/>
                  <a:t>)</a:t>
                </a:r>
                <a:endParaRPr lang="ja-JP" sz="700"/>
              </a:p>
            </c:rich>
          </c:tx>
          <c:layout>
            <c:manualLayout>
              <c:xMode val="edge"/>
              <c:yMode val="edge"/>
              <c:x val="0.81809413580246915"/>
              <c:y val="2.8993614604144628E-2"/>
            </c:manualLayout>
          </c:layout>
          <c:overlay val="0"/>
          <c:spPr>
            <a:noFill/>
            <a:ln>
              <a:noFill/>
            </a:ln>
            <a:effectLst/>
          </c:spPr>
          <c:txPr>
            <a:bodyPr rot="0" spcFirstLastPara="1" vertOverflow="ellipsis" wrap="square" anchor="ctr" anchorCtr="1"/>
            <a:lstStyle/>
            <a:p>
              <a:pPr>
                <a:defRPr sz="700" b="0" i="0" u="none" strike="noStrike" kern="1200" baseline="0">
                  <a:solidFill>
                    <a:sysClr val="windowText" lastClr="000000"/>
                  </a:solidFill>
                  <a:latin typeface="ＭＳ 明朝" panose="02020609040205080304" pitchFamily="17" charset="-128"/>
                  <a:ea typeface="ＭＳ 明朝" panose="02020609040205080304" pitchFamily="17" charset="-128"/>
                  <a:cs typeface="+mn-cs"/>
                </a:defRPr>
              </a:pPr>
              <a:endParaRPr lang="ja-JP"/>
            </a:p>
          </c:txPr>
        </c:title>
        <c:numFmt formatCode="#,##0_ "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明朝" panose="02020609040205080304" pitchFamily="17" charset="-128"/>
                <a:ea typeface="ＭＳ 明朝" panose="02020609040205080304" pitchFamily="17" charset="-128"/>
                <a:cs typeface="+mn-cs"/>
              </a:defRPr>
            </a:pPr>
            <a:endParaRPr lang="ja-JP"/>
          </a:p>
        </c:txPr>
        <c:crossAx val="2033399167"/>
        <c:crosses val="max"/>
        <c:crossBetween val="between"/>
      </c:valAx>
      <c:catAx>
        <c:axId val="2033399167"/>
        <c:scaling>
          <c:orientation val="minMax"/>
        </c:scaling>
        <c:delete val="1"/>
        <c:axPos val="b"/>
        <c:numFmt formatCode="General" sourceLinked="1"/>
        <c:majorTickMark val="out"/>
        <c:minorTickMark val="none"/>
        <c:tickLblPos val="nextTo"/>
        <c:crossAx val="2033412895"/>
        <c:crosses val="autoZero"/>
        <c:auto val="1"/>
        <c:lblAlgn val="ctr"/>
        <c:lblOffset val="100"/>
        <c:noMultiLvlLbl val="0"/>
      </c:catAx>
      <c:spPr>
        <a:noFill/>
        <a:ln>
          <a:noFill/>
        </a:ln>
        <a:effectLst/>
      </c:spPr>
    </c:plotArea>
    <c:legend>
      <c:legendPos val="t"/>
      <c:overlay val="0"/>
      <c:spPr>
        <a:noFill/>
        <a:ln>
          <a:solidFill>
            <a:srgbClr val="7F7F7F"/>
          </a:solidFill>
        </a:ln>
        <a:effectLst/>
      </c:spPr>
      <c:txPr>
        <a:bodyPr rot="0" spcFirstLastPara="1" vertOverflow="ellipsis" vert="horz" wrap="square" anchor="ctr" anchorCtr="1"/>
        <a:lstStyle/>
        <a:p>
          <a:pPr>
            <a:defRPr sz="900" b="0" i="0" u="none" strike="noStrike" kern="1200" baseline="0">
              <a:solidFill>
                <a:sysClr val="windowText" lastClr="000000"/>
              </a:solidFill>
              <a:latin typeface="ＭＳ 明朝" panose="02020609040205080304" pitchFamily="17" charset="-128"/>
              <a:ea typeface="ＭＳ 明朝" panose="02020609040205080304" pitchFamily="17"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50000"/>
        </a:schemeClr>
      </a:solidFill>
      <a:round/>
    </a:ln>
    <a:effectLst/>
  </c:spPr>
  <c:txPr>
    <a:bodyPr/>
    <a:lstStyle/>
    <a:p>
      <a:pPr>
        <a:defRPr>
          <a:solidFill>
            <a:sysClr val="windowText" lastClr="000000"/>
          </a:solidFill>
          <a:latin typeface="ＭＳ 明朝" panose="02020609040205080304" pitchFamily="17" charset="-128"/>
          <a:ea typeface="ＭＳ 明朝" panose="02020609040205080304" pitchFamily="17" charset="-128"/>
        </a:defRPr>
      </a:pPr>
      <a:endParaRPr lang="ja-JP"/>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31209150326799"/>
          <c:y val="0.18981481481481483"/>
          <c:w val="0.8661323529411763"/>
          <c:h val="0.70526265432098767"/>
        </c:manualLayout>
      </c:layout>
      <c:barChart>
        <c:barDir val="col"/>
        <c:grouping val="stacked"/>
        <c:varyColors val="0"/>
        <c:ser>
          <c:idx val="0"/>
          <c:order val="0"/>
          <c:tx>
            <c:v>入院</c:v>
          </c:tx>
          <c:spPr>
            <a:solidFill>
              <a:srgbClr val="ABABC8"/>
            </a:solidFill>
            <a:ln>
              <a:noFill/>
            </a:ln>
            <a:effectLst/>
          </c:spPr>
          <c:invertIfNegative val="0"/>
          <c:dLbls>
            <c:spPr>
              <a:noFill/>
              <a:ln>
                <a:noFill/>
              </a:ln>
              <a:effectLst/>
            </c:spPr>
            <c:txPr>
              <a:bodyPr rot="0" spcFirstLastPara="1" vertOverflow="ellipsis" vert="horz" wrap="square" anchor="ctr" anchorCtr="1"/>
              <a:lstStyle/>
              <a:p>
                <a:pPr>
                  <a:defRPr lang="ja-JP" altLang="en-US" sz="1000" b="0" i="0" u="none" strike="noStrike" kern="1200" baseline="0">
                    <a:solidFill>
                      <a:sysClr val="windowText" lastClr="000000"/>
                    </a:solidFill>
                    <a:latin typeface="ＭＳ 明朝" panose="02020609040205080304" pitchFamily="17" charset="-128"/>
                    <a:ea typeface="ＭＳ 明朝" panose="02020609040205080304" pitchFamily="17"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'入院･外来別医療費(年度別)'!$A$3:$A$7</c:f>
              <c:strCache>
                <c:ptCount val="5"/>
                <c:pt idx="0">
                  <c:v>平成30年度</c:v>
                </c:pt>
                <c:pt idx="1">
                  <c:v>平成31年度</c:v>
                </c:pt>
                <c:pt idx="2">
                  <c:v>令和2年度</c:v>
                </c:pt>
                <c:pt idx="3">
                  <c:v>令和3年度</c:v>
                </c:pt>
                <c:pt idx="4">
                  <c:v>令和4年度</c:v>
                </c:pt>
              </c:strCache>
            </c:strRef>
          </c:cat>
          <c:val>
            <c:numRef>
              <c:f>'入院･外来別医療費(年度別)'!$B$3:$B$7</c:f>
              <c:numCache>
                <c:formatCode>#,##0_ </c:formatCode>
                <c:ptCount val="5"/>
                <c:pt idx="0">
                  <c:v>96133700</c:v>
                </c:pt>
                <c:pt idx="1">
                  <c:v>91998660</c:v>
                </c:pt>
                <c:pt idx="2">
                  <c:v>62959480</c:v>
                </c:pt>
                <c:pt idx="3">
                  <c:v>78887200</c:v>
                </c:pt>
                <c:pt idx="4">
                  <c:v>75766740</c:v>
                </c:pt>
              </c:numCache>
            </c:numRef>
          </c:val>
          <c:extLst>
            <c:ext xmlns:c16="http://schemas.microsoft.com/office/drawing/2014/chart" uri="{C3380CC4-5D6E-409C-BE32-E72D297353CC}">
              <c16:uniqueId val="{00000000-28BC-46EA-8DF2-5CB13E34DF5D}"/>
            </c:ext>
          </c:extLst>
        </c:ser>
        <c:ser>
          <c:idx val="1"/>
          <c:order val="1"/>
          <c:tx>
            <c:v>外来</c:v>
          </c:tx>
          <c:spPr>
            <a:solidFill>
              <a:srgbClr val="D3DCEB"/>
            </a:solidFill>
            <a:ln>
              <a:noFill/>
            </a:ln>
            <a:effectLst/>
          </c:spPr>
          <c:invertIfNegative val="0"/>
          <c:dLbls>
            <c:spPr>
              <a:noFill/>
              <a:ln>
                <a:noFill/>
              </a:ln>
              <a:effectLst/>
            </c:spPr>
            <c:txPr>
              <a:bodyPr rot="0" spcFirstLastPara="1" vertOverflow="ellipsis" vert="horz" wrap="square" anchor="ctr" anchorCtr="1"/>
              <a:lstStyle/>
              <a:p>
                <a:pPr>
                  <a:defRPr lang="ja-JP" altLang="en-US" sz="1000" b="0" i="0" u="none" strike="noStrike" kern="1200" baseline="0">
                    <a:solidFill>
                      <a:sysClr val="windowText" lastClr="000000"/>
                    </a:solidFill>
                    <a:latin typeface="ＭＳ 明朝" panose="02020609040205080304" pitchFamily="17" charset="-128"/>
                    <a:ea typeface="ＭＳ 明朝" panose="02020609040205080304" pitchFamily="17"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'入院･外来別医療費(年度別)'!$A$3:$A$7</c:f>
              <c:strCache>
                <c:ptCount val="5"/>
                <c:pt idx="0">
                  <c:v>平成30年度</c:v>
                </c:pt>
                <c:pt idx="1">
                  <c:v>平成31年度</c:v>
                </c:pt>
                <c:pt idx="2">
                  <c:v>令和2年度</c:v>
                </c:pt>
                <c:pt idx="3">
                  <c:v>令和3年度</c:v>
                </c:pt>
                <c:pt idx="4">
                  <c:v>令和4年度</c:v>
                </c:pt>
              </c:strCache>
            </c:strRef>
          </c:cat>
          <c:val>
            <c:numRef>
              <c:f>'入院･外来別医療費(年度別)'!$C$3:$C$7</c:f>
              <c:numCache>
                <c:formatCode>#,##0_ </c:formatCode>
                <c:ptCount val="5"/>
                <c:pt idx="0">
                  <c:v>112948290</c:v>
                </c:pt>
                <c:pt idx="1">
                  <c:v>102796320</c:v>
                </c:pt>
                <c:pt idx="2">
                  <c:v>103350960</c:v>
                </c:pt>
                <c:pt idx="3">
                  <c:v>114720400</c:v>
                </c:pt>
                <c:pt idx="4">
                  <c:v>117128650</c:v>
                </c:pt>
              </c:numCache>
            </c:numRef>
          </c:val>
          <c:extLst>
            <c:ext xmlns:c16="http://schemas.microsoft.com/office/drawing/2014/chart" uri="{C3380CC4-5D6E-409C-BE32-E72D297353CC}">
              <c16:uniqueId val="{00000001-28BC-46EA-8DF2-5CB13E34DF5D}"/>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2033406655"/>
        <c:axId val="2033402079"/>
      </c:barChart>
      <c:catAx>
        <c:axId val="2033406655"/>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ja-JP" altLang="en-US" sz="1000" b="0" i="0" u="none" strike="noStrike" kern="1200" baseline="0">
                <a:solidFill>
                  <a:sysClr val="windowText" lastClr="000000"/>
                </a:solidFill>
                <a:latin typeface="ＭＳ 明朝" panose="02020609040205080304" pitchFamily="17" charset="-128"/>
                <a:ea typeface="ＭＳ 明朝" panose="02020609040205080304" pitchFamily="17" charset="-128"/>
                <a:cs typeface="+mn-cs"/>
              </a:defRPr>
            </a:pPr>
            <a:endParaRPr lang="ja-JP"/>
          </a:p>
        </c:txPr>
        <c:crossAx val="2033402079"/>
        <c:crosses val="autoZero"/>
        <c:auto val="1"/>
        <c:lblAlgn val="ctr"/>
        <c:lblOffset val="100"/>
        <c:noMultiLvlLbl val="0"/>
      </c:catAx>
      <c:valAx>
        <c:axId val="2033402079"/>
        <c:scaling>
          <c:orientation val="minMax"/>
        </c:scaling>
        <c:delete val="0"/>
        <c:axPos val="l"/>
        <c:majorGridlines>
          <c:spPr>
            <a:ln w="9525" cap="flat" cmpd="sng" algn="ctr">
              <a:noFill/>
              <a:round/>
            </a:ln>
            <a:effectLst/>
          </c:spPr>
        </c:majorGridlines>
        <c:title>
          <c:tx>
            <c:rich>
              <a:bodyPr rot="0" spcFirstLastPara="1" vertOverflow="ellipsis" wrap="square" anchor="ctr" anchorCtr="1"/>
              <a:lstStyle/>
              <a:p>
                <a:pPr>
                  <a:defRPr lang="ja-JP" altLang="en-US" sz="1000" b="0" i="0" u="none" strike="noStrike" kern="1200" baseline="0">
                    <a:solidFill>
                      <a:sysClr val="windowText" lastClr="000000"/>
                    </a:solidFill>
                    <a:latin typeface="ＭＳ 明朝" panose="02020609040205080304" pitchFamily="17" charset="-128"/>
                    <a:ea typeface="ＭＳ 明朝" panose="02020609040205080304" pitchFamily="17" charset="-128"/>
                    <a:cs typeface="+mn-cs"/>
                  </a:defRPr>
                </a:pPr>
                <a:r>
                  <a:rPr lang="ja-JP"/>
                  <a:t>医療費</a:t>
                </a:r>
                <a:r>
                  <a:rPr lang="en-US"/>
                  <a:t>(</a:t>
                </a:r>
                <a:r>
                  <a:rPr lang="ja-JP"/>
                  <a:t>百万円</a:t>
                </a:r>
                <a:r>
                  <a:rPr lang="en-US"/>
                  <a:t>)</a:t>
                </a:r>
                <a:endParaRPr lang="ja-JP"/>
              </a:p>
            </c:rich>
          </c:tx>
          <c:layout>
            <c:manualLayout>
              <c:xMode val="edge"/>
              <c:yMode val="edge"/>
              <c:x val="8.3333333333333332E-3"/>
              <c:y val="3.2106663750364542E-2"/>
            </c:manualLayout>
          </c:layout>
          <c:overlay val="0"/>
          <c:spPr>
            <a:noFill/>
            <a:ln>
              <a:noFill/>
            </a:ln>
            <a:effectLst/>
          </c:spPr>
          <c:txPr>
            <a:bodyPr rot="0" spcFirstLastPara="1" vertOverflow="ellipsis" wrap="square" anchor="ctr" anchorCtr="1"/>
            <a:lstStyle/>
            <a:p>
              <a:pPr>
                <a:defRPr lang="ja-JP" altLang="en-US" sz="1000" b="0" i="0" u="none" strike="noStrike" kern="1200" baseline="0">
                  <a:solidFill>
                    <a:sysClr val="windowText" lastClr="000000"/>
                  </a:solidFill>
                  <a:latin typeface="ＭＳ 明朝" panose="02020609040205080304" pitchFamily="17" charset="-128"/>
                  <a:ea typeface="ＭＳ 明朝" panose="02020609040205080304" pitchFamily="17" charset="-128"/>
                  <a:cs typeface="+mn-cs"/>
                </a:defRPr>
              </a:pPr>
              <a:endParaRPr lang="ja-JP"/>
            </a:p>
          </c:txPr>
        </c:title>
        <c:numFmt formatCode="#,##0_ "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lang="ja-JP" altLang="en-US" sz="1000" b="0" i="0" u="none" strike="noStrike" kern="1200" baseline="0">
                <a:solidFill>
                  <a:sysClr val="windowText" lastClr="000000"/>
                </a:solidFill>
                <a:latin typeface="ＭＳ 明朝" panose="02020609040205080304" pitchFamily="17" charset="-128"/>
                <a:ea typeface="ＭＳ 明朝" panose="02020609040205080304" pitchFamily="17" charset="-128"/>
                <a:cs typeface="+mn-cs"/>
              </a:defRPr>
            </a:pPr>
            <a:endParaRPr lang="ja-JP"/>
          </a:p>
        </c:txPr>
        <c:crossAx val="2033406655"/>
        <c:crosses val="autoZero"/>
        <c:crossBetween val="between"/>
        <c:dispUnits>
          <c:builtInUnit val="millions"/>
        </c:dispUnits>
      </c:valAx>
      <c:spPr>
        <a:noFill/>
        <a:ln>
          <a:noFill/>
        </a:ln>
        <a:effectLst/>
      </c:spPr>
    </c:plotArea>
    <c:legend>
      <c:legendPos val="t"/>
      <c:overlay val="0"/>
      <c:spPr>
        <a:noFill/>
        <a:ln>
          <a:solidFill>
            <a:srgbClr val="7F7F7F"/>
          </a:solidFill>
        </a:ln>
        <a:effectLst/>
      </c:spPr>
      <c:txPr>
        <a:bodyPr rot="0" spcFirstLastPara="1" vertOverflow="ellipsis" vert="horz" wrap="square" anchor="ctr" anchorCtr="1"/>
        <a:lstStyle/>
        <a:p>
          <a:pPr>
            <a:defRPr lang="ja-JP" altLang="en-US" sz="1000" b="0" i="0" u="none" strike="noStrike" kern="1200" baseline="0">
              <a:solidFill>
                <a:sysClr val="windowText" lastClr="000000"/>
              </a:solidFill>
              <a:latin typeface="ＭＳ 明朝" panose="02020609040205080304" pitchFamily="17" charset="-128"/>
              <a:ea typeface="ＭＳ 明朝" panose="02020609040205080304" pitchFamily="17"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50000"/>
        </a:schemeClr>
      </a:solidFill>
      <a:round/>
    </a:ln>
    <a:effectLst/>
  </c:spPr>
  <c:txPr>
    <a:bodyPr/>
    <a:lstStyle/>
    <a:p>
      <a:pPr>
        <a:defRPr lang="ja-JP" altLang="en-US" sz="1000" b="0" i="0" u="none" strike="noStrike" kern="1200" baseline="0">
          <a:solidFill>
            <a:sysClr val="windowText" lastClr="000000"/>
          </a:solidFill>
          <a:latin typeface="ＭＳ 明朝" panose="02020609040205080304" pitchFamily="17" charset="-128"/>
          <a:ea typeface="ＭＳ 明朝" panose="02020609040205080304" pitchFamily="17" charset="-128"/>
          <a:cs typeface="+mn-cs"/>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absSizeAnchor xmlns:cdr="http://schemas.openxmlformats.org/drawingml/2006/chartDrawing">
    <cdr:from>
      <cdr:x>0.76357</cdr:x>
      <cdr:y>0.00444</cdr:y>
    </cdr:from>
    <cdr:ext cx="360038" cy="123948"/>
    <cdr:sp macro="" textlink="">
      <cdr:nvSpPr>
        <cdr:cNvPr id="3" name="テキスト ボックス 1">
          <a:extLst xmlns:a="http://schemas.openxmlformats.org/drawingml/2006/main">
            <a:ext uri="{FF2B5EF4-FFF2-40B4-BE49-F238E27FC236}">
              <a16:creationId xmlns:a16="http://schemas.microsoft.com/office/drawing/2014/main" id="{7CB3099B-DAA8-CEA9-D651-6BA3FB164391}"/>
            </a:ext>
          </a:extLst>
        </cdr:cNvPr>
        <cdr:cNvSpPr txBox="1"/>
      </cdr:nvSpPr>
      <cdr:spPr>
        <a:xfrm xmlns:a="http://schemas.openxmlformats.org/drawingml/2006/main">
          <a:off x="4068274" y="16150"/>
          <a:ext cx="360038" cy="123948"/>
        </a:xfrm>
        <a:prstGeom xmlns:a="http://schemas.openxmlformats.org/drawingml/2006/main" prst="rect">
          <a:avLst/>
        </a:prstGeom>
        <a:solidFill xmlns:a="http://schemas.openxmlformats.org/drawingml/2006/main">
          <a:schemeClr val="bg1"/>
        </a:solidFill>
        <a:ln xmlns:a="http://schemas.openxmlformats.org/drawingml/2006/main" w="12700">
          <a:solidFill>
            <a:sysClr val="windowText" lastClr="000000"/>
          </a:solidFill>
        </a:ln>
      </cdr:spPr>
      <cdr:txBody>
        <a:bodyPr xmlns:a="http://schemas.openxmlformats.org/drawingml/2006/main" vertOverflow="overflow" horzOverflow="overflow" wrap="none" lIns="90000" tIns="36000" bIns="36000" rtlCol="0" anchor="ctr" anchorCtr="1"/>
        <a:lstStyle xmlns:a="http://schemas.openxmlformats.org/drawingml/2006/main"/>
        <a:p xmlns:a="http://schemas.openxmlformats.org/drawingml/2006/main">
          <a:pPr algn="ctr"/>
          <a:r>
            <a:rPr lang="ja-JP" altLang="en-US" sz="700" b="1" dirty="0">
              <a:latin typeface="ＭＳ 明朝" panose="02020609040205080304" pitchFamily="17" charset="-128"/>
              <a:ea typeface="ＭＳ 明朝" panose="02020609040205080304" pitchFamily="17" charset="-128"/>
            </a:rPr>
            <a:t>女性</a:t>
          </a:r>
        </a:p>
      </cdr:txBody>
    </cdr:sp>
  </cdr:absSizeAnchor>
  <cdr:absSizeAnchor xmlns:cdr="http://schemas.openxmlformats.org/drawingml/2006/chartDrawing">
    <cdr:from>
      <cdr:x>0.17566</cdr:x>
      <cdr:y>0.00169</cdr:y>
    </cdr:from>
    <cdr:ext cx="362485" cy="128967"/>
    <cdr:sp macro="" textlink="">
      <cdr:nvSpPr>
        <cdr:cNvPr id="5" name="テキスト ボックス 1">
          <a:extLst xmlns:a="http://schemas.openxmlformats.org/drawingml/2006/main">
            <a:ext uri="{FF2B5EF4-FFF2-40B4-BE49-F238E27FC236}">
              <a16:creationId xmlns:a16="http://schemas.microsoft.com/office/drawing/2014/main" id="{E675BC61-05B3-F522-BF1B-F54BEB87B81C}"/>
            </a:ext>
          </a:extLst>
        </cdr:cNvPr>
        <cdr:cNvSpPr txBox="1"/>
      </cdr:nvSpPr>
      <cdr:spPr>
        <a:xfrm xmlns:a="http://schemas.openxmlformats.org/drawingml/2006/main">
          <a:off x="935926" y="6169"/>
          <a:ext cx="362485" cy="128967"/>
        </a:xfrm>
        <a:prstGeom xmlns:a="http://schemas.openxmlformats.org/drawingml/2006/main" prst="rect">
          <a:avLst/>
        </a:prstGeom>
        <a:solidFill xmlns:a="http://schemas.openxmlformats.org/drawingml/2006/main">
          <a:schemeClr val="bg1"/>
        </a:solidFill>
        <a:ln xmlns:a="http://schemas.openxmlformats.org/drawingml/2006/main" w="12700">
          <a:solidFill>
            <a:sysClr val="windowText" lastClr="000000"/>
          </a:solidFill>
        </a:ln>
      </cdr:spPr>
      <cdr:txBody>
        <a:bodyPr xmlns:a="http://schemas.openxmlformats.org/drawingml/2006/main" vertOverflow="overflow" horzOverflow="overflow" wrap="none" lIns="90000" tIns="36000" bIns="36000" rtlCol="0" anchor="ctr" anchorCtr="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700" b="1" dirty="0">
              <a:latin typeface="ＭＳ 明朝" panose="02020609040205080304" pitchFamily="17" charset="-128"/>
              <a:ea typeface="ＭＳ 明朝" panose="02020609040205080304" pitchFamily="17" charset="-128"/>
            </a:rPr>
            <a:t>男性</a:t>
          </a:r>
        </a:p>
      </cdr:txBody>
    </cdr:sp>
  </cdr:absSizeAnchor>
</c:userShapes>
</file>

<file path=ppt/drawings/drawing2.xml><?xml version="1.0" encoding="utf-8"?>
<c:userShapes xmlns:c="http://schemas.openxmlformats.org/drawingml/2006/chart">
  <cdr:relSizeAnchor xmlns:cdr="http://schemas.openxmlformats.org/drawingml/2006/chartDrawing">
    <cdr:from>
      <cdr:x>0</cdr:x>
      <cdr:y>0</cdr:y>
    </cdr:from>
    <cdr:to>
      <cdr:x>0.13125</cdr:x>
      <cdr:y>0.15271</cdr:y>
    </cdr:to>
    <cdr:sp macro="" textlink="">
      <cdr:nvSpPr>
        <cdr:cNvPr id="2" name="テキスト ボックス 1">
          <a:extLst xmlns:a="http://schemas.openxmlformats.org/drawingml/2006/main">
            <a:ext uri="{FF2B5EF4-FFF2-40B4-BE49-F238E27FC236}">
              <a16:creationId xmlns:a16="http://schemas.microsoft.com/office/drawing/2014/main" id="{28321627-506D-422D-859F-F7E04FB28676}"/>
            </a:ext>
          </a:extLst>
        </cdr:cNvPr>
        <cdr:cNvSpPr txBox="1"/>
      </cdr:nvSpPr>
      <cdr:spPr>
        <a:xfrm xmlns:a="http://schemas.openxmlformats.org/drawingml/2006/main">
          <a:off x="0" y="0"/>
          <a:ext cx="771507" cy="447674"/>
        </a:xfrm>
        <a:prstGeom xmlns:a="http://schemas.openxmlformats.org/drawingml/2006/main" prst="rect">
          <a:avLst/>
        </a:prstGeom>
        <a:noFill xmlns:a="http://schemas.openxmlformats.org/drawingml/2006/main"/>
      </cdr:spPr>
      <cdr:txBody>
        <a:bodyPr xmlns:a="http://schemas.openxmlformats.org/drawingml/2006/main" wrap="square" lIns="36000" rIns="0" rtlCol="0" anchor="ctr">
          <a:no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l"/>
          <a:r>
            <a:rPr lang="ja-JP" altLang="en-US" sz="900" b="1" dirty="0">
              <a:latin typeface="ＭＳ Ｐ明朝"/>
              <a:ea typeface="ＭＳ Ｐ明朝"/>
            </a:rPr>
            <a:t>認定率</a:t>
          </a:r>
          <a:r>
            <a:rPr lang="en-US" altLang="ja-JP" sz="900" b="1" dirty="0">
              <a:latin typeface="ＭＳ Ｐ明朝"/>
              <a:ea typeface="ＭＳ Ｐ明朝"/>
            </a:rPr>
            <a:t>(%)</a:t>
          </a:r>
          <a:endParaRPr kumimoji="1" lang="ja-JP" altLang="en-US" sz="900" b="1" dirty="0">
            <a:latin typeface="ＭＳ Ｐ明朝"/>
            <a:ea typeface="ＭＳ Ｐ明朝"/>
          </a:endParaRPr>
        </a:p>
      </cdr:txBody>
    </cdr:sp>
  </cdr:relSizeAnchor>
  <cdr:relSizeAnchor xmlns:cdr="http://schemas.openxmlformats.org/drawingml/2006/chartDrawing">
    <cdr:from>
      <cdr:x>0</cdr:x>
      <cdr:y>0</cdr:y>
    </cdr:from>
    <cdr:to>
      <cdr:x>0.13125</cdr:x>
      <cdr:y>0.15271</cdr:y>
    </cdr:to>
    <cdr:sp macro="" textlink="">
      <cdr:nvSpPr>
        <cdr:cNvPr id="3" name="テキスト ボックス 1">
          <a:extLst xmlns:a="http://schemas.openxmlformats.org/drawingml/2006/main">
            <a:ext uri="{FF2B5EF4-FFF2-40B4-BE49-F238E27FC236}">
              <a16:creationId xmlns:a16="http://schemas.microsoft.com/office/drawing/2014/main" id="{28321627-506D-422D-859F-F7E04FB28676}"/>
            </a:ext>
          </a:extLst>
        </cdr:cNvPr>
        <cdr:cNvSpPr txBox="1"/>
      </cdr:nvSpPr>
      <cdr:spPr>
        <a:xfrm xmlns:a="http://schemas.openxmlformats.org/drawingml/2006/main">
          <a:off x="0" y="0"/>
          <a:ext cx="771507" cy="447674"/>
        </a:xfrm>
        <a:prstGeom xmlns:a="http://schemas.openxmlformats.org/drawingml/2006/main" prst="rect">
          <a:avLst/>
        </a:prstGeom>
        <a:noFill xmlns:a="http://schemas.openxmlformats.org/drawingml/2006/main"/>
      </cdr:spPr>
      <cdr:txBody>
        <a:bodyPr xmlns:a="http://schemas.openxmlformats.org/drawingml/2006/main" wrap="square" lIns="36000" rIns="0" rtlCol="0" anchor="ctr">
          <a:no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l"/>
          <a:r>
            <a:rPr lang="ja-JP" altLang="en-US" sz="900" b="1" dirty="0">
              <a:latin typeface="ＭＳ Ｐ明朝"/>
              <a:ea typeface="ＭＳ Ｐ明朝"/>
            </a:rPr>
            <a:t>認定率</a:t>
          </a:r>
          <a:r>
            <a:rPr lang="en-US" altLang="ja-JP" sz="900" b="1" dirty="0">
              <a:latin typeface="ＭＳ Ｐ明朝"/>
              <a:ea typeface="ＭＳ Ｐ明朝"/>
            </a:rPr>
            <a:t>(%)</a:t>
          </a:r>
          <a:endParaRPr kumimoji="1" lang="ja-JP" altLang="en-US" sz="900" b="1" dirty="0">
            <a:latin typeface="ＭＳ Ｐ明朝"/>
            <a:ea typeface="ＭＳ Ｐ明朝"/>
          </a:endParaRPr>
        </a:p>
      </cdr:txBody>
    </cdr:sp>
  </cdr:relSizeAnchor>
  <cdr:relSizeAnchor xmlns:cdr="http://schemas.openxmlformats.org/drawingml/2006/chartDrawing">
    <cdr:from>
      <cdr:x>0</cdr:x>
      <cdr:y>0</cdr:y>
    </cdr:from>
    <cdr:to>
      <cdr:x>0.13125</cdr:x>
      <cdr:y>0.15271</cdr:y>
    </cdr:to>
    <cdr:sp macro="" textlink="">
      <cdr:nvSpPr>
        <cdr:cNvPr id="4" name="テキスト ボックス 1">
          <a:extLst xmlns:a="http://schemas.openxmlformats.org/drawingml/2006/main">
            <a:ext uri="{FF2B5EF4-FFF2-40B4-BE49-F238E27FC236}">
              <a16:creationId xmlns:a16="http://schemas.microsoft.com/office/drawing/2014/main" id="{28321627-506D-422D-859F-F7E04FB28676}"/>
            </a:ext>
          </a:extLst>
        </cdr:cNvPr>
        <cdr:cNvSpPr txBox="1"/>
      </cdr:nvSpPr>
      <cdr:spPr>
        <a:xfrm xmlns:a="http://schemas.openxmlformats.org/drawingml/2006/main">
          <a:off x="0" y="0"/>
          <a:ext cx="771507" cy="447674"/>
        </a:xfrm>
        <a:prstGeom xmlns:a="http://schemas.openxmlformats.org/drawingml/2006/main" prst="rect">
          <a:avLst/>
        </a:prstGeom>
        <a:noFill xmlns:a="http://schemas.openxmlformats.org/drawingml/2006/main"/>
      </cdr:spPr>
      <cdr:txBody>
        <a:bodyPr xmlns:a="http://schemas.openxmlformats.org/drawingml/2006/main" wrap="square" lIns="36000" rIns="0" rtlCol="0" anchor="ctr">
          <a:no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l"/>
          <a:r>
            <a:rPr lang="ja-JP" altLang="en-US" sz="900" b="1" dirty="0">
              <a:latin typeface="ＭＳ 明朝" panose="02020609040205080304" pitchFamily="17" charset="-128"/>
              <a:ea typeface="ＭＳ 明朝" panose="02020609040205080304" pitchFamily="17" charset="-128"/>
            </a:rPr>
            <a:t>認定率</a:t>
          </a:r>
          <a:r>
            <a:rPr lang="en-US" altLang="ja-JP" sz="800" b="1" dirty="0">
              <a:latin typeface="ＭＳ 明朝" panose="02020609040205080304" pitchFamily="17" charset="-128"/>
              <a:ea typeface="ＭＳ 明朝" panose="02020609040205080304" pitchFamily="17" charset="-128"/>
            </a:rPr>
            <a:t>(%)</a:t>
          </a:r>
          <a:endParaRPr kumimoji="1" lang="ja-JP" altLang="en-US" sz="800" b="1" dirty="0">
            <a:latin typeface="ＭＳ 明朝" panose="02020609040205080304" pitchFamily="17" charset="-128"/>
            <a:ea typeface="ＭＳ 明朝" panose="02020609040205080304" pitchFamily="17"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0" name="ヘッダー プレースホルダ 1"/>
          <p:cNvSpPr>
            <a:spLocks noGrp="1"/>
          </p:cNvSpPr>
          <p:nvPr>
            <p:ph type="hdr" sz="quarter"/>
          </p:nvPr>
        </p:nvSpPr>
        <p:spPr>
          <a:xfrm>
            <a:off x="6" y="1"/>
            <a:ext cx="4162260" cy="394494"/>
          </a:xfrm>
          <a:prstGeom prst="rect">
            <a:avLst/>
          </a:prstGeom>
        </p:spPr>
        <p:txBody>
          <a:bodyPr vert="horz" lIns="92077" tIns="46041" rIns="92077" bIns="46041" rtlCol="0"/>
          <a:lstStyle>
            <a:lvl1pPr algn="l">
              <a:defRPr sz="1200"/>
            </a:lvl1pPr>
          </a:lstStyle>
          <a:p>
            <a:endParaRPr kumimoji="1" lang="ja-JP" altLang="en-US"/>
          </a:p>
        </p:txBody>
      </p:sp>
      <p:sp>
        <p:nvSpPr>
          <p:cNvPr id="1101" name="日付プレースホルダ 2"/>
          <p:cNvSpPr>
            <a:spLocks noGrp="1"/>
          </p:cNvSpPr>
          <p:nvPr>
            <p:ph type="dt" idx="1"/>
          </p:nvPr>
        </p:nvSpPr>
        <p:spPr>
          <a:xfrm>
            <a:off x="5440736" y="1"/>
            <a:ext cx="4162260" cy="394494"/>
          </a:xfrm>
          <a:prstGeom prst="rect">
            <a:avLst/>
          </a:prstGeom>
        </p:spPr>
        <p:txBody>
          <a:bodyPr vert="horz" lIns="92077" tIns="46041" rIns="92077" bIns="46041" rtlCol="0"/>
          <a:lstStyle>
            <a:lvl1pPr algn="r">
              <a:defRPr sz="1200"/>
            </a:lvl1pPr>
          </a:lstStyle>
          <a:p>
            <a:fld id="{83A8B6A7-9994-4D5A-BDFD-5381E9EB3F81}" type="datetimeFigureOut">
              <a:rPr kumimoji="1" lang="ja-JP" altLang="en-US" smtClean="0"/>
              <a:t>2024/3/27</a:t>
            </a:fld>
            <a:endParaRPr kumimoji="1" lang="ja-JP" altLang="en-US"/>
          </a:p>
        </p:txBody>
      </p:sp>
      <p:sp>
        <p:nvSpPr>
          <p:cNvPr id="1102" name="スライド イメージ プレースホルダ 3"/>
          <p:cNvSpPr>
            <a:spLocks noGrp="1" noRot="1" noChangeAspect="1"/>
          </p:cNvSpPr>
          <p:nvPr>
            <p:ph type="sldImg" idx="2"/>
          </p:nvPr>
        </p:nvSpPr>
        <p:spPr>
          <a:xfrm>
            <a:off x="3754438" y="590550"/>
            <a:ext cx="2098675" cy="2962275"/>
          </a:xfrm>
          <a:prstGeom prst="rect">
            <a:avLst/>
          </a:prstGeom>
          <a:noFill/>
          <a:ln w="12700">
            <a:solidFill>
              <a:prstClr val="black"/>
            </a:solidFill>
          </a:ln>
        </p:spPr>
      </p:sp>
      <p:sp>
        <p:nvSpPr>
          <p:cNvPr id="1103" name="ノート プレースホルダ 4"/>
          <p:cNvSpPr>
            <a:spLocks noGrp="1"/>
          </p:cNvSpPr>
          <p:nvPr>
            <p:ph type="body" sz="quarter" idx="3"/>
          </p:nvPr>
        </p:nvSpPr>
        <p:spPr>
          <a:xfrm>
            <a:off x="960522" y="3747706"/>
            <a:ext cx="7684172" cy="3550453"/>
          </a:xfrm>
          <a:prstGeom prst="rect">
            <a:avLst/>
          </a:prstGeom>
        </p:spPr>
        <p:txBody>
          <a:bodyPr vert="horz" lIns="92077" tIns="46041" rIns="92077" bIns="46041"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04" name="フッター プレースホルダ 5"/>
          <p:cNvSpPr>
            <a:spLocks noGrp="1"/>
          </p:cNvSpPr>
          <p:nvPr>
            <p:ph type="ftr" sz="quarter" idx="4"/>
          </p:nvPr>
        </p:nvSpPr>
        <p:spPr>
          <a:xfrm>
            <a:off x="6" y="7494037"/>
            <a:ext cx="4162260" cy="394494"/>
          </a:xfrm>
          <a:prstGeom prst="rect">
            <a:avLst/>
          </a:prstGeom>
        </p:spPr>
        <p:txBody>
          <a:bodyPr vert="horz" lIns="92077" tIns="46041" rIns="92077" bIns="46041" rtlCol="0" anchor="b"/>
          <a:lstStyle>
            <a:lvl1pPr algn="l">
              <a:defRPr sz="1200"/>
            </a:lvl1pPr>
          </a:lstStyle>
          <a:p>
            <a:endParaRPr kumimoji="1" lang="ja-JP" altLang="en-US"/>
          </a:p>
        </p:txBody>
      </p:sp>
      <p:sp>
        <p:nvSpPr>
          <p:cNvPr id="1105" name="スライド番号プレースホルダ 6"/>
          <p:cNvSpPr>
            <a:spLocks noGrp="1"/>
          </p:cNvSpPr>
          <p:nvPr>
            <p:ph type="sldNum" sz="quarter" idx="5"/>
          </p:nvPr>
        </p:nvSpPr>
        <p:spPr>
          <a:xfrm>
            <a:off x="5440736" y="7494037"/>
            <a:ext cx="4162260" cy="394494"/>
          </a:xfrm>
          <a:prstGeom prst="rect">
            <a:avLst/>
          </a:prstGeom>
        </p:spPr>
        <p:txBody>
          <a:bodyPr vert="horz" lIns="92077" tIns="46041" rIns="92077" bIns="46041" rtlCol="0" anchor="b"/>
          <a:lstStyle>
            <a:lvl1pPr algn="r">
              <a:defRPr sz="1200"/>
            </a:lvl1pPr>
          </a:lstStyle>
          <a:p>
            <a:fld id="{C73D8B67-9D8E-4A27-A6F9-68FB0F42A4D8}" type="slidenum">
              <a:rPr kumimoji="1" lang="ja-JP" altLang="en-US" smtClean="0"/>
              <a:t>‹#›</a:t>
            </a:fld>
            <a:endParaRPr kumimoji="1" lang="ja-JP" altLang="en-US"/>
          </a:p>
        </p:txBody>
      </p:sp>
    </p:spTree>
    <p:extLst>
      <p:ext uri="{BB962C8B-B14F-4D97-AF65-F5344CB8AC3E}">
        <p14:creationId xmlns:p14="http://schemas.microsoft.com/office/powerpoint/2010/main" val="224221513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 name="スライド イメージ プレースホルダ 1"/>
          <p:cNvSpPr>
            <a:spLocks noGrp="1" noRot="1" noChangeAspect="1"/>
          </p:cNvSpPr>
          <p:nvPr>
            <p:ph type="sldImg"/>
          </p:nvPr>
        </p:nvSpPr>
        <p:spPr/>
      </p:sp>
      <p:sp>
        <p:nvSpPr>
          <p:cNvPr id="1113" name="ノート プレースホルダ 2"/>
          <p:cNvSpPr>
            <a:spLocks noGrp="1"/>
          </p:cNvSpPr>
          <p:nvPr>
            <p:ph type="body" idx="1"/>
          </p:nvPr>
        </p:nvSpPr>
        <p:spPr/>
        <p:txBody>
          <a:bodyPr>
            <a:normAutofit/>
          </a:bodyPr>
          <a:lstStyle/>
          <a:p>
            <a:endParaRPr kumimoji="1" lang="ja-JP" altLang="en-US" dirty="0"/>
          </a:p>
        </p:txBody>
      </p:sp>
      <p:sp>
        <p:nvSpPr>
          <p:cNvPr id="1114" name="スライド番号プレースホルダ 3"/>
          <p:cNvSpPr>
            <a:spLocks noGrp="1"/>
          </p:cNvSpPr>
          <p:nvPr>
            <p:ph type="sldNum" sz="quarter" idx="10"/>
          </p:nvPr>
        </p:nvSpPr>
        <p:spPr/>
        <p:txBody>
          <a:bodyPr/>
          <a:lstStyle/>
          <a:p>
            <a:fld id="{C73D8B67-9D8E-4A27-A6F9-68FB0F42A4D8}" type="slidenum">
              <a:rPr kumimoji="1" lang="ja-JP" altLang="en-US" smtClean="0"/>
              <a:t>0</a:t>
            </a:fld>
            <a:endParaRPr kumimoji="1" lang="ja-JP" altLang="en-US" dirty="0"/>
          </a:p>
        </p:txBody>
      </p:sp>
    </p:spTree>
    <p:extLst>
      <p:ext uri="{BB962C8B-B14F-4D97-AF65-F5344CB8AC3E}">
        <p14:creationId xmlns:p14="http://schemas.microsoft.com/office/powerpoint/2010/main" val="1424926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6700" y="508000"/>
            <a:ext cx="1803400" cy="25431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21075">
              <a:defRPr/>
            </a:pPr>
            <a:fld id="{C73D8B67-9D8E-4A27-A6F9-68FB0F42A4D8}" type="slidenum">
              <a:rPr kumimoji="1" lang="ja-JP" altLang="en-US">
                <a:solidFill>
                  <a:prstClr val="black"/>
                </a:solidFill>
                <a:latin typeface="Calibri"/>
                <a:ea typeface="ＭＳ Ｐゴシック" panose="020B0600070205080204" pitchFamily="50" charset="-128"/>
              </a:rPr>
              <a:pPr defTabSz="921075">
                <a:defRPr/>
              </a:pPr>
              <a:t>42</a:t>
            </a:fld>
            <a:endParaRPr kumimoji="1"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970542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6700" y="508000"/>
            <a:ext cx="1803400" cy="25431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21075">
              <a:defRPr/>
            </a:pPr>
            <a:fld id="{C73D8B67-9D8E-4A27-A6F9-68FB0F42A4D8}" type="slidenum">
              <a:rPr kumimoji="1" lang="ja-JP" altLang="en-US">
                <a:solidFill>
                  <a:prstClr val="black"/>
                </a:solidFill>
                <a:latin typeface="Calibri"/>
                <a:ea typeface="ＭＳ Ｐゴシック" panose="020B0600070205080204" pitchFamily="50" charset="-128"/>
              </a:rPr>
              <a:pPr defTabSz="921075">
                <a:defRPr/>
              </a:pPr>
              <a:t>43</a:t>
            </a:fld>
            <a:endParaRPr kumimoji="1"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170433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4076700" y="508000"/>
            <a:ext cx="1803400" cy="2543175"/>
          </a:xfrm>
        </p:spPr>
      </p:sp>
      <p:sp>
        <p:nvSpPr>
          <p:cNvPr id="3" name="ノート プレースホルダ 2"/>
          <p:cNvSpPr>
            <a:spLocks noGrp="1"/>
          </p:cNvSpPr>
          <p:nvPr>
            <p:ph type="body" idx="1"/>
          </p:nvPr>
        </p:nvSpPr>
        <p:spPr/>
        <p:txBody>
          <a:bodyPr>
            <a:normAutofit/>
          </a:bodyPr>
          <a:lstStyle/>
          <a:p>
            <a:pPr defTabSz="921075">
              <a:defRPr/>
            </a:pPr>
            <a:r>
              <a:rPr kumimoji="1" lang="ja-JP" altLang="en-US" dirty="0"/>
              <a:t>済</a:t>
            </a:r>
          </a:p>
          <a:p>
            <a:endParaRPr kumimoji="1" lang="ja-JP" altLang="en-US" dirty="0"/>
          </a:p>
        </p:txBody>
      </p:sp>
      <p:sp>
        <p:nvSpPr>
          <p:cNvPr id="4" name="スライド番号プレースホルダ 3"/>
          <p:cNvSpPr>
            <a:spLocks noGrp="1"/>
          </p:cNvSpPr>
          <p:nvPr>
            <p:ph type="sldNum" sz="quarter" idx="10"/>
          </p:nvPr>
        </p:nvSpPr>
        <p:spPr/>
        <p:txBody>
          <a:bodyPr/>
          <a:lstStyle/>
          <a:p>
            <a:pPr defTabSz="921075">
              <a:defRPr/>
            </a:pPr>
            <a:fld id="{C73D8B67-9D8E-4A27-A6F9-68FB0F42A4D8}" type="slidenum">
              <a:rPr kumimoji="1" lang="ja-JP" altLang="en-US">
                <a:solidFill>
                  <a:prstClr val="black"/>
                </a:solidFill>
                <a:latin typeface="Calibri"/>
                <a:ea typeface="ＭＳ Ｐゴシック" panose="020B0600070205080204" pitchFamily="50" charset="-128"/>
              </a:rPr>
              <a:pPr defTabSz="921075">
                <a:defRPr/>
              </a:pPr>
              <a:t>52</a:t>
            </a:fld>
            <a:endParaRPr kumimoji="1"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26915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6700" y="508000"/>
            <a:ext cx="1803400" cy="25431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89828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4076700" y="508000"/>
            <a:ext cx="1803400" cy="2543175"/>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defTabSz="921075">
              <a:defRPr/>
            </a:pPr>
            <a:fld id="{C73D8B67-9D8E-4A27-A6F9-68FB0F42A4D8}" type="slidenum">
              <a:rPr kumimoji="1" lang="ja-JP" altLang="en-US">
                <a:solidFill>
                  <a:prstClr val="black"/>
                </a:solidFill>
                <a:latin typeface="Calibri"/>
                <a:ea typeface="ＭＳ Ｐゴシック" panose="020B0600070205080204" pitchFamily="50" charset="-128"/>
              </a:rPr>
              <a:pPr defTabSz="921075">
                <a:defRPr/>
              </a:pPr>
              <a:t>6</a:t>
            </a:fld>
            <a:endParaRPr kumimoji="1"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147020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075">
              <a:defRPr/>
            </a:pPr>
            <a:endParaRPr kumimoji="1" lang="ja-JP" altLang="en-US" dirty="0"/>
          </a:p>
        </p:txBody>
      </p:sp>
      <p:sp>
        <p:nvSpPr>
          <p:cNvPr id="4" name="スライド番号プレースホルダー 3"/>
          <p:cNvSpPr>
            <a:spLocks noGrp="1"/>
          </p:cNvSpPr>
          <p:nvPr>
            <p:ph type="sldNum" sz="quarter" idx="5"/>
          </p:nvPr>
        </p:nvSpPr>
        <p:spPr/>
        <p:txBody>
          <a:bodyPr/>
          <a:lstStyle/>
          <a:p>
            <a:pPr defTabSz="921075">
              <a:defRPr/>
            </a:pPr>
            <a:fld id="{C73D8B67-9D8E-4A27-A6F9-68FB0F42A4D8}" type="slidenum">
              <a:rPr kumimoji="1" lang="ja-JP" altLang="en-US">
                <a:solidFill>
                  <a:prstClr val="black"/>
                </a:solidFill>
                <a:latin typeface="Calibri"/>
                <a:ea typeface="ＭＳ Ｐゴシック" panose="020B0600070205080204" pitchFamily="50" charset="-128"/>
                <a:cs typeface="Arial"/>
              </a:rPr>
              <a:pPr defTabSz="921075">
                <a:defRPr/>
              </a:pPr>
              <a:t>29</a:t>
            </a:fld>
            <a:endParaRPr kumimoji="1" lang="ja-JP" altLang="en-US" dirty="0">
              <a:solidFill>
                <a:prstClr val="black"/>
              </a:solidFill>
              <a:latin typeface="Calibri"/>
              <a:ea typeface="ＭＳ Ｐゴシック" panose="020B0600070205080204" pitchFamily="50" charset="-128"/>
              <a:cs typeface="Arial"/>
            </a:endParaRPr>
          </a:p>
        </p:txBody>
      </p:sp>
    </p:spTree>
    <p:extLst>
      <p:ext uri="{BB962C8B-B14F-4D97-AF65-F5344CB8AC3E}">
        <p14:creationId xmlns:p14="http://schemas.microsoft.com/office/powerpoint/2010/main" val="1757472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075">
              <a:defRPr/>
            </a:pPr>
            <a:endParaRPr kumimoji="1" lang="ja-JP" altLang="en-US" dirty="0"/>
          </a:p>
        </p:txBody>
      </p:sp>
      <p:sp>
        <p:nvSpPr>
          <p:cNvPr id="4" name="スライド番号プレースホルダー 3"/>
          <p:cNvSpPr>
            <a:spLocks noGrp="1"/>
          </p:cNvSpPr>
          <p:nvPr>
            <p:ph type="sldNum" sz="quarter" idx="5"/>
          </p:nvPr>
        </p:nvSpPr>
        <p:spPr/>
        <p:txBody>
          <a:bodyPr/>
          <a:lstStyle/>
          <a:p>
            <a:pPr defTabSz="921075">
              <a:defRPr/>
            </a:pPr>
            <a:fld id="{C73D8B67-9D8E-4A27-A6F9-68FB0F42A4D8}" type="slidenum">
              <a:rPr kumimoji="1" lang="ja-JP" altLang="en-US">
                <a:solidFill>
                  <a:prstClr val="black"/>
                </a:solidFill>
                <a:latin typeface="Calibri"/>
                <a:ea typeface="ＭＳ Ｐゴシック" panose="020B0600070205080204" pitchFamily="50" charset="-128"/>
                <a:cs typeface="Arial"/>
              </a:rPr>
              <a:pPr defTabSz="921075">
                <a:defRPr/>
              </a:pPr>
              <a:t>30</a:t>
            </a:fld>
            <a:endParaRPr kumimoji="1" lang="ja-JP" altLang="en-US" dirty="0">
              <a:solidFill>
                <a:prstClr val="black"/>
              </a:solidFill>
              <a:latin typeface="Calibri"/>
              <a:ea typeface="ＭＳ Ｐゴシック" panose="020B0600070205080204" pitchFamily="50" charset="-128"/>
              <a:cs typeface="Arial"/>
            </a:endParaRPr>
          </a:p>
        </p:txBody>
      </p:sp>
    </p:spTree>
    <p:extLst>
      <p:ext uri="{BB962C8B-B14F-4D97-AF65-F5344CB8AC3E}">
        <p14:creationId xmlns:p14="http://schemas.microsoft.com/office/powerpoint/2010/main" val="3958491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075">
              <a:defRPr/>
            </a:pPr>
            <a:endParaRPr kumimoji="1" lang="ja-JP" altLang="en-US" dirty="0"/>
          </a:p>
        </p:txBody>
      </p:sp>
      <p:sp>
        <p:nvSpPr>
          <p:cNvPr id="4" name="スライド番号プレースホルダー 3"/>
          <p:cNvSpPr>
            <a:spLocks noGrp="1"/>
          </p:cNvSpPr>
          <p:nvPr>
            <p:ph type="sldNum" sz="quarter" idx="5"/>
          </p:nvPr>
        </p:nvSpPr>
        <p:spPr/>
        <p:txBody>
          <a:bodyPr/>
          <a:lstStyle/>
          <a:p>
            <a:pPr defTabSz="921075">
              <a:defRPr/>
            </a:pPr>
            <a:fld id="{C73D8B67-9D8E-4A27-A6F9-68FB0F42A4D8}" type="slidenum">
              <a:rPr kumimoji="1" lang="ja-JP" altLang="en-US">
                <a:solidFill>
                  <a:prstClr val="black"/>
                </a:solidFill>
                <a:latin typeface="Calibri"/>
                <a:ea typeface="ＭＳ Ｐゴシック" panose="020B0600070205080204" pitchFamily="50" charset="-128"/>
                <a:cs typeface="Arial"/>
              </a:rPr>
              <a:pPr defTabSz="921075">
                <a:defRPr/>
              </a:pPr>
              <a:t>31</a:t>
            </a:fld>
            <a:endParaRPr kumimoji="1" lang="ja-JP" altLang="en-US" dirty="0">
              <a:solidFill>
                <a:prstClr val="black"/>
              </a:solidFill>
              <a:latin typeface="Calibri"/>
              <a:ea typeface="ＭＳ Ｐゴシック" panose="020B0600070205080204" pitchFamily="50" charset="-128"/>
              <a:cs typeface="Arial"/>
            </a:endParaRPr>
          </a:p>
        </p:txBody>
      </p:sp>
    </p:spTree>
    <p:extLst>
      <p:ext uri="{BB962C8B-B14F-4D97-AF65-F5344CB8AC3E}">
        <p14:creationId xmlns:p14="http://schemas.microsoft.com/office/powerpoint/2010/main" val="998211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075">
              <a:defRPr/>
            </a:pPr>
            <a:endParaRPr kumimoji="1" lang="ja-JP" altLang="en-US" dirty="0"/>
          </a:p>
        </p:txBody>
      </p:sp>
      <p:sp>
        <p:nvSpPr>
          <p:cNvPr id="4" name="スライド番号プレースホルダー 3"/>
          <p:cNvSpPr>
            <a:spLocks noGrp="1"/>
          </p:cNvSpPr>
          <p:nvPr>
            <p:ph type="sldNum" sz="quarter" idx="5"/>
          </p:nvPr>
        </p:nvSpPr>
        <p:spPr/>
        <p:txBody>
          <a:bodyPr/>
          <a:lstStyle/>
          <a:p>
            <a:pPr defTabSz="921075">
              <a:defRPr/>
            </a:pPr>
            <a:fld id="{C73D8B67-9D8E-4A27-A6F9-68FB0F42A4D8}" type="slidenum">
              <a:rPr kumimoji="1" lang="ja-JP" altLang="en-US">
                <a:solidFill>
                  <a:prstClr val="black"/>
                </a:solidFill>
                <a:latin typeface="Calibri"/>
                <a:ea typeface="ＭＳ Ｐゴシック" panose="020B0600070205080204" pitchFamily="50" charset="-128"/>
                <a:cs typeface="Arial"/>
              </a:rPr>
              <a:pPr defTabSz="921075">
                <a:defRPr/>
              </a:pPr>
              <a:t>32</a:t>
            </a:fld>
            <a:endParaRPr kumimoji="1" lang="ja-JP" altLang="en-US" dirty="0">
              <a:solidFill>
                <a:prstClr val="black"/>
              </a:solidFill>
              <a:latin typeface="Calibri"/>
              <a:ea typeface="ＭＳ Ｐゴシック" panose="020B0600070205080204" pitchFamily="50" charset="-128"/>
              <a:cs typeface="Arial"/>
            </a:endParaRPr>
          </a:p>
        </p:txBody>
      </p:sp>
    </p:spTree>
    <p:extLst>
      <p:ext uri="{BB962C8B-B14F-4D97-AF65-F5344CB8AC3E}">
        <p14:creationId xmlns:p14="http://schemas.microsoft.com/office/powerpoint/2010/main" val="1575545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075">
              <a:defRPr/>
            </a:pPr>
            <a:endParaRPr kumimoji="1" lang="ja-JP" altLang="en-US" dirty="0"/>
          </a:p>
        </p:txBody>
      </p:sp>
      <p:sp>
        <p:nvSpPr>
          <p:cNvPr id="4" name="スライド番号プレースホルダー 3"/>
          <p:cNvSpPr>
            <a:spLocks noGrp="1"/>
          </p:cNvSpPr>
          <p:nvPr>
            <p:ph type="sldNum" sz="quarter" idx="5"/>
          </p:nvPr>
        </p:nvSpPr>
        <p:spPr/>
        <p:txBody>
          <a:bodyPr/>
          <a:lstStyle/>
          <a:p>
            <a:pPr defTabSz="921075">
              <a:defRPr/>
            </a:pPr>
            <a:fld id="{C73D8B67-9D8E-4A27-A6F9-68FB0F42A4D8}" type="slidenum">
              <a:rPr kumimoji="1" lang="ja-JP" altLang="en-US">
                <a:solidFill>
                  <a:prstClr val="black"/>
                </a:solidFill>
                <a:latin typeface="Calibri"/>
                <a:ea typeface="ＭＳ Ｐゴシック" panose="020B0600070205080204" pitchFamily="50" charset="-128"/>
                <a:cs typeface="Arial"/>
              </a:rPr>
              <a:pPr defTabSz="921075">
                <a:defRPr/>
              </a:pPr>
              <a:t>34</a:t>
            </a:fld>
            <a:endParaRPr kumimoji="1" lang="ja-JP" altLang="en-US" dirty="0">
              <a:solidFill>
                <a:prstClr val="black"/>
              </a:solidFill>
              <a:latin typeface="Calibri"/>
              <a:ea typeface="ＭＳ Ｐゴシック" panose="020B0600070205080204" pitchFamily="50" charset="-128"/>
              <a:cs typeface="Arial"/>
            </a:endParaRPr>
          </a:p>
        </p:txBody>
      </p:sp>
    </p:spTree>
    <p:extLst>
      <p:ext uri="{BB962C8B-B14F-4D97-AF65-F5344CB8AC3E}">
        <p14:creationId xmlns:p14="http://schemas.microsoft.com/office/powerpoint/2010/main" val="3031845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7" name="スライド イメージ プレースホルダー 1"/>
          <p:cNvSpPr>
            <a:spLocks noGrp="1" noRot="1" noChangeAspect="1"/>
          </p:cNvSpPr>
          <p:nvPr>
            <p:ph type="sldImg"/>
          </p:nvPr>
        </p:nvSpPr>
        <p:spPr/>
      </p:sp>
      <p:sp>
        <p:nvSpPr>
          <p:cNvPr id="1518" name="ノート プレースホルダー 2"/>
          <p:cNvSpPr>
            <a:spLocks noGrp="1"/>
          </p:cNvSpPr>
          <p:nvPr>
            <p:ph type="body" idx="1"/>
          </p:nvPr>
        </p:nvSpPr>
        <p:spPr/>
        <p:txBody>
          <a:bodyPr/>
          <a:lstStyle/>
          <a:p>
            <a:pPr defTabSz="921075">
              <a:spcBef>
                <a:spcPct val="0"/>
              </a:spcBef>
              <a:spcAft>
                <a:spcPct val="0"/>
              </a:spcAft>
              <a:defRPr/>
            </a:pPr>
            <a:endParaRPr kumimoji="1" lang="ja-JP" altLang="en-US"/>
          </a:p>
        </p:txBody>
      </p:sp>
      <p:sp>
        <p:nvSpPr>
          <p:cNvPr id="1519" name="スライド番号プレースホルダー 3"/>
          <p:cNvSpPr>
            <a:spLocks noGrp="1"/>
          </p:cNvSpPr>
          <p:nvPr>
            <p:ph type="sldNum" sz="quarter" idx="5"/>
          </p:nvPr>
        </p:nvSpPr>
        <p:spPr/>
        <p:txBody>
          <a:bodyPr/>
          <a:lstStyle/>
          <a:p>
            <a:pPr defTabSz="921075">
              <a:defRPr/>
            </a:pPr>
            <a:fld id="{C73D8B67-9D8E-4A27-A6F9-68FB0F42A4D8}" type="slidenum">
              <a:rPr kumimoji="1" lang="ja-JP" altLang="en-US">
                <a:solidFill>
                  <a:prstClr val="black"/>
                </a:solidFill>
                <a:latin typeface="Calibri"/>
                <a:ea typeface="ＭＳ Ｐゴシック" panose="020B0600070205080204" pitchFamily="50" charset="-128"/>
                <a:cs typeface="Arial"/>
              </a:rPr>
              <a:pPr defTabSz="921075">
                <a:defRPr/>
              </a:pPr>
              <a:t>35</a:t>
            </a:fld>
            <a:endParaRPr kumimoji="1" lang="ja-JP" altLang="en-US">
              <a:solidFill>
                <a:prstClr val="black"/>
              </a:solidFill>
              <a:latin typeface="Calibri"/>
              <a:ea typeface="ＭＳ Ｐゴシック" panose="020B0600070205080204" pitchFamily="50" charset="-128"/>
              <a:cs typeface="Arial"/>
            </a:endParaRPr>
          </a:p>
        </p:txBody>
      </p:sp>
    </p:spTree>
    <p:extLst>
      <p:ext uri="{BB962C8B-B14F-4D97-AF65-F5344CB8AC3E}">
        <p14:creationId xmlns:p14="http://schemas.microsoft.com/office/powerpoint/2010/main" val="313406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タイトル 1"/>
          <p:cNvSpPr>
            <a:spLocks noGrp="1"/>
          </p:cNvSpPr>
          <p:nvPr>
            <p:ph type="ctrTitle"/>
          </p:nvPr>
        </p:nvSpPr>
        <p:spPr>
          <a:xfrm>
            <a:off x="486013" y="2840038"/>
            <a:ext cx="5508149" cy="1960562"/>
          </a:xfrm>
        </p:spPr>
        <p:txBody>
          <a:bodyPr/>
          <a:lstStyle/>
          <a:p>
            <a:r>
              <a:rPr kumimoji="1" lang="ja-JP" altLang="en-US"/>
              <a:t>マスタ タイトルの書式設定</a:t>
            </a:r>
          </a:p>
        </p:txBody>
      </p:sp>
      <p:sp>
        <p:nvSpPr>
          <p:cNvPr id="1032" name="サブタイトル 2"/>
          <p:cNvSpPr>
            <a:spLocks noGrp="1"/>
          </p:cNvSpPr>
          <p:nvPr>
            <p:ph type="subTitle" idx="1"/>
          </p:nvPr>
        </p:nvSpPr>
        <p:spPr>
          <a:xfrm>
            <a:off x="972026" y="5181600"/>
            <a:ext cx="4536123"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1033" name="日付プレースホルダ 3"/>
          <p:cNvSpPr>
            <a:spLocks noGrp="1"/>
          </p:cNvSpPr>
          <p:nvPr>
            <p:ph type="dt" sz="half" idx="10"/>
          </p:nvPr>
        </p:nvSpPr>
        <p:spPr/>
        <p:txBody>
          <a:bodyPr/>
          <a:lstStyle/>
          <a:p>
            <a:fld id="{57F7BE89-F534-4D6E-9902-BA9B38609BFA}" type="datetime1">
              <a:rPr kumimoji="1" lang="ja-JP" altLang="en-US" smtClean="0"/>
              <a:t>2024/3/27</a:t>
            </a:fld>
            <a:endParaRPr kumimoji="1" lang="ja-JP" altLang="en-US"/>
          </a:p>
        </p:txBody>
      </p:sp>
      <p:sp>
        <p:nvSpPr>
          <p:cNvPr id="1034" name="フッター プレースホルダ 4"/>
          <p:cNvSpPr>
            <a:spLocks noGrp="1"/>
          </p:cNvSpPr>
          <p:nvPr>
            <p:ph type="ftr" sz="quarter" idx="11"/>
          </p:nvPr>
        </p:nvSpPr>
        <p:spPr>
          <a:xfrm>
            <a:off x="4428120" y="7884369"/>
            <a:ext cx="2052055" cy="485775"/>
          </a:xfrm>
        </p:spPr>
        <p:txBody>
          <a:bodyPr/>
          <a:lstStyle/>
          <a:p>
            <a:endParaRPr kumimoji="1" lang="ja-JP" altLang="en-US"/>
          </a:p>
        </p:txBody>
      </p:sp>
      <p:sp>
        <p:nvSpPr>
          <p:cNvPr id="1035" name="スライド番号プレースホルダ 5"/>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latin typeface="HG丸ｺﾞｼｯｸM-PRO" panose="020F0600000000000000" pitchFamily="50" charset="-128"/>
                <a:ea typeface="HG丸ｺﾞｼｯｸM-PRO" panose="020F0600000000000000" pitchFamily="50" charset="-128"/>
              </a:defRPr>
            </a:lvl1pPr>
          </a:lstStyle>
          <a:p>
            <a:fld id="{420EA04B-0610-44E1-BBA9-CB539F9A7CEB}" type="slidenum">
              <a:rPr lang="ja-JP" altLang="en-US" smtClean="0"/>
              <a:t>‹#›</a:t>
            </a:fld>
            <a:endParaRPr lang="ja-JP"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6013" y="2840038"/>
            <a:ext cx="5508149" cy="1960562"/>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972026" y="5181600"/>
            <a:ext cx="4536123"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57F7BE89-F534-4D6E-9902-BA9B38609BFA}" type="datetime1">
              <a:rPr kumimoji="1" lang="ja-JP" altLang="en-US" smtClean="0"/>
              <a:t>2024/3/27</a:t>
            </a:fld>
            <a:endParaRPr kumimoji="1" lang="ja-JP" altLang="en-US" dirty="0"/>
          </a:p>
        </p:txBody>
      </p:sp>
      <p:sp>
        <p:nvSpPr>
          <p:cNvPr id="5" name="フッター プレースホルダ 4"/>
          <p:cNvSpPr>
            <a:spLocks noGrp="1"/>
          </p:cNvSpPr>
          <p:nvPr>
            <p:ph type="ftr" sz="quarter" idx="11"/>
          </p:nvPr>
        </p:nvSpPr>
        <p:spPr>
          <a:xfrm>
            <a:off x="4428120" y="7884369"/>
            <a:ext cx="2052055" cy="485775"/>
          </a:xfrm>
        </p:spPr>
        <p:txBody>
          <a:bodyPr/>
          <a:lstStyle/>
          <a:p>
            <a:endParaRPr kumimoji="1" lang="ja-JP" altLang="en-US" dirty="0"/>
          </a:p>
        </p:txBody>
      </p:sp>
      <p:sp>
        <p:nvSpPr>
          <p:cNvPr id="6" name="スライド番号プレースホルダ 5">
            <a:extLst>
              <a:ext uri="{FF2B5EF4-FFF2-40B4-BE49-F238E27FC236}">
                <a16:creationId xmlns:a16="http://schemas.microsoft.com/office/drawing/2014/main" id="{668CAF0E-7F94-AEB6-E6AF-258FDF45F5EF}"/>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latin typeface="ＭＳ 明朝" panose="02020609040205080304" pitchFamily="17" charset="-128"/>
                <a:ea typeface="ＭＳ 明朝" panose="02020609040205080304" pitchFamily="17" charset="-128"/>
              </a:defRPr>
            </a:lvl1pPr>
          </a:lstStyle>
          <a:p>
            <a:fld id="{420EA04B-0610-44E1-BBA9-CB539F9A7CEB}" type="slidenum">
              <a:rPr lang="ja-JP" altLang="en-US" smtClean="0"/>
              <a:pPr/>
              <a:t>‹#›</a:t>
            </a:fld>
            <a:endParaRPr lang="ja-JP" altLang="en-US" dirty="0"/>
          </a:p>
        </p:txBody>
      </p:sp>
    </p:spTree>
    <p:extLst>
      <p:ext uri="{BB962C8B-B14F-4D97-AF65-F5344CB8AC3E}">
        <p14:creationId xmlns:p14="http://schemas.microsoft.com/office/powerpoint/2010/main" val="3760378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C79061EE-1429-4B4F-A004-A2C0A6B5DFD9}" type="datetime1">
              <a:rPr kumimoji="1" lang="ja-JP" altLang="en-US" smtClean="0"/>
              <a:t>2024/3/27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a:extLst>
              <a:ext uri="{FF2B5EF4-FFF2-40B4-BE49-F238E27FC236}">
                <a16:creationId xmlns:a16="http://schemas.microsoft.com/office/drawing/2014/main" id="{EE22F3E0-5C59-EAE8-6F8E-DBB6E4A45EF5}"/>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latin typeface="ＭＳ 明朝" panose="02020609040205080304" pitchFamily="17" charset="-128"/>
                <a:ea typeface="ＭＳ 明朝" panose="02020609040205080304" pitchFamily="17" charset="-128"/>
              </a:defRPr>
            </a:lvl1pPr>
          </a:lstStyle>
          <a:p>
            <a:fld id="{420EA04B-0610-44E1-BBA9-CB539F9A7CEB}" type="slidenum">
              <a:rPr lang="ja-JP" altLang="en-US" smtClean="0"/>
              <a:pPr/>
              <a:t>‹#›</a:t>
            </a:fld>
            <a:endParaRPr lang="ja-JP" altLang="en-US" dirty="0"/>
          </a:p>
        </p:txBody>
      </p:sp>
    </p:spTree>
    <p:extLst>
      <p:ext uri="{BB962C8B-B14F-4D97-AF65-F5344CB8AC3E}">
        <p14:creationId xmlns:p14="http://schemas.microsoft.com/office/powerpoint/2010/main" val="638759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11514" y="5875338"/>
            <a:ext cx="5508149" cy="1816100"/>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511514" y="3875088"/>
            <a:ext cx="5508149"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87D8D6C8-7C58-48B1-936B-BA0366F9C66B}" type="datetime1">
              <a:rPr kumimoji="1" lang="ja-JP" altLang="en-US" smtClean="0"/>
              <a:t>2024/3/27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7" name="正方形/長方形 6">
            <a:extLst>
              <a:ext uri="{FF2B5EF4-FFF2-40B4-BE49-F238E27FC236}">
                <a16:creationId xmlns:a16="http://schemas.microsoft.com/office/drawing/2014/main" id="{194256D9-74FB-4576-99BA-CA0F1B748EC1}"/>
              </a:ext>
            </a:extLst>
          </p:cNvPr>
          <p:cNvSpPr/>
          <p:nvPr userDrawn="1"/>
        </p:nvSpPr>
        <p:spPr>
          <a:xfrm>
            <a:off x="4896238" y="8601063"/>
            <a:ext cx="1512041" cy="484056"/>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秘密情報関係者限り</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複製・配布不可</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8" name="スライド番号プレースホルダ 5">
            <a:extLst>
              <a:ext uri="{FF2B5EF4-FFF2-40B4-BE49-F238E27FC236}">
                <a16:creationId xmlns:a16="http://schemas.microsoft.com/office/drawing/2014/main" id="{FEDF1301-E7D2-BE64-13C4-DC756B9393D3}"/>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defRPr>
            </a:lvl1pPr>
          </a:lstStyle>
          <a:p>
            <a:fld id="{420EA04B-0610-44E1-BBA9-CB539F9A7CEB}" type="slidenum">
              <a:rPr lang="ja-JP" altLang="en-US" smtClean="0"/>
              <a:pPr/>
              <a:t>‹#›</a:t>
            </a:fld>
            <a:endParaRPr lang="ja-JP" altLang="en-US" dirty="0"/>
          </a:p>
        </p:txBody>
      </p:sp>
    </p:spTree>
    <p:extLst>
      <p:ext uri="{BB962C8B-B14F-4D97-AF65-F5344CB8AC3E}">
        <p14:creationId xmlns:p14="http://schemas.microsoft.com/office/powerpoint/2010/main" val="3237387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324009" y="2133600"/>
            <a:ext cx="2844077"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3312089" y="2133600"/>
            <a:ext cx="2844077"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36DD7596-9C6D-4896-A8C5-5138800E4225}" type="datetime1">
              <a:rPr kumimoji="1" lang="ja-JP" altLang="en-US" smtClean="0"/>
              <a:t>2024/3/27</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9" name="正方形/長方形 8">
            <a:extLst>
              <a:ext uri="{FF2B5EF4-FFF2-40B4-BE49-F238E27FC236}">
                <a16:creationId xmlns:a16="http://schemas.microsoft.com/office/drawing/2014/main" id="{70752D8C-BFFA-4816-9BF8-5212314FCEA1}"/>
              </a:ext>
            </a:extLst>
          </p:cNvPr>
          <p:cNvSpPr/>
          <p:nvPr userDrawn="1"/>
        </p:nvSpPr>
        <p:spPr>
          <a:xfrm>
            <a:off x="4896238" y="8601063"/>
            <a:ext cx="1512041" cy="484056"/>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秘密情報関係者限り</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複製・配布不可</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7" name="スライド番号プレースホルダ 5">
            <a:extLst>
              <a:ext uri="{FF2B5EF4-FFF2-40B4-BE49-F238E27FC236}">
                <a16:creationId xmlns:a16="http://schemas.microsoft.com/office/drawing/2014/main" id="{CAEE4152-19CB-4DBE-21DD-5537426293F3}"/>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latin typeface="ＭＳ 明朝" panose="02020609040205080304" pitchFamily="17" charset="-128"/>
                <a:ea typeface="ＭＳ 明朝" panose="02020609040205080304" pitchFamily="17" charset="-128"/>
              </a:defRPr>
            </a:lvl1pPr>
          </a:lstStyle>
          <a:p>
            <a:fld id="{420EA04B-0610-44E1-BBA9-CB539F9A7CEB}" type="slidenum">
              <a:rPr lang="ja-JP" altLang="en-US" smtClean="0"/>
              <a:pPr/>
              <a:t>‹#›</a:t>
            </a:fld>
            <a:endParaRPr lang="ja-JP" altLang="en-US" dirty="0"/>
          </a:p>
        </p:txBody>
      </p:sp>
    </p:spTree>
    <p:extLst>
      <p:ext uri="{BB962C8B-B14F-4D97-AF65-F5344CB8AC3E}">
        <p14:creationId xmlns:p14="http://schemas.microsoft.com/office/powerpoint/2010/main" val="3617525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324009" y="2046288"/>
            <a:ext cx="286357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324009" y="2900364"/>
            <a:ext cx="286357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292590" y="2046288"/>
            <a:ext cx="286357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3292590" y="2900364"/>
            <a:ext cx="286357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AD11BC6-FD8E-4E7E-BA33-6379BC0C2C42}" type="datetime1">
              <a:rPr kumimoji="1" lang="ja-JP" altLang="en-US" smtClean="0"/>
              <a:t>2024/3/27</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11" name="正方形/長方形 10">
            <a:extLst>
              <a:ext uri="{FF2B5EF4-FFF2-40B4-BE49-F238E27FC236}">
                <a16:creationId xmlns:a16="http://schemas.microsoft.com/office/drawing/2014/main" id="{C31F0E0D-BDA0-43BC-9B83-22458503BFD9}"/>
              </a:ext>
            </a:extLst>
          </p:cNvPr>
          <p:cNvSpPr/>
          <p:nvPr userDrawn="1"/>
        </p:nvSpPr>
        <p:spPr>
          <a:xfrm>
            <a:off x="4896238" y="8601063"/>
            <a:ext cx="1512041" cy="484056"/>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秘密情報関係者限り</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複製・配布不可</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12" name="スライド番号プレースホルダ 5">
            <a:extLst>
              <a:ext uri="{FF2B5EF4-FFF2-40B4-BE49-F238E27FC236}">
                <a16:creationId xmlns:a16="http://schemas.microsoft.com/office/drawing/2014/main" id="{7FBAE813-1C09-B11D-44D5-16D4DBE629BD}"/>
              </a:ext>
            </a:extLst>
          </p:cNvPr>
          <p:cNvSpPr>
            <a:spLocks noGrp="1"/>
          </p:cNvSpPr>
          <p:nvPr>
            <p:ph type="sldNum" sz="quarter" idx="12"/>
          </p:nvPr>
        </p:nvSpPr>
        <p:spPr>
          <a:xfrm>
            <a:off x="2484067" y="8820472"/>
            <a:ext cx="1512041" cy="485775"/>
          </a:xfrm>
          <a:prstGeom prst="rect">
            <a:avLst/>
          </a:prstGeom>
        </p:spPr>
        <p:txBody>
          <a:bodyPr anchor="ctr"/>
          <a:lstStyle>
            <a:lvl1pPr algn="ctr">
              <a:defRPr sz="800">
                <a:solidFill>
                  <a:srgbClr val="898989"/>
                </a:solidFill>
              </a:defRPr>
            </a:lvl1pPr>
          </a:lstStyle>
          <a:p>
            <a:fld id="{420EA04B-0610-44E1-BBA9-CB539F9A7CEB}" type="slidenum">
              <a:rPr lang="ja-JP" altLang="en-US" smtClean="0"/>
              <a:pPr/>
              <a:t>‹#›</a:t>
            </a:fld>
            <a:endParaRPr lang="ja-JP" altLang="en-US" dirty="0"/>
          </a:p>
        </p:txBody>
      </p:sp>
    </p:spTree>
    <p:extLst>
      <p:ext uri="{BB962C8B-B14F-4D97-AF65-F5344CB8AC3E}">
        <p14:creationId xmlns:p14="http://schemas.microsoft.com/office/powerpoint/2010/main" val="1059704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16215B01-C47D-4794-A698-EB3D936103EA}" type="datetime1">
              <a:rPr kumimoji="1" lang="ja-JP" altLang="en-US" smtClean="0"/>
              <a:t>2024/3/27</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8" name="正方形/長方形 7">
            <a:extLst>
              <a:ext uri="{FF2B5EF4-FFF2-40B4-BE49-F238E27FC236}">
                <a16:creationId xmlns:a16="http://schemas.microsoft.com/office/drawing/2014/main" id="{3F2F52DA-8C62-4E53-ACA7-03B864EA9804}"/>
              </a:ext>
            </a:extLst>
          </p:cNvPr>
          <p:cNvSpPr/>
          <p:nvPr userDrawn="1"/>
        </p:nvSpPr>
        <p:spPr>
          <a:xfrm>
            <a:off x="4896238" y="8601063"/>
            <a:ext cx="1512041" cy="484056"/>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秘密情報関係者限り</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複製・配布不可</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7" name="スライド番号プレースホルダ 5">
            <a:extLst>
              <a:ext uri="{FF2B5EF4-FFF2-40B4-BE49-F238E27FC236}">
                <a16:creationId xmlns:a16="http://schemas.microsoft.com/office/drawing/2014/main" id="{C2D1E57D-88C0-2101-A3AF-D4842068309C}"/>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defRPr>
            </a:lvl1pPr>
          </a:lstStyle>
          <a:p>
            <a:fld id="{420EA04B-0610-44E1-BBA9-CB539F9A7CEB}" type="slidenum">
              <a:rPr lang="ja-JP" altLang="en-US" smtClean="0"/>
              <a:pPr/>
              <a:t>‹#›</a:t>
            </a:fld>
            <a:endParaRPr lang="ja-JP" altLang="en-US" dirty="0"/>
          </a:p>
        </p:txBody>
      </p:sp>
    </p:spTree>
    <p:extLst>
      <p:ext uri="{BB962C8B-B14F-4D97-AF65-F5344CB8AC3E}">
        <p14:creationId xmlns:p14="http://schemas.microsoft.com/office/powerpoint/2010/main" val="3697041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24009" y="363538"/>
            <a:ext cx="2131558" cy="154940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2533569" y="363538"/>
            <a:ext cx="3622597"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24009" y="1912938"/>
            <a:ext cx="213155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28D47CBE-D0F6-4A2B-A616-7D14A952667B}" type="datetime1">
              <a:rPr kumimoji="1" lang="ja-JP" altLang="en-US" smtClean="0"/>
              <a:t>2024/3/27</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9" name="正方形/長方形 8">
            <a:extLst>
              <a:ext uri="{FF2B5EF4-FFF2-40B4-BE49-F238E27FC236}">
                <a16:creationId xmlns:a16="http://schemas.microsoft.com/office/drawing/2014/main" id="{8E15A789-ACC3-4FE9-AAFD-B2949CC2B0FB}"/>
              </a:ext>
            </a:extLst>
          </p:cNvPr>
          <p:cNvSpPr/>
          <p:nvPr userDrawn="1"/>
        </p:nvSpPr>
        <p:spPr>
          <a:xfrm>
            <a:off x="4896238" y="8601063"/>
            <a:ext cx="1512041" cy="484056"/>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秘密情報関係者限り</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複製・配布不可</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10" name="スライド番号プレースホルダ 5">
            <a:extLst>
              <a:ext uri="{FF2B5EF4-FFF2-40B4-BE49-F238E27FC236}">
                <a16:creationId xmlns:a16="http://schemas.microsoft.com/office/drawing/2014/main" id="{5E04D625-B7D0-7486-4B08-3A8A69DA4BE1}"/>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defRPr>
            </a:lvl1pPr>
          </a:lstStyle>
          <a:p>
            <a:fld id="{420EA04B-0610-44E1-BBA9-CB539F9A7CEB}" type="slidenum">
              <a:rPr lang="ja-JP" altLang="en-US" smtClean="0"/>
              <a:pPr/>
              <a:t>‹#›</a:t>
            </a:fld>
            <a:endParaRPr lang="ja-JP" altLang="en-US" dirty="0"/>
          </a:p>
        </p:txBody>
      </p:sp>
    </p:spTree>
    <p:extLst>
      <p:ext uri="{BB962C8B-B14F-4D97-AF65-F5344CB8AC3E}">
        <p14:creationId xmlns:p14="http://schemas.microsoft.com/office/powerpoint/2010/main" val="2304239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FBABAFB7-7B71-41E5-B804-4D335D2683BE}" type="datetime1">
              <a:rPr kumimoji="1" lang="ja-JP" altLang="en-US" smtClean="0"/>
              <a:t>2024/3/27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8" name="正方形/長方形 7">
            <a:extLst>
              <a:ext uri="{FF2B5EF4-FFF2-40B4-BE49-F238E27FC236}">
                <a16:creationId xmlns:a16="http://schemas.microsoft.com/office/drawing/2014/main" id="{0773EDE3-2621-4CA9-BC68-6020D31510AB}"/>
              </a:ext>
            </a:extLst>
          </p:cNvPr>
          <p:cNvSpPr/>
          <p:nvPr userDrawn="1"/>
        </p:nvSpPr>
        <p:spPr>
          <a:xfrm>
            <a:off x="4896238" y="8601063"/>
            <a:ext cx="1512041" cy="484056"/>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秘密情報関係者限り</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複製・配布不可</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9" name="スライド番号プレースホルダ 5">
            <a:extLst>
              <a:ext uri="{FF2B5EF4-FFF2-40B4-BE49-F238E27FC236}">
                <a16:creationId xmlns:a16="http://schemas.microsoft.com/office/drawing/2014/main" id="{DEBB182C-64A8-657E-02E0-6C20BD327B33}"/>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defRPr>
            </a:lvl1pPr>
          </a:lstStyle>
          <a:p>
            <a:fld id="{420EA04B-0610-44E1-BBA9-CB539F9A7CEB}" type="slidenum">
              <a:rPr lang="ja-JP" altLang="en-US" smtClean="0"/>
              <a:pPr/>
              <a:t>‹#›</a:t>
            </a:fld>
            <a:endParaRPr lang="ja-JP" altLang="en-US" dirty="0"/>
          </a:p>
        </p:txBody>
      </p:sp>
    </p:spTree>
    <p:extLst>
      <p:ext uri="{BB962C8B-B14F-4D97-AF65-F5344CB8AC3E}">
        <p14:creationId xmlns:p14="http://schemas.microsoft.com/office/powerpoint/2010/main" val="114784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698127" y="366714"/>
            <a:ext cx="1458039" cy="780097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324009" y="366714"/>
            <a:ext cx="4230114" cy="780097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7093228-7FA1-48CA-899D-35D25FA6248A}" type="datetime1">
              <a:rPr kumimoji="1" lang="ja-JP" altLang="en-US" smtClean="0"/>
              <a:t>2024/3/27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8" name="正方形/長方形 7">
            <a:extLst>
              <a:ext uri="{FF2B5EF4-FFF2-40B4-BE49-F238E27FC236}">
                <a16:creationId xmlns:a16="http://schemas.microsoft.com/office/drawing/2014/main" id="{BEE48450-C420-4946-964D-B543FE6F0601}"/>
              </a:ext>
            </a:extLst>
          </p:cNvPr>
          <p:cNvSpPr/>
          <p:nvPr userDrawn="1"/>
        </p:nvSpPr>
        <p:spPr>
          <a:xfrm>
            <a:off x="4896238" y="8601063"/>
            <a:ext cx="1512041" cy="484056"/>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秘密情報関係者限り</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複製・配布不可</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9" name="スライド番号プレースホルダ 5">
            <a:extLst>
              <a:ext uri="{FF2B5EF4-FFF2-40B4-BE49-F238E27FC236}">
                <a16:creationId xmlns:a16="http://schemas.microsoft.com/office/drawing/2014/main" id="{DEA6A6F8-FBAD-D45D-0967-9FD62E3017BC}"/>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defRPr>
            </a:lvl1pPr>
          </a:lstStyle>
          <a:p>
            <a:fld id="{420EA04B-0610-44E1-BBA9-CB539F9A7CEB}" type="slidenum">
              <a:rPr lang="ja-JP" altLang="en-US" smtClean="0"/>
              <a:pPr/>
              <a:t>‹#›</a:t>
            </a:fld>
            <a:endParaRPr lang="ja-JP" altLang="en-US" dirty="0"/>
          </a:p>
        </p:txBody>
      </p:sp>
    </p:spTree>
    <p:extLst>
      <p:ext uri="{BB962C8B-B14F-4D97-AF65-F5344CB8AC3E}">
        <p14:creationId xmlns:p14="http://schemas.microsoft.com/office/powerpoint/2010/main" val="259708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B45ACD7-EE80-46AE-AB9A-FE656B50A714}" type="datetime1">
              <a:rPr kumimoji="1" lang="ja-JP" altLang="en-US" smtClean="0"/>
              <a:t>2024/3/27</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5" name="スライド番号プレースホルダ 5">
            <a:extLst>
              <a:ext uri="{FF2B5EF4-FFF2-40B4-BE49-F238E27FC236}">
                <a16:creationId xmlns:a16="http://schemas.microsoft.com/office/drawing/2014/main" id="{C15FD534-012A-7E9D-17FD-5C7C76BD877E}"/>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latin typeface="ＭＳ 明朝" panose="02020609040205080304" pitchFamily="17" charset="-128"/>
                <a:ea typeface="ＭＳ 明朝" panose="02020609040205080304" pitchFamily="17" charset="-128"/>
              </a:defRPr>
            </a:lvl1pPr>
          </a:lstStyle>
          <a:p>
            <a:fld id="{420EA04B-0610-44E1-BBA9-CB539F9A7CEB}" type="slidenum">
              <a:rPr lang="ja-JP" altLang="en-US" smtClean="0"/>
              <a:pPr/>
              <a:t>‹#›</a:t>
            </a:fld>
            <a:endParaRPr lang="ja-JP" altLang="en-US" dirty="0"/>
          </a:p>
        </p:txBody>
      </p:sp>
    </p:spTree>
    <p:extLst>
      <p:ext uri="{BB962C8B-B14F-4D97-AF65-F5344CB8AC3E}">
        <p14:creationId xmlns:p14="http://schemas.microsoft.com/office/powerpoint/2010/main" val="851162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a:t>マスタ タイトルの書式設定</a:t>
            </a:r>
          </a:p>
        </p:txBody>
      </p:sp>
      <p:sp>
        <p:nvSpPr>
          <p:cNvPr id="1038"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39" name="日付プレースホルダ 3"/>
          <p:cNvSpPr>
            <a:spLocks noGrp="1"/>
          </p:cNvSpPr>
          <p:nvPr>
            <p:ph type="dt" sz="half" idx="10"/>
          </p:nvPr>
        </p:nvSpPr>
        <p:spPr/>
        <p:txBody>
          <a:bodyPr/>
          <a:lstStyle/>
          <a:p>
            <a:fld id="{C79061EE-1429-4B4F-A004-A2C0A6B5DFD9}" type="datetime1">
              <a:rPr kumimoji="1" lang="ja-JP" altLang="en-US" smtClean="0"/>
              <a:t>2024/3/27</a:t>
            </a:fld>
            <a:endParaRPr kumimoji="1" lang="ja-JP" altLang="en-US"/>
          </a:p>
        </p:txBody>
      </p:sp>
      <p:sp>
        <p:nvSpPr>
          <p:cNvPr id="1040" name="フッター プレースホルダ 4"/>
          <p:cNvSpPr>
            <a:spLocks noGrp="1"/>
          </p:cNvSpPr>
          <p:nvPr>
            <p:ph type="ftr" sz="quarter" idx="11"/>
          </p:nvPr>
        </p:nvSpPr>
        <p:spPr/>
        <p:txBody>
          <a:bodyPr/>
          <a:lstStyle/>
          <a:p>
            <a:endParaRPr kumimoji="1" lang="ja-JP" altLang="en-US"/>
          </a:p>
        </p:txBody>
      </p:sp>
      <p:sp>
        <p:nvSpPr>
          <p:cNvPr id="1041" name="スライド番号プレースホルダ 5"/>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latin typeface="HG丸ｺﾞｼｯｸM-PRO" panose="020F0600000000000000" pitchFamily="50" charset="-128"/>
                <a:ea typeface="HG丸ｺﾞｼｯｸM-PRO" panose="020F0600000000000000" pitchFamily="50" charset="-128"/>
              </a:defRPr>
            </a:lvl1pPr>
          </a:lstStyle>
          <a:p>
            <a:fld id="{420EA04B-0610-44E1-BBA9-CB539F9A7CEB}" type="slidenum">
              <a:rPr lang="ja-JP" altLang="en-US" smtClean="0"/>
              <a:t>‹#›</a:t>
            </a:fld>
            <a:endParaRPr lang="ja-JP"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3" name="タイトル 1"/>
          <p:cNvSpPr>
            <a:spLocks noGrp="1"/>
          </p:cNvSpPr>
          <p:nvPr>
            <p:ph type="title"/>
          </p:nvPr>
        </p:nvSpPr>
        <p:spPr>
          <a:xfrm>
            <a:off x="511514" y="5875338"/>
            <a:ext cx="5508149" cy="1816100"/>
          </a:xfrm>
        </p:spPr>
        <p:txBody>
          <a:bodyPr anchor="t"/>
          <a:lstStyle>
            <a:lvl1pPr algn="l">
              <a:defRPr sz="4000" b="1" cap="all"/>
            </a:lvl1pPr>
          </a:lstStyle>
          <a:p>
            <a:r>
              <a:rPr kumimoji="1" lang="ja-JP" altLang="en-US"/>
              <a:t>マスタ タイトルの書式設定</a:t>
            </a:r>
          </a:p>
        </p:txBody>
      </p:sp>
      <p:sp>
        <p:nvSpPr>
          <p:cNvPr id="1044" name="テキスト プレースホルダ 2"/>
          <p:cNvSpPr>
            <a:spLocks noGrp="1"/>
          </p:cNvSpPr>
          <p:nvPr>
            <p:ph type="body" idx="1"/>
          </p:nvPr>
        </p:nvSpPr>
        <p:spPr>
          <a:xfrm>
            <a:off x="511514" y="3875088"/>
            <a:ext cx="5508149"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1045" name="日付プレースホルダ 3"/>
          <p:cNvSpPr>
            <a:spLocks noGrp="1"/>
          </p:cNvSpPr>
          <p:nvPr>
            <p:ph type="dt" sz="half" idx="10"/>
          </p:nvPr>
        </p:nvSpPr>
        <p:spPr/>
        <p:txBody>
          <a:bodyPr/>
          <a:lstStyle/>
          <a:p>
            <a:fld id="{87D8D6C8-7C58-48B1-936B-BA0366F9C66B}" type="datetime1">
              <a:rPr kumimoji="1" lang="ja-JP" altLang="en-US" smtClean="0"/>
              <a:t>2024/3/27</a:t>
            </a:fld>
            <a:endParaRPr kumimoji="1" lang="ja-JP" altLang="en-US"/>
          </a:p>
        </p:txBody>
      </p:sp>
      <p:sp>
        <p:nvSpPr>
          <p:cNvPr id="1046" name="フッター プレースホルダ 4"/>
          <p:cNvSpPr>
            <a:spLocks noGrp="1"/>
          </p:cNvSpPr>
          <p:nvPr>
            <p:ph type="ftr" sz="quarter" idx="11"/>
          </p:nvPr>
        </p:nvSpPr>
        <p:spPr/>
        <p:txBody>
          <a:bodyPr/>
          <a:lstStyle/>
          <a:p>
            <a:endParaRPr kumimoji="1" lang="ja-JP" altLang="en-US"/>
          </a:p>
        </p:txBody>
      </p:sp>
      <p:sp>
        <p:nvSpPr>
          <p:cNvPr id="1047" name="正方形/長方形 6"/>
          <p:cNvSpPr/>
          <p:nvPr userDrawn="1"/>
        </p:nvSpPr>
        <p:spPr>
          <a:xfrm>
            <a:off x="4896238" y="8601063"/>
            <a:ext cx="1512041" cy="484056"/>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90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秘密情報関係者限り</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a:p>
            <a:pPr algn="ctr"/>
            <a:r>
              <a:rPr lang="ja-JP" altLang="en-US" sz="90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複製・配布不可</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1048" name="スライド番号プレースホルダ 5"/>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defRPr>
            </a:lvl1pPr>
          </a:lstStyle>
          <a:p>
            <a:fld id="{420EA04B-0610-44E1-BBA9-CB539F9A7CEB}" type="slidenum">
              <a:rPr lang="ja-JP" altLang="en-US" smtClean="0"/>
              <a:t>‹#›</a:t>
            </a:fld>
            <a:endParaRPr lang="ja-JP"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50" name="タイトル 1"/>
          <p:cNvSpPr>
            <a:spLocks noGrp="1"/>
          </p:cNvSpPr>
          <p:nvPr>
            <p:ph type="title"/>
          </p:nvPr>
        </p:nvSpPr>
        <p:spPr/>
        <p:txBody>
          <a:bodyPr/>
          <a:lstStyle/>
          <a:p>
            <a:r>
              <a:rPr kumimoji="1" lang="ja-JP" altLang="en-US"/>
              <a:t>マスタ タイトルの書式設定</a:t>
            </a:r>
          </a:p>
        </p:txBody>
      </p:sp>
      <p:sp>
        <p:nvSpPr>
          <p:cNvPr id="1051" name="コンテンツ プレースホルダ 2"/>
          <p:cNvSpPr>
            <a:spLocks noGrp="1"/>
          </p:cNvSpPr>
          <p:nvPr>
            <p:ph sz="half" idx="1"/>
          </p:nvPr>
        </p:nvSpPr>
        <p:spPr>
          <a:xfrm>
            <a:off x="324009" y="2133600"/>
            <a:ext cx="2844077"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2" name="コンテンツ プレースホルダ 3"/>
          <p:cNvSpPr>
            <a:spLocks noGrp="1"/>
          </p:cNvSpPr>
          <p:nvPr>
            <p:ph sz="half" idx="2"/>
          </p:nvPr>
        </p:nvSpPr>
        <p:spPr>
          <a:xfrm>
            <a:off x="3312089" y="2133600"/>
            <a:ext cx="2844077"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3" name="日付プレースホルダ 4"/>
          <p:cNvSpPr>
            <a:spLocks noGrp="1"/>
          </p:cNvSpPr>
          <p:nvPr>
            <p:ph type="dt" sz="half" idx="10"/>
          </p:nvPr>
        </p:nvSpPr>
        <p:spPr/>
        <p:txBody>
          <a:bodyPr/>
          <a:lstStyle/>
          <a:p>
            <a:fld id="{36DD7596-9C6D-4896-A8C5-5138800E4225}" type="datetime1">
              <a:rPr kumimoji="1" lang="ja-JP" altLang="en-US" smtClean="0"/>
              <a:t>2024/3/27</a:t>
            </a:fld>
            <a:endParaRPr kumimoji="1" lang="ja-JP" altLang="en-US"/>
          </a:p>
        </p:txBody>
      </p:sp>
      <p:sp>
        <p:nvSpPr>
          <p:cNvPr id="1054" name="フッター プレースホルダ 5"/>
          <p:cNvSpPr>
            <a:spLocks noGrp="1"/>
          </p:cNvSpPr>
          <p:nvPr>
            <p:ph type="ftr" sz="quarter" idx="11"/>
          </p:nvPr>
        </p:nvSpPr>
        <p:spPr/>
        <p:txBody>
          <a:bodyPr/>
          <a:lstStyle/>
          <a:p>
            <a:endParaRPr kumimoji="1" lang="ja-JP" altLang="en-US"/>
          </a:p>
        </p:txBody>
      </p:sp>
      <p:sp>
        <p:nvSpPr>
          <p:cNvPr id="1055" name="正方形/長方形 8"/>
          <p:cNvSpPr/>
          <p:nvPr userDrawn="1"/>
        </p:nvSpPr>
        <p:spPr>
          <a:xfrm>
            <a:off x="4896238" y="8601063"/>
            <a:ext cx="1512041" cy="484056"/>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90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秘密情報関係者限り</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a:p>
            <a:pPr algn="ctr"/>
            <a:r>
              <a:rPr lang="ja-JP" altLang="en-US" sz="90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複製・配布不可</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1056" name="スライド番号プレースホルダ 5"/>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latin typeface="HG丸ｺﾞｼｯｸM-PRO" panose="020F0600000000000000" pitchFamily="50" charset="-128"/>
                <a:ea typeface="HG丸ｺﾞｼｯｸM-PRO" panose="020F0600000000000000" pitchFamily="50" charset="-128"/>
              </a:defRPr>
            </a:lvl1pPr>
          </a:lstStyle>
          <a:p>
            <a:fld id="{420EA04B-0610-44E1-BBA9-CB539F9A7CEB}" type="slidenum">
              <a:rPr lang="ja-JP" altLang="en-US" smtClean="0"/>
              <a:t>‹#›</a:t>
            </a:fld>
            <a:endParaRPr lang="ja-JP"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8" name="タイトル 1"/>
          <p:cNvSpPr>
            <a:spLocks noGrp="1"/>
          </p:cNvSpPr>
          <p:nvPr>
            <p:ph type="title"/>
          </p:nvPr>
        </p:nvSpPr>
        <p:spPr/>
        <p:txBody>
          <a:bodyPr/>
          <a:lstStyle>
            <a:lvl1pPr>
              <a:defRPr/>
            </a:lvl1pPr>
          </a:lstStyle>
          <a:p>
            <a:r>
              <a:rPr kumimoji="1" lang="ja-JP" altLang="en-US"/>
              <a:t>マスタ タイトルの書式設定</a:t>
            </a:r>
          </a:p>
        </p:txBody>
      </p:sp>
      <p:sp>
        <p:nvSpPr>
          <p:cNvPr id="1059" name="テキスト プレースホルダ 2"/>
          <p:cNvSpPr>
            <a:spLocks noGrp="1"/>
          </p:cNvSpPr>
          <p:nvPr>
            <p:ph type="body" idx="1"/>
          </p:nvPr>
        </p:nvSpPr>
        <p:spPr>
          <a:xfrm>
            <a:off x="324009" y="2046288"/>
            <a:ext cx="286357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1060" name="コンテンツ プレースホルダ 3"/>
          <p:cNvSpPr>
            <a:spLocks noGrp="1"/>
          </p:cNvSpPr>
          <p:nvPr>
            <p:ph sz="half" idx="2"/>
          </p:nvPr>
        </p:nvSpPr>
        <p:spPr>
          <a:xfrm>
            <a:off x="324009" y="2900364"/>
            <a:ext cx="286357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61" name="テキスト プレースホルダ 4"/>
          <p:cNvSpPr>
            <a:spLocks noGrp="1"/>
          </p:cNvSpPr>
          <p:nvPr>
            <p:ph type="body" sz="quarter" idx="3"/>
          </p:nvPr>
        </p:nvSpPr>
        <p:spPr>
          <a:xfrm>
            <a:off x="3292590" y="2046288"/>
            <a:ext cx="286357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1062" name="コンテンツ プレースホルダ 5"/>
          <p:cNvSpPr>
            <a:spLocks noGrp="1"/>
          </p:cNvSpPr>
          <p:nvPr>
            <p:ph sz="quarter" idx="4"/>
          </p:nvPr>
        </p:nvSpPr>
        <p:spPr>
          <a:xfrm>
            <a:off x="3292590" y="2900364"/>
            <a:ext cx="286357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63" name="日付プレースホルダ 6"/>
          <p:cNvSpPr>
            <a:spLocks noGrp="1"/>
          </p:cNvSpPr>
          <p:nvPr>
            <p:ph type="dt" sz="half" idx="10"/>
          </p:nvPr>
        </p:nvSpPr>
        <p:spPr/>
        <p:txBody>
          <a:bodyPr/>
          <a:lstStyle/>
          <a:p>
            <a:fld id="{EAD11BC6-FD8E-4E7E-BA33-6379BC0C2C42}" type="datetime1">
              <a:rPr kumimoji="1" lang="ja-JP" altLang="en-US" smtClean="0"/>
              <a:t>2024/3/27</a:t>
            </a:fld>
            <a:endParaRPr kumimoji="1" lang="ja-JP" altLang="en-US"/>
          </a:p>
        </p:txBody>
      </p:sp>
      <p:sp>
        <p:nvSpPr>
          <p:cNvPr id="1064" name="フッター プレースホルダ 7"/>
          <p:cNvSpPr>
            <a:spLocks noGrp="1"/>
          </p:cNvSpPr>
          <p:nvPr>
            <p:ph type="ftr" sz="quarter" idx="11"/>
          </p:nvPr>
        </p:nvSpPr>
        <p:spPr/>
        <p:txBody>
          <a:bodyPr/>
          <a:lstStyle/>
          <a:p>
            <a:endParaRPr kumimoji="1" lang="ja-JP" altLang="en-US"/>
          </a:p>
        </p:txBody>
      </p:sp>
      <p:sp>
        <p:nvSpPr>
          <p:cNvPr id="1065" name="正方形/長方形 10"/>
          <p:cNvSpPr/>
          <p:nvPr userDrawn="1"/>
        </p:nvSpPr>
        <p:spPr>
          <a:xfrm>
            <a:off x="4896238" y="8601063"/>
            <a:ext cx="1512041" cy="484056"/>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90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秘密情報関係者限り</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a:p>
            <a:pPr algn="ctr"/>
            <a:r>
              <a:rPr lang="ja-JP" altLang="en-US" sz="90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複製・配布不可</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1066" name="スライド番号プレースホルダ 5"/>
          <p:cNvSpPr>
            <a:spLocks noGrp="1"/>
          </p:cNvSpPr>
          <p:nvPr>
            <p:ph type="sldNum" sz="quarter" idx="12"/>
          </p:nvPr>
        </p:nvSpPr>
        <p:spPr>
          <a:xfrm>
            <a:off x="2484067" y="8820472"/>
            <a:ext cx="1512041" cy="485775"/>
          </a:xfrm>
          <a:prstGeom prst="rect">
            <a:avLst/>
          </a:prstGeom>
        </p:spPr>
        <p:txBody>
          <a:bodyPr anchor="ctr"/>
          <a:lstStyle>
            <a:lvl1pPr algn="ctr">
              <a:defRPr sz="800">
                <a:solidFill>
                  <a:srgbClr val="898989"/>
                </a:solidFill>
              </a:defRPr>
            </a:lvl1pPr>
          </a:lstStyle>
          <a:p>
            <a:fld id="{420EA04B-0610-44E1-BBA9-CB539F9A7CEB}" type="slidenum">
              <a:rPr lang="ja-JP" altLang="en-US" smtClean="0"/>
              <a:t>‹#›</a:t>
            </a:fld>
            <a:endParaRPr lang="ja-JP"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8" name="タイトル 1"/>
          <p:cNvSpPr>
            <a:spLocks noGrp="1"/>
          </p:cNvSpPr>
          <p:nvPr>
            <p:ph type="title"/>
          </p:nvPr>
        </p:nvSpPr>
        <p:spPr/>
        <p:txBody>
          <a:bodyPr/>
          <a:lstStyle/>
          <a:p>
            <a:r>
              <a:rPr kumimoji="1" lang="ja-JP" altLang="en-US"/>
              <a:t>マスタ タイトルの書式設定</a:t>
            </a:r>
          </a:p>
        </p:txBody>
      </p:sp>
      <p:sp>
        <p:nvSpPr>
          <p:cNvPr id="1069" name="日付プレースホルダ 2"/>
          <p:cNvSpPr>
            <a:spLocks noGrp="1"/>
          </p:cNvSpPr>
          <p:nvPr>
            <p:ph type="dt" sz="half" idx="10"/>
          </p:nvPr>
        </p:nvSpPr>
        <p:spPr/>
        <p:txBody>
          <a:bodyPr/>
          <a:lstStyle/>
          <a:p>
            <a:fld id="{16215B01-C47D-4794-A698-EB3D936103EA}" type="datetime1">
              <a:rPr kumimoji="1" lang="ja-JP" altLang="en-US" smtClean="0"/>
              <a:t>2024/3/27</a:t>
            </a:fld>
            <a:endParaRPr kumimoji="1" lang="ja-JP" altLang="en-US"/>
          </a:p>
        </p:txBody>
      </p:sp>
      <p:sp>
        <p:nvSpPr>
          <p:cNvPr id="1070" name="フッター プレースホルダ 3"/>
          <p:cNvSpPr>
            <a:spLocks noGrp="1"/>
          </p:cNvSpPr>
          <p:nvPr>
            <p:ph type="ftr" sz="quarter" idx="11"/>
          </p:nvPr>
        </p:nvSpPr>
        <p:spPr/>
        <p:txBody>
          <a:bodyPr/>
          <a:lstStyle/>
          <a:p>
            <a:endParaRPr kumimoji="1" lang="ja-JP" altLang="en-US"/>
          </a:p>
        </p:txBody>
      </p:sp>
      <p:sp>
        <p:nvSpPr>
          <p:cNvPr id="1071" name="正方形/長方形 7"/>
          <p:cNvSpPr/>
          <p:nvPr userDrawn="1"/>
        </p:nvSpPr>
        <p:spPr>
          <a:xfrm>
            <a:off x="4896238" y="8601063"/>
            <a:ext cx="1512041" cy="484056"/>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90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秘密情報関係者限り</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a:p>
            <a:pPr algn="ctr"/>
            <a:r>
              <a:rPr lang="ja-JP" altLang="en-US" sz="90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複製・配布不可</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1072" name="スライド番号プレースホルダ 5"/>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defRPr>
            </a:lvl1pPr>
          </a:lstStyle>
          <a:p>
            <a:fld id="{420EA04B-0610-44E1-BBA9-CB539F9A7CEB}" type="slidenum">
              <a:rPr lang="ja-JP" altLang="en-US" smtClean="0"/>
              <a:t>‹#›</a:t>
            </a:fld>
            <a:endParaRPr lang="ja-JP"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074" name="タイトル 1"/>
          <p:cNvSpPr>
            <a:spLocks noGrp="1"/>
          </p:cNvSpPr>
          <p:nvPr>
            <p:ph type="title"/>
          </p:nvPr>
        </p:nvSpPr>
        <p:spPr>
          <a:xfrm>
            <a:off x="324009" y="363538"/>
            <a:ext cx="2131558" cy="1549400"/>
          </a:xfrm>
        </p:spPr>
        <p:txBody>
          <a:bodyPr anchor="b"/>
          <a:lstStyle>
            <a:lvl1pPr algn="l">
              <a:defRPr sz="2000" b="1"/>
            </a:lvl1pPr>
          </a:lstStyle>
          <a:p>
            <a:r>
              <a:rPr kumimoji="1" lang="ja-JP" altLang="en-US"/>
              <a:t>マスタ タイトルの書式設定</a:t>
            </a:r>
          </a:p>
        </p:txBody>
      </p:sp>
      <p:sp>
        <p:nvSpPr>
          <p:cNvPr id="1075" name="コンテンツ プレースホルダ 2"/>
          <p:cNvSpPr>
            <a:spLocks noGrp="1"/>
          </p:cNvSpPr>
          <p:nvPr>
            <p:ph idx="1"/>
          </p:nvPr>
        </p:nvSpPr>
        <p:spPr>
          <a:xfrm>
            <a:off x="2533569" y="363538"/>
            <a:ext cx="3622597"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76" name="テキスト プレースホルダ 3"/>
          <p:cNvSpPr>
            <a:spLocks noGrp="1"/>
          </p:cNvSpPr>
          <p:nvPr>
            <p:ph type="body" sz="half" idx="2"/>
          </p:nvPr>
        </p:nvSpPr>
        <p:spPr>
          <a:xfrm>
            <a:off x="324009" y="1912938"/>
            <a:ext cx="213155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1077" name="日付プレースホルダ 4"/>
          <p:cNvSpPr>
            <a:spLocks noGrp="1"/>
          </p:cNvSpPr>
          <p:nvPr>
            <p:ph type="dt" sz="half" idx="10"/>
          </p:nvPr>
        </p:nvSpPr>
        <p:spPr/>
        <p:txBody>
          <a:bodyPr/>
          <a:lstStyle/>
          <a:p>
            <a:fld id="{28D47CBE-D0F6-4A2B-A616-7D14A952667B}" type="datetime1">
              <a:rPr kumimoji="1" lang="ja-JP" altLang="en-US" smtClean="0"/>
              <a:t>2024/3/27</a:t>
            </a:fld>
            <a:endParaRPr kumimoji="1" lang="ja-JP" altLang="en-US"/>
          </a:p>
        </p:txBody>
      </p:sp>
      <p:sp>
        <p:nvSpPr>
          <p:cNvPr id="1078" name="フッター プレースホルダ 5"/>
          <p:cNvSpPr>
            <a:spLocks noGrp="1"/>
          </p:cNvSpPr>
          <p:nvPr>
            <p:ph type="ftr" sz="quarter" idx="11"/>
          </p:nvPr>
        </p:nvSpPr>
        <p:spPr/>
        <p:txBody>
          <a:bodyPr/>
          <a:lstStyle/>
          <a:p>
            <a:endParaRPr kumimoji="1" lang="ja-JP" altLang="en-US"/>
          </a:p>
        </p:txBody>
      </p:sp>
      <p:sp>
        <p:nvSpPr>
          <p:cNvPr id="1079" name="正方形/長方形 8"/>
          <p:cNvSpPr/>
          <p:nvPr userDrawn="1"/>
        </p:nvSpPr>
        <p:spPr>
          <a:xfrm>
            <a:off x="4896238" y="8601063"/>
            <a:ext cx="1512041" cy="484056"/>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90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秘密情報関係者限り</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a:p>
            <a:pPr algn="ctr"/>
            <a:r>
              <a:rPr lang="ja-JP" altLang="en-US" sz="90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複製・配布不可</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1080" name="スライド番号プレースホルダ 5"/>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defRPr>
            </a:lvl1pPr>
          </a:lstStyle>
          <a:p>
            <a:fld id="{420EA04B-0610-44E1-BBA9-CB539F9A7CEB}" type="slidenum">
              <a:rPr lang="ja-JP" altLang="en-US" smtClean="0"/>
              <a:t>‹#›</a:t>
            </a:fld>
            <a:endParaRPr lang="ja-JP"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082" name="タイトル 1"/>
          <p:cNvSpPr>
            <a:spLocks noGrp="1"/>
          </p:cNvSpPr>
          <p:nvPr>
            <p:ph type="title"/>
          </p:nvPr>
        </p:nvSpPr>
        <p:spPr/>
        <p:txBody>
          <a:bodyPr/>
          <a:lstStyle/>
          <a:p>
            <a:r>
              <a:rPr kumimoji="1" lang="ja-JP" altLang="en-US"/>
              <a:t>マスタ タイトルの書式設定</a:t>
            </a:r>
          </a:p>
        </p:txBody>
      </p:sp>
      <p:sp>
        <p:nvSpPr>
          <p:cNvPr id="108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84" name="日付プレースホルダ 3"/>
          <p:cNvSpPr>
            <a:spLocks noGrp="1"/>
          </p:cNvSpPr>
          <p:nvPr>
            <p:ph type="dt" sz="half" idx="10"/>
          </p:nvPr>
        </p:nvSpPr>
        <p:spPr/>
        <p:txBody>
          <a:bodyPr/>
          <a:lstStyle/>
          <a:p>
            <a:fld id="{FBABAFB7-7B71-41E5-B804-4D335D2683BE}" type="datetime1">
              <a:rPr kumimoji="1" lang="ja-JP" altLang="en-US" smtClean="0"/>
              <a:t>2024/3/27</a:t>
            </a:fld>
            <a:endParaRPr kumimoji="1" lang="ja-JP" altLang="en-US"/>
          </a:p>
        </p:txBody>
      </p:sp>
      <p:sp>
        <p:nvSpPr>
          <p:cNvPr id="1085" name="フッター プレースホルダ 4"/>
          <p:cNvSpPr>
            <a:spLocks noGrp="1"/>
          </p:cNvSpPr>
          <p:nvPr>
            <p:ph type="ftr" sz="quarter" idx="11"/>
          </p:nvPr>
        </p:nvSpPr>
        <p:spPr/>
        <p:txBody>
          <a:bodyPr/>
          <a:lstStyle/>
          <a:p>
            <a:endParaRPr kumimoji="1" lang="ja-JP" altLang="en-US"/>
          </a:p>
        </p:txBody>
      </p:sp>
      <p:sp>
        <p:nvSpPr>
          <p:cNvPr id="1086" name="正方形/長方形 7"/>
          <p:cNvSpPr/>
          <p:nvPr userDrawn="1"/>
        </p:nvSpPr>
        <p:spPr>
          <a:xfrm>
            <a:off x="4896238" y="8601063"/>
            <a:ext cx="1512041" cy="484056"/>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90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秘密情報関係者限り</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a:p>
            <a:pPr algn="ctr"/>
            <a:r>
              <a:rPr lang="ja-JP" altLang="en-US" sz="90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複製・配布不可</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1087" name="スライド番号プレースホルダ 5"/>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defRPr>
            </a:lvl1pPr>
          </a:lstStyle>
          <a:p>
            <a:fld id="{420EA04B-0610-44E1-BBA9-CB539F9A7CEB}" type="slidenum">
              <a:rPr lang="ja-JP" altLang="en-US" smtClean="0"/>
              <a:t>‹#›</a:t>
            </a:fld>
            <a:endParaRPr lang="ja-JP"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1089" name="縦書きタイトル 1"/>
          <p:cNvSpPr>
            <a:spLocks noGrp="1"/>
          </p:cNvSpPr>
          <p:nvPr>
            <p:ph type="title" orient="vert"/>
          </p:nvPr>
        </p:nvSpPr>
        <p:spPr>
          <a:xfrm>
            <a:off x="4698127" y="366714"/>
            <a:ext cx="1458039" cy="7800975"/>
          </a:xfrm>
        </p:spPr>
        <p:txBody>
          <a:bodyPr vert="eaVert"/>
          <a:lstStyle/>
          <a:p>
            <a:r>
              <a:rPr kumimoji="1" lang="ja-JP" altLang="en-US"/>
              <a:t>マスタ タイトルの書式設定</a:t>
            </a:r>
          </a:p>
        </p:txBody>
      </p:sp>
      <p:sp>
        <p:nvSpPr>
          <p:cNvPr id="1090" name="縦書きテキスト プレースホルダ 2"/>
          <p:cNvSpPr>
            <a:spLocks noGrp="1"/>
          </p:cNvSpPr>
          <p:nvPr>
            <p:ph type="body" orient="vert" idx="1"/>
          </p:nvPr>
        </p:nvSpPr>
        <p:spPr>
          <a:xfrm>
            <a:off x="324009" y="366714"/>
            <a:ext cx="4230114" cy="780097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1" name="日付プレースホルダ 3"/>
          <p:cNvSpPr>
            <a:spLocks noGrp="1"/>
          </p:cNvSpPr>
          <p:nvPr>
            <p:ph type="dt" sz="half" idx="10"/>
          </p:nvPr>
        </p:nvSpPr>
        <p:spPr/>
        <p:txBody>
          <a:bodyPr/>
          <a:lstStyle/>
          <a:p>
            <a:fld id="{87093228-7FA1-48CA-899D-35D25FA6248A}" type="datetime1">
              <a:rPr kumimoji="1" lang="ja-JP" altLang="en-US" smtClean="0"/>
              <a:t>2024/3/27</a:t>
            </a:fld>
            <a:endParaRPr kumimoji="1" lang="ja-JP" altLang="en-US"/>
          </a:p>
        </p:txBody>
      </p:sp>
      <p:sp>
        <p:nvSpPr>
          <p:cNvPr id="1092" name="フッター プレースホルダ 4"/>
          <p:cNvSpPr>
            <a:spLocks noGrp="1"/>
          </p:cNvSpPr>
          <p:nvPr>
            <p:ph type="ftr" sz="quarter" idx="11"/>
          </p:nvPr>
        </p:nvSpPr>
        <p:spPr/>
        <p:txBody>
          <a:bodyPr/>
          <a:lstStyle/>
          <a:p>
            <a:endParaRPr kumimoji="1" lang="ja-JP" altLang="en-US"/>
          </a:p>
        </p:txBody>
      </p:sp>
      <p:sp>
        <p:nvSpPr>
          <p:cNvPr id="1093" name="正方形/長方形 7"/>
          <p:cNvSpPr/>
          <p:nvPr userDrawn="1"/>
        </p:nvSpPr>
        <p:spPr>
          <a:xfrm>
            <a:off x="4896238" y="8601063"/>
            <a:ext cx="1512041" cy="484056"/>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90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秘密情報関係者限り</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a:p>
            <a:pPr algn="ctr"/>
            <a:r>
              <a:rPr lang="ja-JP" altLang="en-US" sz="90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複製・配布不可</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1094" name="スライド番号プレースホルダ 5"/>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defRPr>
            </a:lvl1pPr>
          </a:lstStyle>
          <a:p>
            <a:fld id="{420EA04B-0610-44E1-BBA9-CB539F9A7CEB}" type="slidenum">
              <a:rPr lang="ja-JP" altLang="en-US" smtClean="0"/>
              <a:t>‹#›</a:t>
            </a:fld>
            <a:endParaRPr lang="ja-JP"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タイトル プレースホルダ 1"/>
          <p:cNvSpPr>
            <a:spLocks noGrp="1"/>
          </p:cNvSpPr>
          <p:nvPr>
            <p:ph type="title"/>
          </p:nvPr>
        </p:nvSpPr>
        <p:spPr>
          <a:xfrm>
            <a:off x="324009" y="366713"/>
            <a:ext cx="5832158" cy="1524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1026" name="テキスト プレースホルダ 2"/>
          <p:cNvSpPr>
            <a:spLocks noGrp="1"/>
          </p:cNvSpPr>
          <p:nvPr>
            <p:ph type="body" idx="1"/>
          </p:nvPr>
        </p:nvSpPr>
        <p:spPr>
          <a:xfrm>
            <a:off x="324009" y="2133600"/>
            <a:ext cx="5832158" cy="6034088"/>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27" name="日付プレースホルダ 3"/>
          <p:cNvSpPr>
            <a:spLocks noGrp="1"/>
          </p:cNvSpPr>
          <p:nvPr>
            <p:ph type="dt" sz="half" idx="2"/>
          </p:nvPr>
        </p:nvSpPr>
        <p:spPr>
          <a:xfrm>
            <a:off x="324009" y="8475664"/>
            <a:ext cx="1512041" cy="485775"/>
          </a:xfrm>
          <a:prstGeom prst="rect">
            <a:avLst/>
          </a:prstGeom>
        </p:spPr>
        <p:txBody>
          <a:bodyPr vert="horz" lIns="91440" tIns="45720" rIns="91440" bIns="45720" rtlCol="0" anchor="ctr"/>
          <a:lstStyle>
            <a:defPPr>
              <a:defRPr lang="ja-JP"/>
            </a:defPPr>
            <a:lvl1pPr marL="0" algn="l"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F5E4E31-1B51-4C4C-BE65-CF376DB9FC33}" type="datetime1">
              <a:rPr kumimoji="1" lang="ja-JP" altLang="en-US" smtClean="0"/>
              <a:t>2024/3/27</a:t>
            </a:fld>
            <a:endParaRPr kumimoji="1" lang="ja-JP" altLang="en-US"/>
          </a:p>
        </p:txBody>
      </p:sp>
      <p:sp>
        <p:nvSpPr>
          <p:cNvPr id="1028" name="フッター プレースホルダ 4"/>
          <p:cNvSpPr>
            <a:spLocks noGrp="1"/>
          </p:cNvSpPr>
          <p:nvPr>
            <p:ph type="ftr" sz="quarter" idx="3"/>
          </p:nvPr>
        </p:nvSpPr>
        <p:spPr>
          <a:xfrm>
            <a:off x="3784415" y="7452321"/>
            <a:ext cx="2052055"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kumimoji="1" lang="ja-JP" altLang="en-US"/>
          </a:p>
        </p:txBody>
      </p:sp>
      <p:sp>
        <p:nvSpPr>
          <p:cNvPr id="1029" name="スライド番号プレースホルダ 5"/>
          <p:cNvSpPr>
            <a:spLocks noGrp="1"/>
          </p:cNvSpPr>
          <p:nvPr>
            <p:ph type="sldNum" sz="quarter" idx="4"/>
          </p:nvPr>
        </p:nvSpPr>
        <p:spPr>
          <a:xfrm>
            <a:off x="2484067" y="8820472"/>
            <a:ext cx="1512041" cy="485775"/>
          </a:xfrm>
          <a:prstGeom prst="rect">
            <a:avLst/>
          </a:prstGeom>
        </p:spPr>
        <p:txBody>
          <a:bodyPr anchor="ctr"/>
          <a:lstStyle>
            <a:defPPr>
              <a:defRPr lang="ja-JP"/>
            </a:defPPr>
            <a:lvl1pPr marL="0" algn="ctr" defTabSz="914400" rtl="0" eaLnBrk="1" latinLnBrk="0" hangingPunct="1">
              <a:defRPr kumimoji="1" sz="800" kern="1200">
                <a:solidFill>
                  <a:srgbClr val="898989"/>
                </a:solidFill>
                <a:latin typeface="HG丸ｺﾞｼｯｸM-PRO" panose="020F0600000000000000" pitchFamily="50" charset="-128"/>
                <a:ea typeface="HG丸ｺﾞｼｯｸM-PRO" panose="020F0600000000000000"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mtClean="0"/>
              <a:t>‹#›</a:t>
            </a:fld>
            <a:endParaRPr lang="ja-JP"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4" r:id="rId4"/>
    <p:sldLayoutId id="2147483665" r:id="rId5"/>
    <p:sldLayoutId id="2147483666" r:id="rId6"/>
    <p:sldLayoutId id="2147483667" r:id="rId7"/>
    <p:sldLayoutId id="2147483668" r:id="rId8"/>
    <p:sldLayoutId id="2147483670" r:id="rId9"/>
  </p:sldLayoutIdLst>
  <p:transition/>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24009" y="366713"/>
            <a:ext cx="5832158" cy="1524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324009" y="2133600"/>
            <a:ext cx="5832158" cy="6034088"/>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324009" y="8475664"/>
            <a:ext cx="1512041"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8F5E4E31-1B51-4C4C-BE65-CF376DB9FC33}" type="datetime1">
              <a:rPr kumimoji="1" lang="ja-JP" altLang="en-US" smtClean="0"/>
              <a:t>2024/3/27</a:t>
            </a:fld>
            <a:endParaRPr kumimoji="1" lang="ja-JP" altLang="en-US" dirty="0"/>
          </a:p>
        </p:txBody>
      </p:sp>
      <p:sp>
        <p:nvSpPr>
          <p:cNvPr id="5" name="フッター プレースホルダ 4"/>
          <p:cNvSpPr>
            <a:spLocks noGrp="1"/>
          </p:cNvSpPr>
          <p:nvPr>
            <p:ph type="ftr" sz="quarter" idx="3"/>
          </p:nvPr>
        </p:nvSpPr>
        <p:spPr>
          <a:xfrm>
            <a:off x="3784415" y="7452321"/>
            <a:ext cx="2052055"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a:extLst>
              <a:ext uri="{FF2B5EF4-FFF2-40B4-BE49-F238E27FC236}">
                <a16:creationId xmlns:a16="http://schemas.microsoft.com/office/drawing/2014/main" id="{882C5D70-A905-6ED5-A09A-C7D686A59CC2}"/>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latin typeface="ＭＳ 明朝" panose="02020609040205080304" pitchFamily="17" charset="-128"/>
                <a:ea typeface="ＭＳ 明朝" panose="02020609040205080304" pitchFamily="17" charset="-128"/>
              </a:defRPr>
            </a:lvl1pPr>
          </a:lstStyle>
          <a:p>
            <a:fld id="{420EA04B-0610-44E1-BBA9-CB539F9A7CEB}" type="slidenum">
              <a:rPr lang="ja-JP" altLang="en-US" smtClean="0"/>
              <a:pPr/>
              <a:t>‹#›</a:t>
            </a:fld>
            <a:endParaRPr lang="ja-JP" altLang="en-US" dirty="0"/>
          </a:p>
        </p:txBody>
      </p:sp>
    </p:spTree>
    <p:extLst>
      <p:ext uri="{BB962C8B-B14F-4D97-AF65-F5344CB8AC3E}">
        <p14:creationId xmlns:p14="http://schemas.microsoft.com/office/powerpoint/2010/main" val="427665051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3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chart" Target="../charts/char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 name="タイトル 1"/>
          <p:cNvSpPr>
            <a:spLocks noGrp="1"/>
          </p:cNvSpPr>
          <p:nvPr>
            <p:ph type="ctrTitle"/>
          </p:nvPr>
        </p:nvSpPr>
        <p:spPr>
          <a:xfrm>
            <a:off x="364111" y="2462733"/>
            <a:ext cx="5782833" cy="1020613"/>
          </a:xfrm>
        </p:spPr>
        <p:txBody>
          <a:bodyPr vert="horz" lIns="0" tIns="45720" rIns="0" bIns="45720" rtlCol="0" anchor="ctr">
            <a:noAutofit/>
          </a:bodyPr>
          <a:lstStyle/>
          <a:p>
            <a:r>
              <a:rPr lang="zh-TW" altLang="en-US" sz="2400" dirty="0">
                <a:latin typeface="ＭＳ 明朝" panose="02020609040205080304" pitchFamily="17" charset="-128"/>
                <a:ea typeface="ＭＳ 明朝" panose="02020609040205080304" pitchFamily="17" charset="-128"/>
              </a:rPr>
              <a:t>風間浦村</a:t>
            </a:r>
            <a:r>
              <a:rPr lang="ja-JP" altLang="en-US" sz="2400" dirty="0">
                <a:latin typeface="ＭＳ 明朝" panose="02020609040205080304" pitchFamily="17" charset="-128"/>
                <a:ea typeface="ＭＳ 明朝" panose="02020609040205080304" pitchFamily="17" charset="-128"/>
              </a:rPr>
              <a:t>国民健康保険</a:t>
            </a:r>
            <a:br>
              <a:rPr lang="en-US" altLang="ja-JP" sz="2400" dirty="0">
                <a:latin typeface="ＭＳ 明朝" panose="02020609040205080304" pitchFamily="17" charset="-128"/>
                <a:ea typeface="ＭＳ 明朝" panose="02020609040205080304" pitchFamily="17" charset="-128"/>
              </a:rPr>
            </a:br>
            <a:r>
              <a:rPr lang="ja-JP" altLang="en-US" sz="2400" dirty="0">
                <a:latin typeface="ＭＳ 明朝" panose="02020609040205080304" pitchFamily="17" charset="-128"/>
                <a:ea typeface="ＭＳ 明朝" panose="02020609040205080304" pitchFamily="17" charset="-128"/>
              </a:rPr>
              <a:t>第</a:t>
            </a:r>
            <a:r>
              <a:rPr lang="en-US" altLang="ja-JP" sz="2400" dirty="0">
                <a:latin typeface="ＭＳ 明朝" panose="02020609040205080304" pitchFamily="17" charset="-128"/>
                <a:ea typeface="ＭＳ 明朝" panose="02020609040205080304" pitchFamily="17" charset="-128"/>
              </a:rPr>
              <a:t>3</a:t>
            </a:r>
            <a:r>
              <a:rPr lang="ja-JP" altLang="en-US" sz="2400" dirty="0">
                <a:latin typeface="ＭＳ 明朝" panose="02020609040205080304" pitchFamily="17" charset="-128"/>
                <a:ea typeface="ＭＳ 明朝" panose="02020609040205080304" pitchFamily="17" charset="-128"/>
              </a:rPr>
              <a:t>期データヘルス計画</a:t>
            </a:r>
          </a:p>
        </p:txBody>
      </p:sp>
      <p:sp>
        <p:nvSpPr>
          <p:cNvPr id="1108" name="サブタイトル 2"/>
          <p:cNvSpPr txBox="1"/>
          <p:nvPr/>
        </p:nvSpPr>
        <p:spPr>
          <a:xfrm>
            <a:off x="972026" y="6948264"/>
            <a:ext cx="4536123" cy="570136"/>
          </a:xfrm>
          <a:prstGeom prst="rect">
            <a:avLst/>
          </a:prstGeom>
        </p:spPr>
        <p:txBody>
          <a:bodyPr vert="horz" lIns="91440" tIns="45720" rIns="91440" bIns="45720" rtlCol="0">
            <a:normAutofit fontScale="92500" lnSpcReduction="10000"/>
          </a:bodyPr>
          <a:lstStyle>
            <a:defPPr>
              <a:defRPr lang="ja-JP"/>
            </a:defPPr>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sz="1600" dirty="0">
                <a:solidFill>
                  <a:schemeClr val="tx1"/>
                </a:solidFill>
                <a:latin typeface="ＭＳ 明朝" panose="02020609040205080304" pitchFamily="17" charset="-128"/>
                <a:ea typeface="ＭＳ 明朝" panose="02020609040205080304" pitchFamily="17" charset="-128"/>
              </a:rPr>
              <a:t>令和</a:t>
            </a:r>
            <a:r>
              <a:rPr lang="en-US" altLang="ja-JP" sz="1600" dirty="0">
                <a:solidFill>
                  <a:schemeClr val="tx1"/>
                </a:solidFill>
                <a:latin typeface="ＭＳ 明朝" panose="02020609040205080304" pitchFamily="17" charset="-128"/>
                <a:ea typeface="ＭＳ 明朝" panose="02020609040205080304" pitchFamily="17" charset="-128"/>
              </a:rPr>
              <a:t>6</a:t>
            </a:r>
            <a:r>
              <a:rPr lang="ja-JP" altLang="en-US" sz="1600" dirty="0">
                <a:solidFill>
                  <a:schemeClr val="tx1"/>
                </a:solidFill>
                <a:latin typeface="ＭＳ 明朝" panose="02020609040205080304" pitchFamily="17" charset="-128"/>
                <a:ea typeface="ＭＳ 明朝" panose="02020609040205080304" pitchFamily="17" charset="-128"/>
              </a:rPr>
              <a:t>年</a:t>
            </a:r>
            <a:r>
              <a:rPr lang="en-US" altLang="ja-JP" sz="1600" dirty="0">
                <a:solidFill>
                  <a:schemeClr val="tx1"/>
                </a:solidFill>
                <a:latin typeface="ＭＳ 明朝" panose="02020609040205080304" pitchFamily="17" charset="-128"/>
                <a:ea typeface="ＭＳ 明朝" panose="02020609040205080304" pitchFamily="17" charset="-128"/>
              </a:rPr>
              <a:t>3</a:t>
            </a:r>
            <a:r>
              <a:rPr lang="ja-JP" altLang="en-US" sz="1600" dirty="0">
                <a:solidFill>
                  <a:schemeClr val="tx1"/>
                </a:solidFill>
                <a:latin typeface="ＭＳ 明朝" panose="02020609040205080304" pitchFamily="17" charset="-128"/>
                <a:ea typeface="ＭＳ 明朝" panose="02020609040205080304" pitchFamily="17" charset="-128"/>
              </a:rPr>
              <a:t>月</a:t>
            </a:r>
            <a:endParaRPr lang="en-US" altLang="ja-JP" sz="1600" dirty="0">
              <a:solidFill>
                <a:schemeClr val="tx1"/>
              </a:solidFill>
              <a:latin typeface="ＭＳ 明朝" panose="02020609040205080304" pitchFamily="17" charset="-128"/>
              <a:ea typeface="ＭＳ 明朝" panose="02020609040205080304" pitchFamily="17" charset="-128"/>
            </a:endParaRPr>
          </a:p>
          <a:p>
            <a:r>
              <a:rPr lang="ja-JP" altLang="en-US" sz="1600" dirty="0">
                <a:solidFill>
                  <a:schemeClr val="tx1"/>
                </a:solidFill>
                <a:latin typeface="ＭＳ 明朝" panose="02020609040205080304" pitchFamily="17" charset="-128"/>
                <a:ea typeface="ＭＳ 明朝" panose="02020609040205080304" pitchFamily="17" charset="-128"/>
              </a:rPr>
              <a:t>風間浦村</a:t>
            </a:r>
          </a:p>
        </p:txBody>
      </p:sp>
    </p:spTree>
    <p:extLst>
      <p:ext uri="{BB962C8B-B14F-4D97-AF65-F5344CB8AC3E}">
        <p14:creationId xmlns:p14="http://schemas.microsoft.com/office/powerpoint/2010/main" val="354087052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_大_3">
            <a:extLst>
              <a:ext uri="{FF2B5EF4-FFF2-40B4-BE49-F238E27FC236}">
                <a16:creationId xmlns:a16="http://schemas.microsoft.com/office/drawing/2014/main" id="{026111B4-2132-97DD-C06B-EC55DF633C37}"/>
              </a:ext>
            </a:extLst>
          </p:cNvPr>
          <p:cNvSpPr txBox="1">
            <a:spLocks noChangeAspect="1"/>
          </p:cNvSpPr>
          <p:nvPr/>
        </p:nvSpPr>
        <p:spPr>
          <a:xfrm>
            <a:off x="-1" y="-4836"/>
            <a:ext cx="6483927" cy="389392"/>
          </a:xfrm>
          <a:prstGeom prst="rect">
            <a:avLst/>
          </a:prstGeom>
          <a:solidFill>
            <a:srgbClr val="D9D9D9"/>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800" b="1"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第</a:t>
            </a:r>
            <a:r>
              <a:rPr lang="en-US" altLang="ja-JP" b="1" kern="0" dirty="0">
                <a:solidFill>
                  <a:prstClr val="black"/>
                </a:solidFill>
                <a:latin typeface="ＭＳ 明朝" panose="02020609040205080304" pitchFamily="17" charset="-128"/>
                <a:ea typeface="ＭＳ 明朝" panose="02020609040205080304" pitchFamily="17" charset="-128"/>
              </a:rPr>
              <a:t>2</a:t>
            </a:r>
            <a:r>
              <a:rPr kumimoji="0" lang="ja-JP" altLang="en-US" sz="1800" b="1"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章健康･医療情報等の分析と課題</a:t>
            </a:r>
          </a:p>
        </p:txBody>
      </p:sp>
      <p:sp>
        <p:nvSpPr>
          <p:cNvPr id="3" name="スライド番号プレースホルダー 2">
            <a:extLst>
              <a:ext uri="{FF2B5EF4-FFF2-40B4-BE49-F238E27FC236}">
                <a16:creationId xmlns:a16="http://schemas.microsoft.com/office/drawing/2014/main" id="{DB60E128-5615-841A-A261-6B801967D85A}"/>
              </a:ext>
            </a:extLst>
          </p:cNvPr>
          <p:cNvSpPr>
            <a:spLocks noGrp="1"/>
          </p:cNvSpPr>
          <p:nvPr>
            <p:ph type="sldNum" sz="quarter" idx="4"/>
          </p:nvPr>
        </p:nvSpPr>
        <p:spPr>
          <a:xfrm>
            <a:off x="2484067" y="8820472"/>
            <a:ext cx="1512041" cy="48577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800" b="0" i="0" u="none" strike="noStrike" kern="1200" cap="none" spc="0" normalizeH="0" baseline="0" noProof="0" smtClean="0">
                <a:ln>
                  <a:noFill/>
                </a:ln>
                <a:solidFill>
                  <a:srgbClr val="898989"/>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1" lang="ja-JP" altLang="en-US" sz="800" b="0" i="0" u="none" strike="noStrike" kern="1200" cap="none" spc="0" normalizeH="0" baseline="0" noProof="0" dirty="0">
              <a:ln>
                <a:noFill/>
              </a:ln>
              <a:solidFill>
                <a:srgbClr val="898989"/>
              </a:solidFill>
              <a:effectLst/>
              <a:uLnTx/>
              <a:uFillTx/>
            </a:endParaRPr>
          </a:p>
        </p:txBody>
      </p:sp>
      <p:sp>
        <p:nvSpPr>
          <p:cNvPr id="6" name="Rectangle 5">
            <a:extLst>
              <a:ext uri="{FF2B5EF4-FFF2-40B4-BE49-F238E27FC236}">
                <a16:creationId xmlns:a16="http://schemas.microsoft.com/office/drawing/2014/main" id="{81E17585-A06F-967B-407A-0287ECEDE868}"/>
              </a:ext>
            </a:extLst>
          </p:cNvPr>
          <p:cNvSpPr>
            <a:spLocks noChangeAspect="1" noChangeArrowheads="1"/>
          </p:cNvSpPr>
          <p:nvPr/>
        </p:nvSpPr>
        <p:spPr bwMode="auto">
          <a:xfrm>
            <a:off x="576263" y="4024132"/>
            <a:ext cx="6149975" cy="265182"/>
          </a:xfrm>
          <a:prstGeom prst="rect">
            <a:avLst/>
          </a:prstGeom>
          <a:noFill/>
          <a:ln>
            <a:noFill/>
          </a:ln>
        </p:spPr>
        <p:txBody>
          <a:bodyPr wrap="square" lIns="0" tIns="34017" rIns="9000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rPr>
              <a:t>(</a:t>
            </a:r>
            <a:r>
              <a:rPr kumimoji="0" lang="ja-JP" altLang="en-US"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rPr>
              <a:t>男性</a:t>
            </a:r>
            <a:r>
              <a:rPr kumimoji="0" lang="en-US" altLang="ja-JP"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rPr>
              <a:t>)</a:t>
            </a:r>
            <a:r>
              <a:rPr kumimoji="0" lang="ja-JP" altLang="en-US"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rPr>
              <a:t>平均余命と平均自立期間、日常生活に制限がある期間の平均</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令和</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4</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年度</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endParaRPr kumimoji="0" lang="en-US" altLang="ja-JP"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endParaRPr>
          </a:p>
        </p:txBody>
      </p:sp>
      <p:sp>
        <p:nvSpPr>
          <p:cNvPr id="28" name="テキスト ボックス 27">
            <a:extLst>
              <a:ext uri="{FF2B5EF4-FFF2-40B4-BE49-F238E27FC236}">
                <a16:creationId xmlns:a16="http://schemas.microsoft.com/office/drawing/2014/main" id="{856EC12F-66DC-B660-14DB-D31ECC500CCF}"/>
              </a:ext>
            </a:extLst>
          </p:cNvPr>
          <p:cNvSpPr txBox="1">
            <a:spLocks/>
          </p:cNvSpPr>
          <p:nvPr/>
        </p:nvSpPr>
        <p:spPr>
          <a:xfrm>
            <a:off x="582614" y="545424"/>
            <a:ext cx="5328120" cy="338554"/>
          </a:xfrm>
          <a:prstGeom prst="rect">
            <a:avLst/>
          </a:prstGeom>
          <a:noFill/>
          <a:ln>
            <a:noFill/>
          </a:ln>
        </p:spPr>
        <p:txBody>
          <a:bodyPr wrap="square" lIns="0" rtlCol="0">
            <a:spAutoFit/>
          </a:bodyPr>
          <a:lstStyle/>
          <a:p>
            <a:pPr lvl="0">
              <a:defRPr/>
            </a:pPr>
            <a:r>
              <a:rPr kumimoji="1" lang="en-US" altLang="ja-JP" sz="1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1.</a:t>
            </a:r>
            <a:r>
              <a:rPr kumimoji="1" lang="ja-JP" altLang="en-US" sz="1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平均寿命･平均自立</a:t>
            </a:r>
            <a:r>
              <a:rPr kumimoji="1" lang="ja-JP" altLang="en-US" sz="1600" b="1" dirty="0">
                <a:solidFill>
                  <a:prstClr val="black"/>
                </a:solidFill>
                <a:latin typeface="ＭＳ 明朝" panose="02020609040205080304" pitchFamily="17" charset="-128"/>
                <a:ea typeface="ＭＳ 明朝" panose="02020609040205080304" pitchFamily="17" charset="-128"/>
              </a:rPr>
              <a:t>期間･標準化</a:t>
            </a:r>
            <a:r>
              <a:rPr kumimoji="1" lang="ja-JP" altLang="en-US" sz="1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死亡比等</a:t>
            </a:r>
            <a:endParaRPr kumimoji="1" lang="ja-JP" altLang="ja-JP" sz="16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29" name="タイトル 1">
            <a:extLst>
              <a:ext uri="{FF2B5EF4-FFF2-40B4-BE49-F238E27FC236}">
                <a16:creationId xmlns:a16="http://schemas.microsoft.com/office/drawing/2014/main" id="{5158DCE4-B448-754E-E606-9B7BBC499EBE}"/>
              </a:ext>
            </a:extLst>
          </p:cNvPr>
          <p:cNvSpPr txBox="1">
            <a:spLocks/>
          </p:cNvSpPr>
          <p:nvPr/>
        </p:nvSpPr>
        <p:spPr>
          <a:xfrm>
            <a:off x="582143" y="908668"/>
            <a:ext cx="5328120" cy="3056328"/>
          </a:xfrm>
          <a:prstGeom prst="rect">
            <a:avLst/>
          </a:prstGeom>
          <a:noFill/>
          <a:ln>
            <a:noFill/>
          </a:ln>
        </p:spPr>
        <p:txBody>
          <a:bodyPr vert="horz" wrap="square" lIns="0" tIns="43201" rIns="90000" bIns="43201" rtlCol="0" anchor="t">
            <a:spAutoFit/>
          </a:bodyPr>
          <a:lstStyle/>
          <a:p>
            <a:pPr lvl="0" algn="just" fontAlgn="base">
              <a:lnSpc>
                <a:spcPct val="125000"/>
              </a:lnSpc>
              <a:spcBef>
                <a:spcPct val="0"/>
              </a:spcBef>
              <a:spcAft>
                <a:spcPct val="0"/>
              </a:spcAft>
              <a:defRPr/>
            </a:pPr>
            <a:r>
              <a:rPr kumimoji="1" lang="en-US" altLang="ja-JP" sz="1200" dirty="0">
                <a:solidFill>
                  <a:prstClr val="black"/>
                </a:solidFill>
                <a:latin typeface="ＭＳ 明朝" panose="02020609040205080304" pitchFamily="17" charset="-128"/>
                <a:ea typeface="ＭＳ 明朝" panose="02020609040205080304" pitchFamily="17" charset="-128"/>
                <a:cs typeface="Times New Roman" pitchFamily="18" charset="0"/>
              </a:rPr>
              <a:t>(1)</a:t>
            </a:r>
            <a:r>
              <a:rPr kumimoji="1" lang="ja-JP" altLang="en-US" sz="1200" dirty="0">
                <a:solidFill>
                  <a:prstClr val="black"/>
                </a:solidFill>
                <a:latin typeface="ＭＳ 明朝" panose="02020609040205080304" pitchFamily="17" charset="-128"/>
                <a:ea typeface="ＭＳ 明朝" panose="02020609040205080304" pitchFamily="17" charset="-128"/>
                <a:cs typeface="Times New Roman" pitchFamily="18" charset="0"/>
              </a:rPr>
              <a:t>平均寿命･平均自立期間</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endParaRPr>
          </a:p>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以下は、</a:t>
            </a:r>
            <a:r>
              <a:rPr lang="ja-JP" altLang="en-US" sz="1200" dirty="0">
                <a:latin typeface="ＭＳ 明朝" panose="02020609040205080304" pitchFamily="17" charset="-128"/>
                <a:ea typeface="ＭＳ 明朝" panose="02020609040205080304" pitchFamily="17" charset="-128"/>
                <a:cs typeface="ＭＳ Ｐゴシック" pitchFamily="50" charset="-128"/>
              </a:rPr>
              <a:t>令和</a:t>
            </a:r>
            <a:r>
              <a:rPr lang="en-US" altLang="ja-JP" sz="1200" dirty="0">
                <a:latin typeface="ＭＳ 明朝" panose="02020609040205080304" pitchFamily="17" charset="-128"/>
                <a:ea typeface="ＭＳ 明朝" panose="02020609040205080304" pitchFamily="17" charset="-128"/>
                <a:cs typeface="ＭＳ Ｐゴシック" pitchFamily="50" charset="-128"/>
              </a:rPr>
              <a:t>4</a:t>
            </a:r>
            <a:r>
              <a:rPr lang="ja-JP" altLang="en-US" sz="1200" dirty="0">
                <a:latin typeface="ＭＳ 明朝" panose="02020609040205080304" pitchFamily="17" charset="-128"/>
                <a:ea typeface="ＭＳ 明朝" panose="02020609040205080304" pitchFamily="17" charset="-128"/>
                <a:cs typeface="ＭＳ Ｐゴシック" pitchFamily="50" charset="-128"/>
              </a:rPr>
              <a:t>年度</a:t>
            </a:r>
            <a:r>
              <a:rPr lang="ja-JP" altLang="en-US" sz="1200" dirty="0">
                <a:latin typeface="ＭＳ 明朝" panose="02020609040205080304" pitchFamily="17" charset="-128"/>
                <a:ea typeface="ＭＳ 明朝" panose="02020609040205080304" pitchFamily="17" charset="-128"/>
                <a:cs typeface="Times New Roman" pitchFamily="18" charset="0"/>
              </a:rPr>
              <a:t>における平均余命と平均自立期間の状況を示したものです。平均余命は、ある年齢の人々がその後何年生きられるかという期待値を指し、ここでは</a:t>
            </a:r>
            <a:r>
              <a:rPr lang="en-US" altLang="ja-JP" sz="1200" dirty="0">
                <a:latin typeface="ＭＳ 明朝" panose="02020609040205080304" pitchFamily="17" charset="-128"/>
                <a:ea typeface="ＭＳ 明朝" panose="02020609040205080304" pitchFamily="17" charset="-128"/>
                <a:cs typeface="Times New Roman" pitchFamily="18" charset="0"/>
              </a:rPr>
              <a:t>0</a:t>
            </a:r>
            <a:r>
              <a:rPr lang="ja-JP" altLang="en-US" sz="1200" dirty="0">
                <a:latin typeface="ＭＳ 明朝" panose="02020609040205080304" pitchFamily="17" charset="-128"/>
                <a:ea typeface="ＭＳ 明朝" panose="02020609040205080304" pitchFamily="17" charset="-128"/>
                <a:cs typeface="Times New Roman" pitchFamily="18" charset="0"/>
              </a:rPr>
              <a:t>歳時点の平均余命を示しています。また、平均自立期間は、要介護</a:t>
            </a:r>
            <a:r>
              <a:rPr lang="en-US" altLang="ja-JP" sz="1200" dirty="0">
                <a:latin typeface="ＭＳ 明朝" panose="02020609040205080304" pitchFamily="17" charset="-128"/>
                <a:ea typeface="ＭＳ 明朝" panose="02020609040205080304" pitchFamily="17" charset="-128"/>
                <a:cs typeface="Times New Roman" pitchFamily="18" charset="0"/>
              </a:rPr>
              <a:t>2</a:t>
            </a:r>
            <a:r>
              <a:rPr lang="ja-JP" altLang="en-US" sz="1200" dirty="0">
                <a:latin typeface="ＭＳ 明朝" panose="02020609040205080304" pitchFamily="17" charset="-128"/>
                <a:ea typeface="ＭＳ 明朝" panose="02020609040205080304" pitchFamily="17" charset="-128"/>
                <a:cs typeface="Times New Roman" pitchFamily="18" charset="0"/>
              </a:rPr>
              <a:t>以上になるまでの期間を</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日常生活動作が自立している期間</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としてその平均を算出したもので、健康寿命の指標の一つです。平均余命と平均自立期間の差は、日常生活に制限がある期間を意味しています。</a:t>
            </a:r>
            <a:endParaRPr lang="en-US" altLang="ja-JP" sz="1200" dirty="0">
              <a:latin typeface="ＭＳ 明朝" panose="02020609040205080304" pitchFamily="17" charset="-128"/>
              <a:ea typeface="ＭＳ 明朝" panose="02020609040205080304" pitchFamily="17" charset="-128"/>
              <a:cs typeface="Times New Roman" pitchFamily="18" charset="0"/>
            </a:endParaRPr>
          </a:p>
          <a:p>
            <a:pPr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a:t>
            </a:r>
            <a:r>
              <a:rPr lang="ja-JP" altLang="en-US" sz="1200" dirty="0">
                <a:latin typeface="ＭＳ 明朝" panose="02020609040205080304" pitchFamily="17" charset="-128"/>
                <a:ea typeface="ＭＳ 明朝" panose="02020609040205080304" pitchFamily="17" charset="-128"/>
              </a:rPr>
              <a:t>本村</a:t>
            </a:r>
            <a:r>
              <a:rPr lang="ja-JP" altLang="en-US" sz="1200" dirty="0">
                <a:latin typeface="ＭＳ 明朝" panose="02020609040205080304" pitchFamily="17" charset="-128"/>
                <a:ea typeface="ＭＳ 明朝" panose="02020609040205080304" pitchFamily="17" charset="-128"/>
                <a:cs typeface="Times New Roman" pitchFamily="18" charset="0"/>
              </a:rPr>
              <a:t>の男性の平均余命は</a:t>
            </a:r>
            <a:r>
              <a:rPr lang="en-US" altLang="ja-JP" sz="1200" dirty="0">
                <a:latin typeface="ＭＳ 明朝" panose="02020609040205080304" pitchFamily="17" charset="-128"/>
                <a:ea typeface="ＭＳ 明朝" panose="02020609040205080304" pitchFamily="17" charset="-128"/>
                <a:cs typeface="ＭＳ Ｐゴシック" pitchFamily="50" charset="-128"/>
              </a:rPr>
              <a:t>73.6</a:t>
            </a:r>
            <a:r>
              <a:rPr lang="ja-JP" altLang="en-US" sz="1200" dirty="0">
                <a:latin typeface="ＭＳ 明朝" panose="02020609040205080304" pitchFamily="17" charset="-128"/>
                <a:ea typeface="ＭＳ 明朝" panose="02020609040205080304" pitchFamily="17" charset="-128"/>
                <a:cs typeface="ＭＳ Ｐゴシック" pitchFamily="50" charset="-128"/>
              </a:rPr>
              <a:t>年で青森県より</a:t>
            </a:r>
            <a:r>
              <a:rPr lang="en-US" altLang="ja-JP" sz="1200" dirty="0">
                <a:latin typeface="ＭＳ 明朝" panose="02020609040205080304" pitchFamily="17" charset="-128"/>
                <a:ea typeface="ＭＳ 明朝" panose="02020609040205080304" pitchFamily="17" charset="-128"/>
                <a:cs typeface="ＭＳ Ｐゴシック" pitchFamily="50" charset="-128"/>
              </a:rPr>
              <a:t>5.9</a:t>
            </a:r>
            <a:r>
              <a:rPr lang="ja-JP" altLang="en-US" sz="1200" dirty="0">
                <a:latin typeface="ＭＳ 明朝" panose="02020609040205080304" pitchFamily="17" charset="-128"/>
                <a:ea typeface="ＭＳ 明朝" panose="02020609040205080304" pitchFamily="17" charset="-128"/>
                <a:cs typeface="ＭＳ Ｐゴシック" pitchFamily="50" charset="-128"/>
              </a:rPr>
              <a:t>年短く</a:t>
            </a:r>
            <a:r>
              <a:rPr lang="ja-JP" altLang="en-US" sz="1200" dirty="0">
                <a:latin typeface="ＭＳ 明朝" panose="02020609040205080304" pitchFamily="17" charset="-128"/>
                <a:ea typeface="ＭＳ 明朝" panose="02020609040205080304" pitchFamily="17" charset="-128"/>
                <a:cs typeface="Times New Roman" pitchFamily="18" charset="0"/>
              </a:rPr>
              <a:t>、平均自立期間は</a:t>
            </a:r>
            <a:r>
              <a:rPr lang="en-US" altLang="ja-JP" sz="1200" dirty="0">
                <a:latin typeface="ＭＳ 明朝" panose="02020609040205080304" pitchFamily="17" charset="-128"/>
                <a:ea typeface="ＭＳ 明朝" panose="02020609040205080304" pitchFamily="17" charset="-128"/>
                <a:cs typeface="ＭＳ Ｐゴシック" pitchFamily="50" charset="-128"/>
              </a:rPr>
              <a:t>72.6</a:t>
            </a:r>
            <a:r>
              <a:rPr lang="ja-JP" altLang="en-US" sz="1200" dirty="0">
                <a:latin typeface="ＭＳ 明朝" panose="02020609040205080304" pitchFamily="17" charset="-128"/>
                <a:ea typeface="ＭＳ 明朝" panose="02020609040205080304" pitchFamily="17" charset="-128"/>
                <a:cs typeface="Times New Roman" pitchFamily="18" charset="0"/>
              </a:rPr>
              <a:t>年で青森県より</a:t>
            </a:r>
            <a:r>
              <a:rPr lang="en-US" altLang="ja-JP" sz="1200" dirty="0">
                <a:latin typeface="ＭＳ 明朝" panose="02020609040205080304" pitchFamily="17" charset="-128"/>
                <a:ea typeface="ＭＳ 明朝" panose="02020609040205080304" pitchFamily="17" charset="-128"/>
                <a:cs typeface="Times New Roman" pitchFamily="18" charset="0"/>
              </a:rPr>
              <a:t>5.4</a:t>
            </a:r>
            <a:r>
              <a:rPr lang="ja-JP" altLang="en-US" sz="1200" dirty="0">
                <a:latin typeface="ＭＳ 明朝" panose="02020609040205080304" pitchFamily="17" charset="-128"/>
                <a:ea typeface="ＭＳ 明朝" panose="02020609040205080304" pitchFamily="17" charset="-128"/>
                <a:cs typeface="Times New Roman" pitchFamily="18" charset="0"/>
              </a:rPr>
              <a:t>年短いことが大きな課題です。日常生活に制限がある期間の平均は</a:t>
            </a:r>
            <a:r>
              <a:rPr lang="en-US" altLang="ja-JP" sz="1200" dirty="0">
                <a:latin typeface="ＭＳ 明朝" panose="02020609040205080304" pitchFamily="17" charset="-128"/>
                <a:ea typeface="ＭＳ 明朝" panose="02020609040205080304" pitchFamily="17" charset="-128"/>
                <a:cs typeface="ＭＳ Ｐゴシック" pitchFamily="50" charset="-128"/>
              </a:rPr>
              <a:t>1.0</a:t>
            </a:r>
            <a:r>
              <a:rPr lang="ja-JP" altLang="en-US" sz="1200" dirty="0">
                <a:latin typeface="ＭＳ 明朝" panose="02020609040205080304" pitchFamily="17" charset="-128"/>
                <a:ea typeface="ＭＳ 明朝" panose="02020609040205080304" pitchFamily="17" charset="-128"/>
                <a:cs typeface="Times New Roman" pitchFamily="18" charset="0"/>
              </a:rPr>
              <a:t>年で、青森県の</a:t>
            </a:r>
            <a:r>
              <a:rPr lang="en-US" altLang="ja-JP" sz="1200" dirty="0">
                <a:latin typeface="ＭＳ 明朝" panose="02020609040205080304" pitchFamily="17" charset="-128"/>
                <a:ea typeface="ＭＳ 明朝" panose="02020609040205080304" pitchFamily="17" charset="-128"/>
                <a:cs typeface="ＭＳ Ｐゴシック" pitchFamily="50" charset="-128"/>
              </a:rPr>
              <a:t>1.5</a:t>
            </a:r>
            <a:r>
              <a:rPr lang="ja-JP" altLang="en-US" sz="1200" dirty="0">
                <a:latin typeface="ＭＳ 明朝" panose="02020609040205080304" pitchFamily="17" charset="-128"/>
                <a:ea typeface="ＭＳ 明朝" panose="02020609040205080304" pitchFamily="17" charset="-128"/>
                <a:cs typeface="ＭＳ Ｐゴシック" pitchFamily="50" charset="-128"/>
              </a:rPr>
              <a:t>年よりも短いです</a:t>
            </a:r>
            <a:r>
              <a:rPr lang="ja-JP" altLang="en-US"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rPr>
              <a:t>本村</a:t>
            </a:r>
            <a:r>
              <a:rPr lang="ja-JP" altLang="en-US" sz="1200" dirty="0">
                <a:latin typeface="ＭＳ 明朝" panose="02020609040205080304" pitchFamily="17" charset="-128"/>
                <a:ea typeface="ＭＳ 明朝" panose="02020609040205080304" pitchFamily="17" charset="-128"/>
                <a:cs typeface="Times New Roman" pitchFamily="18" charset="0"/>
              </a:rPr>
              <a:t>の女性の平均余命は</a:t>
            </a:r>
            <a:r>
              <a:rPr lang="en-US" altLang="ja-JP" sz="1200" dirty="0">
                <a:latin typeface="ＭＳ 明朝" panose="02020609040205080304" pitchFamily="17" charset="-128"/>
                <a:ea typeface="ＭＳ 明朝" panose="02020609040205080304" pitchFamily="17" charset="-128"/>
                <a:cs typeface="ＭＳ Ｐゴシック" pitchFamily="50" charset="-128"/>
              </a:rPr>
              <a:t>85.5</a:t>
            </a:r>
            <a:r>
              <a:rPr lang="ja-JP" altLang="en-US" sz="1200" dirty="0">
                <a:latin typeface="ＭＳ 明朝" panose="02020609040205080304" pitchFamily="17" charset="-128"/>
                <a:ea typeface="ＭＳ 明朝" panose="02020609040205080304" pitchFamily="17" charset="-128"/>
                <a:cs typeface="Times New Roman" pitchFamily="18" charset="0"/>
              </a:rPr>
              <a:t>年で青森県より</a:t>
            </a:r>
            <a:r>
              <a:rPr lang="en-US" altLang="ja-JP" sz="1200" dirty="0">
                <a:latin typeface="ＭＳ 明朝" panose="02020609040205080304" pitchFamily="17" charset="-128"/>
                <a:ea typeface="ＭＳ 明朝" panose="02020609040205080304" pitchFamily="17" charset="-128"/>
                <a:cs typeface="Times New Roman" pitchFamily="18" charset="0"/>
              </a:rPr>
              <a:t>1.2</a:t>
            </a:r>
            <a:r>
              <a:rPr lang="ja-JP" altLang="en-US" sz="1200" dirty="0">
                <a:latin typeface="ＭＳ 明朝" panose="02020609040205080304" pitchFamily="17" charset="-128"/>
                <a:ea typeface="ＭＳ 明朝" panose="02020609040205080304" pitchFamily="17" charset="-128"/>
                <a:cs typeface="Times New Roman" pitchFamily="18" charset="0"/>
              </a:rPr>
              <a:t>年短く、平均自立期間は</a:t>
            </a:r>
            <a:r>
              <a:rPr lang="en-US" altLang="ja-JP" sz="1200" dirty="0">
                <a:latin typeface="ＭＳ 明朝" panose="02020609040205080304" pitchFamily="17" charset="-128"/>
                <a:ea typeface="ＭＳ 明朝" panose="02020609040205080304" pitchFamily="17" charset="-128"/>
                <a:cs typeface="ＭＳ Ｐゴシック" pitchFamily="50" charset="-128"/>
              </a:rPr>
              <a:t>82.2</a:t>
            </a:r>
            <a:r>
              <a:rPr lang="ja-JP" altLang="en-US" sz="1200" dirty="0">
                <a:latin typeface="ＭＳ 明朝" panose="02020609040205080304" pitchFamily="17" charset="-128"/>
                <a:ea typeface="ＭＳ 明朝" panose="02020609040205080304" pitchFamily="17" charset="-128"/>
                <a:cs typeface="Times New Roman" pitchFamily="18" charset="0"/>
              </a:rPr>
              <a:t>年で青森県より</a:t>
            </a:r>
            <a:r>
              <a:rPr lang="en-US" altLang="ja-JP" sz="1200" dirty="0">
                <a:latin typeface="ＭＳ 明朝" panose="02020609040205080304" pitchFamily="17" charset="-128"/>
                <a:ea typeface="ＭＳ 明朝" panose="02020609040205080304" pitchFamily="17" charset="-128"/>
                <a:cs typeface="Times New Roman" pitchFamily="18" charset="0"/>
              </a:rPr>
              <a:t>1.1</a:t>
            </a:r>
            <a:r>
              <a:rPr lang="ja-JP" altLang="en-US" sz="1200" dirty="0">
                <a:latin typeface="ＭＳ 明朝" panose="02020609040205080304" pitchFamily="17" charset="-128"/>
                <a:ea typeface="ＭＳ 明朝" panose="02020609040205080304" pitchFamily="17" charset="-128"/>
                <a:cs typeface="Times New Roman" pitchFamily="18" charset="0"/>
              </a:rPr>
              <a:t>年短いです。日常生活に制限がある期間の平均は</a:t>
            </a:r>
            <a:r>
              <a:rPr lang="en-US" altLang="ja-JP" sz="1200" dirty="0">
                <a:latin typeface="ＭＳ 明朝" panose="02020609040205080304" pitchFamily="17" charset="-128"/>
                <a:ea typeface="ＭＳ 明朝" panose="02020609040205080304" pitchFamily="17" charset="-128"/>
                <a:cs typeface="ＭＳ Ｐゴシック" pitchFamily="50" charset="-128"/>
              </a:rPr>
              <a:t>3.3</a:t>
            </a:r>
            <a:r>
              <a:rPr lang="ja-JP" altLang="en-US" sz="1200" dirty="0">
                <a:latin typeface="ＭＳ 明朝" panose="02020609040205080304" pitchFamily="17" charset="-128"/>
                <a:ea typeface="ＭＳ 明朝" panose="02020609040205080304" pitchFamily="17" charset="-128"/>
                <a:cs typeface="Times New Roman" pitchFamily="18" charset="0"/>
              </a:rPr>
              <a:t>年で、青森県の</a:t>
            </a:r>
            <a:r>
              <a:rPr lang="en-US" altLang="ja-JP" sz="1200" dirty="0">
                <a:latin typeface="ＭＳ 明朝" panose="02020609040205080304" pitchFamily="17" charset="-128"/>
                <a:ea typeface="ＭＳ 明朝" panose="02020609040205080304" pitchFamily="17" charset="-128"/>
                <a:cs typeface="ＭＳ Ｐゴシック" pitchFamily="50" charset="-128"/>
              </a:rPr>
              <a:t>3.4</a:t>
            </a:r>
            <a:r>
              <a:rPr lang="ja-JP" altLang="en-US" sz="1200" dirty="0">
                <a:latin typeface="ＭＳ 明朝" panose="02020609040205080304" pitchFamily="17" charset="-128"/>
                <a:ea typeface="ＭＳ 明朝" panose="02020609040205080304" pitchFamily="17" charset="-128"/>
                <a:cs typeface="ＭＳ Ｐゴシック" pitchFamily="50" charset="-128"/>
              </a:rPr>
              <a:t>年よりも短い</a:t>
            </a:r>
            <a:r>
              <a:rPr lang="ja-JP" altLang="en-US" sz="1200" dirty="0">
                <a:latin typeface="ＭＳ 明朝" panose="02020609040205080304" pitchFamily="17" charset="-128"/>
                <a:ea typeface="ＭＳ 明朝" panose="02020609040205080304" pitchFamily="17" charset="-128"/>
                <a:cs typeface="Times New Roman" pitchFamily="18" charset="0"/>
              </a:rPr>
              <a:t>です。</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sp>
        <p:nvSpPr>
          <p:cNvPr id="5" name="Rectangle 5">
            <a:extLst>
              <a:ext uri="{FF2B5EF4-FFF2-40B4-BE49-F238E27FC236}">
                <a16:creationId xmlns:a16="http://schemas.microsoft.com/office/drawing/2014/main" id="{AD1B20F5-6FA3-ED70-6328-D06009B9849D}"/>
              </a:ext>
            </a:extLst>
          </p:cNvPr>
          <p:cNvSpPr>
            <a:spLocks noChangeArrowheads="1"/>
          </p:cNvSpPr>
          <p:nvPr/>
        </p:nvSpPr>
        <p:spPr bwMode="auto">
          <a:xfrm>
            <a:off x="575793" y="7704928"/>
            <a:ext cx="2912164" cy="215444"/>
          </a:xfrm>
          <a:prstGeom prst="rect">
            <a:avLst/>
          </a:prstGeom>
          <a:noFill/>
        </p:spPr>
        <p:txBody>
          <a:bodyPr wrap="none" lIns="0" rIns="9000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出典</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国保データベース</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(KDB)</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システム</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地域の全体像の把握</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2" name="Rectangle 5">
            <a:extLst>
              <a:ext uri="{FF2B5EF4-FFF2-40B4-BE49-F238E27FC236}">
                <a16:creationId xmlns:a16="http://schemas.microsoft.com/office/drawing/2014/main" id="{2F0F9EA6-8184-AFD5-2981-5EC23CF1C21D}"/>
              </a:ext>
            </a:extLst>
          </p:cNvPr>
          <p:cNvSpPr>
            <a:spLocks noChangeAspect="1" noChangeArrowheads="1"/>
          </p:cNvSpPr>
          <p:nvPr/>
        </p:nvSpPr>
        <p:spPr bwMode="auto">
          <a:xfrm>
            <a:off x="576264" y="5850891"/>
            <a:ext cx="6149974" cy="265182"/>
          </a:xfrm>
          <a:prstGeom prst="rect">
            <a:avLst/>
          </a:prstGeom>
          <a:noFill/>
          <a:ln>
            <a:noFill/>
          </a:ln>
        </p:spPr>
        <p:txBody>
          <a:bodyPr wrap="square" lIns="0" tIns="34017" rIns="9000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rPr>
              <a:t>(</a:t>
            </a:r>
            <a:r>
              <a:rPr kumimoji="0" lang="ja-JP" altLang="en-US"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rPr>
              <a:t>女性</a:t>
            </a:r>
            <a:r>
              <a:rPr kumimoji="0" lang="en-US" altLang="ja-JP"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rPr>
              <a:t>)</a:t>
            </a:r>
            <a:r>
              <a:rPr kumimoji="0" lang="ja-JP" altLang="en-US"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rPr>
              <a:t>平均余命と平均自立期間、日常生活に制限がある期間の平均</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令和</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4</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年度</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endParaRPr kumimoji="0" lang="en-US" altLang="ja-JP"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endParaRPr>
          </a:p>
        </p:txBody>
      </p:sp>
      <p:grpSp>
        <p:nvGrpSpPr>
          <p:cNvPr id="30" name="グループ化 29">
            <a:extLst>
              <a:ext uri="{FF2B5EF4-FFF2-40B4-BE49-F238E27FC236}">
                <a16:creationId xmlns:a16="http://schemas.microsoft.com/office/drawing/2014/main" id="{5E92F758-00A9-B7F3-549A-75F8A8A30DE6}"/>
              </a:ext>
            </a:extLst>
          </p:cNvPr>
          <p:cNvGrpSpPr/>
          <p:nvPr/>
        </p:nvGrpSpPr>
        <p:grpSpPr>
          <a:xfrm>
            <a:off x="576263" y="8173290"/>
            <a:ext cx="4086167" cy="719885"/>
            <a:chOff x="7189514" y="6418237"/>
            <a:chExt cx="4884943" cy="1349413"/>
          </a:xfrm>
        </p:grpSpPr>
        <p:sp>
          <p:nvSpPr>
            <p:cNvPr id="8" name="矢印: 左右 7">
              <a:extLst>
                <a:ext uri="{FF2B5EF4-FFF2-40B4-BE49-F238E27FC236}">
                  <a16:creationId xmlns:a16="http://schemas.microsoft.com/office/drawing/2014/main" id="{EA72B636-54D3-A8E2-1EE5-14F6BBBDC576}"/>
                </a:ext>
              </a:extLst>
            </p:cNvPr>
            <p:cNvSpPr/>
            <p:nvPr/>
          </p:nvSpPr>
          <p:spPr>
            <a:xfrm>
              <a:off x="7268975" y="6449059"/>
              <a:ext cx="4805482" cy="626767"/>
            </a:xfrm>
            <a:prstGeom prst="leftRightArrow">
              <a:avLst>
                <a:gd name="adj1" fmla="val 45923"/>
                <a:gd name="adj2" fmla="val 50000"/>
              </a:avLst>
            </a:prstGeom>
            <a:solidFill>
              <a:srgbClr val="CCE7F0"/>
            </a:solidFill>
            <a:ln w="3175">
              <a:solidFill>
                <a:srgbClr val="CCE7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1F497D">
                      <a:lumMod val="50000"/>
                    </a:srgbClr>
                  </a:solidFill>
                  <a:effectLst/>
                  <a:uLnTx/>
                  <a:uFillTx/>
                  <a:latin typeface="ＭＳ 明朝" panose="02020609040205080304" pitchFamily="17" charset="-128"/>
                  <a:ea typeface="ＭＳ 明朝" panose="02020609040205080304" pitchFamily="17" charset="-128"/>
                </a:rPr>
                <a:t>平均余命</a:t>
              </a:r>
            </a:p>
          </p:txBody>
        </p:sp>
        <p:sp>
          <p:nvSpPr>
            <p:cNvPr id="9" name="矢印: 左右 8">
              <a:extLst>
                <a:ext uri="{FF2B5EF4-FFF2-40B4-BE49-F238E27FC236}">
                  <a16:creationId xmlns:a16="http://schemas.microsoft.com/office/drawing/2014/main" id="{AD556D79-9C8A-0C03-D31D-B4E68BAF702F}"/>
                </a:ext>
              </a:extLst>
            </p:cNvPr>
            <p:cNvSpPr/>
            <p:nvPr/>
          </p:nvSpPr>
          <p:spPr>
            <a:xfrm>
              <a:off x="7268975" y="7090737"/>
              <a:ext cx="2818462" cy="626767"/>
            </a:xfrm>
            <a:prstGeom prst="leftRightArrow">
              <a:avLst/>
            </a:prstGeom>
            <a:solidFill>
              <a:srgbClr val="E8F4F8"/>
            </a:solidFill>
            <a:ln w="3175">
              <a:solidFill>
                <a:srgbClr val="E8F4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10253F"/>
                  </a:solidFill>
                  <a:effectLst/>
                  <a:uLnTx/>
                  <a:uFillTx/>
                  <a:latin typeface="ＭＳ 明朝" panose="02020609040205080304" pitchFamily="17" charset="-128"/>
                  <a:ea typeface="ＭＳ 明朝" panose="02020609040205080304" pitchFamily="17" charset="-128"/>
                </a:rPr>
                <a:t>日常生活動作が自立している期間の平均</a:t>
              </a:r>
              <a:endParaRPr kumimoji="1" lang="en-US" altLang="ja-JP" sz="800" b="0" i="0" u="none" strike="noStrike" kern="1200" cap="none" spc="0" normalizeH="0" baseline="0" noProof="0" dirty="0">
                <a:ln>
                  <a:noFill/>
                </a:ln>
                <a:solidFill>
                  <a:srgbClr val="10253F"/>
                </a:solidFill>
                <a:effectLst/>
                <a:uLnTx/>
                <a:uFillTx/>
                <a:latin typeface="ＭＳ 明朝" panose="02020609040205080304" pitchFamily="17" charset="-128"/>
                <a:ea typeface="ＭＳ 明朝" panose="02020609040205080304" pitchFamily="17"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10253F"/>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srgbClr val="10253F"/>
                  </a:solidFill>
                  <a:effectLst/>
                  <a:uLnTx/>
                  <a:uFillTx/>
                  <a:latin typeface="ＭＳ 明朝" panose="02020609040205080304" pitchFamily="17" charset="-128"/>
                  <a:ea typeface="ＭＳ 明朝" panose="02020609040205080304" pitchFamily="17" charset="-128"/>
                </a:rPr>
                <a:t>要介護</a:t>
              </a:r>
              <a:r>
                <a:rPr kumimoji="1" lang="en-US" altLang="ja-JP" sz="800" b="0" i="0" u="none" strike="noStrike" kern="1200" cap="none" spc="0" normalizeH="0" baseline="0" noProof="0" dirty="0">
                  <a:ln>
                    <a:noFill/>
                  </a:ln>
                  <a:solidFill>
                    <a:srgbClr val="10253F"/>
                  </a:solidFill>
                  <a:effectLst/>
                  <a:uLnTx/>
                  <a:uFillTx/>
                  <a:latin typeface="ＭＳ 明朝" panose="02020609040205080304" pitchFamily="17" charset="-128"/>
                  <a:ea typeface="ＭＳ 明朝" panose="02020609040205080304" pitchFamily="17" charset="-128"/>
                </a:rPr>
                <a:t>2</a:t>
              </a:r>
              <a:r>
                <a:rPr kumimoji="1" lang="ja-JP" altLang="en-US" sz="800" b="0" i="0" u="none" strike="noStrike" kern="1200" cap="none" spc="0" normalizeH="0" baseline="0" noProof="0" dirty="0">
                  <a:ln>
                    <a:noFill/>
                  </a:ln>
                  <a:solidFill>
                    <a:srgbClr val="10253F"/>
                  </a:solidFill>
                  <a:effectLst/>
                  <a:uLnTx/>
                  <a:uFillTx/>
                  <a:latin typeface="ＭＳ 明朝" panose="02020609040205080304" pitchFamily="17" charset="-128"/>
                  <a:ea typeface="ＭＳ 明朝" panose="02020609040205080304" pitchFamily="17" charset="-128"/>
                </a:rPr>
                <a:t>以上になるまでの期間</a:t>
              </a:r>
              <a:r>
                <a:rPr kumimoji="1" lang="en-US" altLang="ja-JP" sz="800" b="0" i="0" u="none" strike="noStrike" kern="1200" cap="none" spc="0" normalizeH="0" baseline="0" noProof="0" dirty="0">
                  <a:ln>
                    <a:noFill/>
                  </a:ln>
                  <a:solidFill>
                    <a:srgbClr val="10253F"/>
                  </a:solidFill>
                  <a:effectLst/>
                  <a:uLnTx/>
                  <a:uFillTx/>
                  <a:latin typeface="ＭＳ 明朝" panose="02020609040205080304" pitchFamily="17" charset="-128"/>
                  <a:ea typeface="ＭＳ 明朝" panose="02020609040205080304" pitchFamily="17" charset="-128"/>
                </a:rPr>
                <a:t>)</a:t>
              </a:r>
              <a:endParaRPr kumimoji="1" lang="ja-JP" altLang="en-US" sz="800" b="0" i="0" u="none" strike="noStrike" kern="1200" cap="none" spc="0" normalizeH="0" baseline="0" noProof="0" dirty="0">
                <a:ln>
                  <a:noFill/>
                </a:ln>
                <a:solidFill>
                  <a:srgbClr val="10253F"/>
                </a:solidFill>
                <a:effectLst/>
                <a:uLnTx/>
                <a:uFillTx/>
                <a:latin typeface="ＭＳ 明朝" panose="02020609040205080304" pitchFamily="17" charset="-128"/>
                <a:ea typeface="ＭＳ 明朝" panose="02020609040205080304" pitchFamily="17" charset="-128"/>
              </a:endParaRPr>
            </a:p>
          </p:txBody>
        </p:sp>
        <p:sp>
          <p:nvSpPr>
            <p:cNvPr id="13" name="矢印: 左右 12">
              <a:extLst>
                <a:ext uri="{FF2B5EF4-FFF2-40B4-BE49-F238E27FC236}">
                  <a16:creationId xmlns:a16="http://schemas.microsoft.com/office/drawing/2014/main" id="{3791A370-ECFC-C176-9216-42A38813D06C}"/>
                </a:ext>
              </a:extLst>
            </p:cNvPr>
            <p:cNvSpPr/>
            <p:nvPr/>
          </p:nvSpPr>
          <p:spPr>
            <a:xfrm>
              <a:off x="10087437" y="7090737"/>
              <a:ext cx="1987019" cy="626767"/>
            </a:xfrm>
            <a:prstGeom prst="leftRightArrow">
              <a:avLst/>
            </a:prstGeom>
            <a:noFill/>
            <a:ln w="3175">
              <a:solidFill>
                <a:srgbClr val="B4C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1F497D">
                      <a:lumMod val="50000"/>
                    </a:srgbClr>
                  </a:solidFill>
                  <a:effectLst/>
                  <a:uLnTx/>
                  <a:uFillTx/>
                  <a:latin typeface="ＭＳ 明朝" panose="02020609040205080304" pitchFamily="17" charset="-128"/>
                  <a:ea typeface="ＭＳ 明朝" panose="02020609040205080304" pitchFamily="17" charset="-128"/>
                </a:rPr>
                <a:t>日常生活に制限がある期間</a:t>
              </a:r>
              <a:endParaRPr kumimoji="1" lang="en-US" altLang="ja-JP" sz="800" b="0" i="0" u="none" strike="noStrike" kern="1200" cap="none" spc="0" normalizeH="0" baseline="0" noProof="0" dirty="0">
                <a:ln>
                  <a:noFill/>
                </a:ln>
                <a:solidFill>
                  <a:srgbClr val="1F497D">
                    <a:lumMod val="50000"/>
                  </a:srgbClr>
                </a:solidFill>
                <a:effectLst/>
                <a:uLnTx/>
                <a:uFillTx/>
                <a:latin typeface="ＭＳ 明朝" panose="02020609040205080304" pitchFamily="17" charset="-128"/>
                <a:ea typeface="ＭＳ 明朝" panose="02020609040205080304" pitchFamily="17"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1F497D">
                      <a:lumMod val="50000"/>
                    </a:srgbClr>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srgbClr val="1F497D">
                      <a:lumMod val="50000"/>
                    </a:srgbClr>
                  </a:solidFill>
                  <a:effectLst/>
                  <a:uLnTx/>
                  <a:uFillTx/>
                  <a:latin typeface="ＭＳ 明朝" panose="02020609040205080304" pitchFamily="17" charset="-128"/>
                  <a:ea typeface="ＭＳ 明朝" panose="02020609040205080304" pitchFamily="17" charset="-128"/>
                </a:rPr>
                <a:t>要介護</a:t>
              </a:r>
              <a:r>
                <a:rPr kumimoji="1" lang="en-US" altLang="ja-JP" sz="800" b="0" i="0" u="none" strike="noStrike" kern="1200" cap="none" spc="0" normalizeH="0" baseline="0" noProof="0" dirty="0">
                  <a:ln>
                    <a:noFill/>
                  </a:ln>
                  <a:solidFill>
                    <a:srgbClr val="1F497D">
                      <a:lumMod val="50000"/>
                    </a:srgbClr>
                  </a:solidFill>
                  <a:effectLst/>
                  <a:uLnTx/>
                  <a:uFillTx/>
                  <a:latin typeface="ＭＳ 明朝" panose="02020609040205080304" pitchFamily="17" charset="-128"/>
                  <a:ea typeface="ＭＳ 明朝" panose="02020609040205080304" pitchFamily="17" charset="-128"/>
                </a:rPr>
                <a:t>2</a:t>
              </a:r>
              <a:r>
                <a:rPr kumimoji="1" lang="ja-JP" altLang="en-US" sz="800" b="0" i="0" u="none" strike="noStrike" kern="1200" cap="none" spc="0" normalizeH="0" baseline="0" noProof="0" dirty="0">
                  <a:ln>
                    <a:noFill/>
                  </a:ln>
                  <a:solidFill>
                    <a:srgbClr val="1F497D">
                      <a:lumMod val="50000"/>
                    </a:srgbClr>
                  </a:solidFill>
                  <a:effectLst/>
                  <a:uLnTx/>
                  <a:uFillTx/>
                  <a:latin typeface="ＭＳ 明朝" panose="02020609040205080304" pitchFamily="17" charset="-128"/>
                  <a:ea typeface="ＭＳ 明朝" panose="02020609040205080304" pitchFamily="17" charset="-128"/>
                </a:rPr>
                <a:t>以上の期間</a:t>
              </a:r>
              <a:r>
                <a:rPr kumimoji="1" lang="en-US" altLang="ja-JP" sz="800" b="0" i="0" u="none" strike="noStrike" kern="1200" cap="none" spc="0" normalizeH="0" baseline="0" noProof="0" dirty="0">
                  <a:ln>
                    <a:noFill/>
                  </a:ln>
                  <a:solidFill>
                    <a:srgbClr val="1F497D">
                      <a:lumMod val="50000"/>
                    </a:srgbClr>
                  </a:solidFill>
                  <a:effectLst/>
                  <a:uLnTx/>
                  <a:uFillTx/>
                  <a:latin typeface="ＭＳ 明朝" panose="02020609040205080304" pitchFamily="17" charset="-128"/>
                  <a:ea typeface="ＭＳ 明朝" panose="02020609040205080304" pitchFamily="17" charset="-128"/>
                </a:rPr>
                <a:t>)</a:t>
              </a:r>
              <a:endParaRPr kumimoji="1" lang="ja-JP" altLang="en-US" sz="800" b="0" i="0" u="none" strike="noStrike" kern="1200" cap="none" spc="0" normalizeH="0" baseline="0" noProof="0" dirty="0">
                <a:ln>
                  <a:noFill/>
                </a:ln>
                <a:solidFill>
                  <a:srgbClr val="1F497D">
                    <a:lumMod val="50000"/>
                  </a:srgbClr>
                </a:solidFill>
                <a:effectLst/>
                <a:uLnTx/>
                <a:uFillTx/>
                <a:latin typeface="ＭＳ 明朝" panose="02020609040205080304" pitchFamily="17" charset="-128"/>
                <a:ea typeface="ＭＳ 明朝" panose="02020609040205080304" pitchFamily="17" charset="-128"/>
              </a:endParaRPr>
            </a:p>
          </p:txBody>
        </p:sp>
        <p:sp>
          <p:nvSpPr>
            <p:cNvPr id="17" name="正方形/長方形 16">
              <a:extLst>
                <a:ext uri="{FF2B5EF4-FFF2-40B4-BE49-F238E27FC236}">
                  <a16:creationId xmlns:a16="http://schemas.microsoft.com/office/drawing/2014/main" id="{DA261A1E-1843-1157-38A6-89438EA3CFB1}"/>
                </a:ext>
              </a:extLst>
            </p:cNvPr>
            <p:cNvSpPr/>
            <p:nvPr/>
          </p:nvSpPr>
          <p:spPr>
            <a:xfrm>
              <a:off x="7189514" y="6418237"/>
              <a:ext cx="4884943" cy="1349413"/>
            </a:xfrm>
            <a:prstGeom prst="rect">
              <a:avLst/>
            </a:prstGeom>
            <a:noFill/>
            <a:ln w="635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ＭＳ 明朝" panose="02020609040205080304" pitchFamily="17" charset="-128"/>
                <a:ea typeface="ＭＳ 明朝" panose="02020609040205080304" pitchFamily="17" charset="-128"/>
              </a:endParaRPr>
            </a:p>
          </p:txBody>
        </p:sp>
      </p:grpSp>
      <p:sp>
        <p:nvSpPr>
          <p:cNvPr id="19" name="Rectangle 5">
            <a:extLst>
              <a:ext uri="{FF2B5EF4-FFF2-40B4-BE49-F238E27FC236}">
                <a16:creationId xmlns:a16="http://schemas.microsoft.com/office/drawing/2014/main" id="{291BAC7E-082B-7CD3-D7DF-0760AF474139}"/>
              </a:ext>
            </a:extLst>
          </p:cNvPr>
          <p:cNvSpPr>
            <a:spLocks noChangeArrowheads="1"/>
          </p:cNvSpPr>
          <p:nvPr/>
        </p:nvSpPr>
        <p:spPr bwMode="auto">
          <a:xfrm>
            <a:off x="564184" y="7974289"/>
            <a:ext cx="2040130" cy="215444"/>
          </a:xfrm>
          <a:prstGeom prst="rect">
            <a:avLst/>
          </a:prstGeom>
          <a:noFill/>
        </p:spPr>
        <p:txBody>
          <a:bodyPr wrap="none" lIns="0" rIns="9000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参考</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平均余命と平均自立期間について</a:t>
            </a:r>
          </a:p>
        </p:txBody>
      </p:sp>
      <p:graphicFrame>
        <p:nvGraphicFramePr>
          <p:cNvPr id="23" name="(男性)平均余命と平均自立期間、日常生活に制限がある期間の平均">
            <a:extLst>
              <a:ext uri="{FF2B5EF4-FFF2-40B4-BE49-F238E27FC236}">
                <a16:creationId xmlns:a16="http://schemas.microsoft.com/office/drawing/2014/main" id="{810FBB7C-2D92-4066-ABE6-F231B7D21696}"/>
              </a:ext>
            </a:extLst>
          </p:cNvPr>
          <p:cNvGraphicFramePr>
            <a:graphicFrameLocks/>
          </p:cNvGraphicFramePr>
          <p:nvPr>
            <p:extLst>
              <p:ext uri="{D42A27DB-BD31-4B8C-83A1-F6EECF244321}">
                <p14:modId xmlns:p14="http://schemas.microsoft.com/office/powerpoint/2010/main" val="921264707"/>
              </p:ext>
            </p:extLst>
          </p:nvPr>
        </p:nvGraphicFramePr>
        <p:xfrm>
          <a:off x="575793" y="4267218"/>
          <a:ext cx="3596275" cy="16009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女性)平均余命と平均自立期間、日常生活に制限がある期間の平均">
            <a:extLst>
              <a:ext uri="{FF2B5EF4-FFF2-40B4-BE49-F238E27FC236}">
                <a16:creationId xmlns:a16="http://schemas.microsoft.com/office/drawing/2014/main" id="{3B56AA50-1936-4712-9DAC-C9A0EC84C55B}"/>
              </a:ext>
            </a:extLst>
          </p:cNvPr>
          <p:cNvGraphicFramePr>
            <a:graphicFrameLocks/>
          </p:cNvGraphicFramePr>
          <p:nvPr>
            <p:extLst>
              <p:ext uri="{D42A27DB-BD31-4B8C-83A1-F6EECF244321}">
                <p14:modId xmlns:p14="http://schemas.microsoft.com/office/powerpoint/2010/main" val="4093431137"/>
              </p:ext>
            </p:extLst>
          </p:nvPr>
        </p:nvGraphicFramePr>
        <p:xfrm>
          <a:off x="580231" y="6116073"/>
          <a:ext cx="3596275" cy="16009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3256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タイトル 1">
            <a:extLst>
              <a:ext uri="{FF2B5EF4-FFF2-40B4-BE49-F238E27FC236}">
                <a16:creationId xmlns:a16="http://schemas.microsoft.com/office/drawing/2014/main" id="{5158DCE4-B448-754E-E606-9B7BBC499EBE}"/>
              </a:ext>
            </a:extLst>
          </p:cNvPr>
          <p:cNvSpPr txBox="1">
            <a:spLocks noChangeAspect="1"/>
          </p:cNvSpPr>
          <p:nvPr/>
        </p:nvSpPr>
        <p:spPr>
          <a:xfrm>
            <a:off x="576262" y="908668"/>
            <a:ext cx="5327651" cy="1209669"/>
          </a:xfrm>
          <a:prstGeom prst="rect">
            <a:avLst/>
          </a:prstGeom>
          <a:noFill/>
          <a:ln>
            <a:noFill/>
          </a:ln>
        </p:spPr>
        <p:txBody>
          <a:bodyPr vert="horz" wrap="square" lIns="0" tIns="43201" rIns="90000" bIns="43201" rtlCol="0" anchor="t">
            <a:spAutoFit/>
          </a:bodyPr>
          <a:lstStyle/>
          <a:p>
            <a:pPr marL="0" marR="0" lvl="0" indent="0" algn="just" defTabSz="914400" rtl="0" eaLnBrk="1" fontAlgn="base" latinLnBrk="0" hangingPunct="1">
              <a:lnSpc>
                <a:spcPct val="125000"/>
              </a:lnSpc>
              <a:spcBef>
                <a:spcPct val="0"/>
              </a:spcBef>
              <a:spcAft>
                <a:spcPct val="0"/>
              </a:spcAft>
              <a:buClrTx/>
              <a:buSzTx/>
              <a:buFontTx/>
              <a:buNone/>
              <a:tabLst/>
              <a:defRPr/>
            </a:pPr>
            <a:r>
              <a:rPr kumimoji="1" lang="en-US" altLang="ja-JP" sz="1200" dirty="0">
                <a:solidFill>
                  <a:prstClr val="black"/>
                </a:solidFill>
                <a:latin typeface="ＭＳ 明朝" panose="02020609040205080304" pitchFamily="17" charset="-128"/>
                <a:ea typeface="ＭＳ 明朝" panose="02020609040205080304" pitchFamily="17" charset="-128"/>
                <a:cs typeface="Times New Roman" pitchFamily="18" charset="0"/>
              </a:rPr>
              <a:t>(2)</a:t>
            </a:r>
            <a:r>
              <a:rPr kumimoji="1" lang="ja-JP" altLang="en-US" sz="1200" dirty="0">
                <a:solidFill>
                  <a:prstClr val="black"/>
                </a:solidFill>
                <a:latin typeface="ＭＳ 明朝" panose="02020609040205080304" pitchFamily="17" charset="-128"/>
                <a:ea typeface="ＭＳ 明朝" panose="02020609040205080304" pitchFamily="17" charset="-128"/>
                <a:cs typeface="Times New Roman" pitchFamily="18" charset="0"/>
              </a:rPr>
              <a:t>平均寿命･平均自立期間の推移</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endParaRPr>
          </a:p>
          <a:p>
            <a:pPr lvl="0" algn="just" fontAlgn="base">
              <a:lnSpc>
                <a:spcPct val="125000"/>
              </a:lnSpc>
              <a:spcBef>
                <a:spcPct val="0"/>
              </a:spcBef>
              <a:spcAft>
                <a:spcPct val="0"/>
              </a:spcAft>
              <a:defRPr/>
            </a:pPr>
            <a:r>
              <a:rPr lang="ja-JP" altLang="en-US" sz="1200" dirty="0">
                <a:latin typeface="ＭＳ 明朝" panose="02020609040205080304" pitchFamily="17" charset="-128"/>
                <a:ea typeface="ＭＳ 明朝" panose="02020609040205080304" pitchFamily="17" charset="-128"/>
                <a:cs typeface="Times New Roman" pitchFamily="18" charset="0"/>
              </a:rPr>
              <a:t>　以下は、</a:t>
            </a:r>
            <a:r>
              <a:rPr lang="ja-JP" altLang="en-US" sz="1200" dirty="0">
                <a:latin typeface="ＭＳ 明朝" panose="02020609040205080304" pitchFamily="17" charset="-128"/>
                <a:ea typeface="ＭＳ 明朝" panose="02020609040205080304" pitchFamily="17" charset="-128"/>
                <a:cs typeface="ＭＳ Ｐゴシック" pitchFamily="50" charset="-128"/>
              </a:rPr>
              <a:t>本村の</a:t>
            </a:r>
            <a:r>
              <a:rPr lang="ja-JP" altLang="en-US" sz="1200" kern="0" dirty="0">
                <a:solidFill>
                  <a:prstClr val="black"/>
                </a:solidFill>
                <a:latin typeface="ＭＳ 明朝" panose="02020609040205080304" pitchFamily="17" charset="-128"/>
                <a:ea typeface="ＭＳ 明朝" panose="02020609040205080304" pitchFamily="17" charset="-128"/>
              </a:rPr>
              <a:t>平成</a:t>
            </a:r>
            <a:r>
              <a:rPr lang="en-US" altLang="ja-JP" sz="1200" kern="0" dirty="0">
                <a:solidFill>
                  <a:prstClr val="black"/>
                </a:solidFill>
                <a:latin typeface="ＭＳ 明朝" panose="02020609040205080304" pitchFamily="17" charset="-128"/>
                <a:ea typeface="ＭＳ 明朝" panose="02020609040205080304" pitchFamily="17" charset="-128"/>
              </a:rPr>
              <a:t>30</a:t>
            </a:r>
            <a:r>
              <a:rPr lang="ja-JP" altLang="en-US" sz="1200" kern="0" dirty="0">
                <a:solidFill>
                  <a:prstClr val="black"/>
                </a:solidFill>
                <a:latin typeface="ＭＳ 明朝" panose="02020609040205080304" pitchFamily="17" charset="-128"/>
                <a:ea typeface="ＭＳ 明朝" panose="02020609040205080304" pitchFamily="17" charset="-128"/>
              </a:rPr>
              <a:t>年度から令和</a:t>
            </a:r>
            <a:r>
              <a:rPr lang="en-US" altLang="ja-JP" sz="1200" kern="0" dirty="0">
                <a:solidFill>
                  <a:prstClr val="black"/>
                </a:solidFill>
                <a:latin typeface="ＭＳ 明朝" panose="02020609040205080304" pitchFamily="17" charset="-128"/>
                <a:ea typeface="ＭＳ 明朝" panose="02020609040205080304" pitchFamily="17" charset="-128"/>
              </a:rPr>
              <a:t>4</a:t>
            </a:r>
            <a:r>
              <a:rPr lang="ja-JP" altLang="en-US" sz="1200" kern="0" dirty="0">
                <a:solidFill>
                  <a:prstClr val="black"/>
                </a:solidFill>
                <a:latin typeface="ＭＳ 明朝" panose="02020609040205080304" pitchFamily="17" charset="-128"/>
                <a:ea typeface="ＭＳ 明朝" panose="02020609040205080304" pitchFamily="17" charset="-128"/>
              </a:rPr>
              <a:t>年度</a:t>
            </a:r>
            <a:r>
              <a:rPr lang="ja-JP" altLang="en-US" sz="1200" dirty="0">
                <a:latin typeface="ＭＳ 明朝" panose="02020609040205080304" pitchFamily="17" charset="-128"/>
                <a:ea typeface="ＭＳ 明朝" panose="02020609040205080304" pitchFamily="17" charset="-128"/>
              </a:rPr>
              <a:t>における</a:t>
            </a:r>
            <a:r>
              <a:rPr lang="ja-JP" altLang="en-US" sz="1200" dirty="0">
                <a:latin typeface="ＭＳ 明朝" panose="02020609040205080304" pitchFamily="17" charset="-128"/>
                <a:ea typeface="ＭＳ 明朝" panose="02020609040205080304" pitchFamily="17" charset="-128"/>
                <a:cs typeface="Times New Roman" pitchFamily="18" charset="0"/>
              </a:rPr>
              <a:t>平均余命と平均自立期間の状況を示したものです。</a:t>
            </a:r>
            <a:r>
              <a:rPr lang="ja-JP" altLang="en-US" sz="1200" dirty="0">
                <a:latin typeface="ＭＳ 明朝" panose="02020609040205080304" pitchFamily="17" charset="-128"/>
                <a:ea typeface="ＭＳ 明朝" panose="02020609040205080304" pitchFamily="17" charset="-128"/>
              </a:rPr>
              <a:t>男性における</a:t>
            </a:r>
            <a:r>
              <a:rPr lang="ja-JP" altLang="en-US" sz="1200" kern="0" dirty="0">
                <a:solidFill>
                  <a:prstClr val="black"/>
                </a:solidFill>
                <a:latin typeface="ＭＳ 明朝" panose="02020609040205080304" pitchFamily="17" charset="-128"/>
                <a:ea typeface="ＭＳ 明朝" panose="02020609040205080304" pitchFamily="17" charset="-128"/>
              </a:rPr>
              <a:t>令和</a:t>
            </a:r>
            <a:r>
              <a:rPr lang="en-US" altLang="ja-JP" sz="1200" kern="0" dirty="0">
                <a:solidFill>
                  <a:prstClr val="black"/>
                </a:solidFill>
                <a:latin typeface="ＭＳ 明朝" panose="02020609040205080304" pitchFamily="17" charset="-128"/>
                <a:ea typeface="ＭＳ 明朝" panose="02020609040205080304" pitchFamily="17" charset="-128"/>
              </a:rPr>
              <a:t>4</a:t>
            </a:r>
            <a:r>
              <a:rPr lang="ja-JP" altLang="en-US" sz="1200" kern="0" dirty="0">
                <a:solidFill>
                  <a:prstClr val="black"/>
                </a:solidFill>
                <a:latin typeface="ＭＳ 明朝" panose="02020609040205080304" pitchFamily="17" charset="-128"/>
                <a:ea typeface="ＭＳ 明朝" panose="02020609040205080304" pitchFamily="17" charset="-128"/>
              </a:rPr>
              <a:t>年度</a:t>
            </a:r>
            <a:r>
              <a:rPr lang="ja-JP" altLang="en-US" sz="1200" dirty="0">
                <a:latin typeface="ＭＳ 明朝" panose="02020609040205080304" pitchFamily="17" charset="-128"/>
                <a:ea typeface="ＭＳ 明朝" panose="02020609040205080304" pitchFamily="17" charset="-128"/>
              </a:rPr>
              <a:t>の平均自立期間</a:t>
            </a:r>
            <a:r>
              <a:rPr lang="en-US" altLang="ja-JP" sz="1200" dirty="0">
                <a:latin typeface="ＭＳ 明朝" panose="02020609040205080304" pitchFamily="17" charset="-128"/>
                <a:ea typeface="ＭＳ 明朝" panose="02020609040205080304" pitchFamily="17" charset="-128"/>
                <a:cs typeface="ＭＳ Ｐゴシック" pitchFamily="50" charset="-128"/>
              </a:rPr>
              <a:t>72.6</a:t>
            </a:r>
            <a:r>
              <a:rPr lang="ja-JP" altLang="en-US" sz="1200" dirty="0">
                <a:latin typeface="ＭＳ 明朝" panose="02020609040205080304" pitchFamily="17" charset="-128"/>
                <a:ea typeface="ＭＳ 明朝" panose="02020609040205080304" pitchFamily="17" charset="-128"/>
              </a:rPr>
              <a:t>年は</a:t>
            </a:r>
            <a:r>
              <a:rPr lang="ja-JP" altLang="en-US" sz="1200" kern="0" dirty="0">
                <a:solidFill>
                  <a:prstClr val="black"/>
                </a:solidFill>
                <a:latin typeface="ＭＳ 明朝" panose="02020609040205080304" pitchFamily="17" charset="-128"/>
                <a:ea typeface="ＭＳ 明朝" panose="02020609040205080304" pitchFamily="17" charset="-128"/>
              </a:rPr>
              <a:t>平成</a:t>
            </a:r>
            <a:r>
              <a:rPr lang="en-US" altLang="ja-JP" sz="1200" kern="0" dirty="0">
                <a:solidFill>
                  <a:prstClr val="black"/>
                </a:solidFill>
                <a:latin typeface="ＭＳ 明朝" panose="02020609040205080304" pitchFamily="17" charset="-128"/>
                <a:ea typeface="ＭＳ 明朝" panose="02020609040205080304" pitchFamily="17" charset="-128"/>
              </a:rPr>
              <a:t>30</a:t>
            </a:r>
            <a:r>
              <a:rPr lang="ja-JP" altLang="en-US" sz="1200" kern="0" dirty="0">
                <a:solidFill>
                  <a:prstClr val="black"/>
                </a:solidFill>
                <a:latin typeface="ＭＳ 明朝" panose="02020609040205080304" pitchFamily="17" charset="-128"/>
                <a:ea typeface="ＭＳ 明朝" panose="02020609040205080304" pitchFamily="17" charset="-128"/>
              </a:rPr>
              <a:t>年度</a:t>
            </a:r>
            <a:r>
              <a:rPr lang="en-US" altLang="ja-JP" sz="1200" dirty="0">
                <a:latin typeface="ＭＳ 明朝" panose="02020609040205080304" pitchFamily="17" charset="-128"/>
                <a:ea typeface="ＭＳ 明朝" panose="02020609040205080304" pitchFamily="17" charset="-128"/>
                <a:cs typeface="ＭＳ Ｐゴシック" pitchFamily="50" charset="-128"/>
              </a:rPr>
              <a:t>78.6</a:t>
            </a:r>
            <a:r>
              <a:rPr lang="ja-JP" altLang="en-US" sz="1200" dirty="0">
                <a:latin typeface="ＭＳ 明朝" panose="02020609040205080304" pitchFamily="17" charset="-128"/>
                <a:ea typeface="ＭＳ 明朝" panose="02020609040205080304" pitchFamily="17" charset="-128"/>
                <a:cs typeface="ＭＳ Ｐゴシック" pitchFamily="50" charset="-128"/>
              </a:rPr>
              <a:t>年から</a:t>
            </a:r>
            <a:r>
              <a:rPr lang="en-US" altLang="ja-JP" sz="1200" dirty="0">
                <a:latin typeface="ＭＳ 明朝" panose="02020609040205080304" pitchFamily="17" charset="-128"/>
                <a:ea typeface="ＭＳ 明朝" panose="02020609040205080304" pitchFamily="17" charset="-128"/>
              </a:rPr>
              <a:t>6.0</a:t>
            </a:r>
            <a:r>
              <a:rPr lang="ja-JP" altLang="en-US" sz="1200" dirty="0">
                <a:latin typeface="ＭＳ 明朝" panose="02020609040205080304" pitchFamily="17" charset="-128"/>
                <a:ea typeface="ＭＳ 明朝" panose="02020609040205080304" pitchFamily="17" charset="-128"/>
              </a:rPr>
              <a:t>年短縮しています。女性における</a:t>
            </a:r>
            <a:r>
              <a:rPr lang="ja-JP" altLang="en-US" sz="1200" kern="0" dirty="0">
                <a:solidFill>
                  <a:prstClr val="black"/>
                </a:solidFill>
                <a:latin typeface="ＭＳ 明朝" panose="02020609040205080304" pitchFamily="17" charset="-128"/>
                <a:ea typeface="ＭＳ 明朝" panose="02020609040205080304" pitchFamily="17" charset="-128"/>
              </a:rPr>
              <a:t>令和</a:t>
            </a:r>
            <a:r>
              <a:rPr lang="en-US" altLang="ja-JP" sz="1200" kern="0" dirty="0">
                <a:solidFill>
                  <a:prstClr val="black"/>
                </a:solidFill>
                <a:latin typeface="ＭＳ 明朝" panose="02020609040205080304" pitchFamily="17" charset="-128"/>
                <a:ea typeface="ＭＳ 明朝" panose="02020609040205080304" pitchFamily="17" charset="-128"/>
              </a:rPr>
              <a:t>4</a:t>
            </a:r>
            <a:r>
              <a:rPr lang="ja-JP" altLang="en-US" sz="1200" kern="0" dirty="0">
                <a:solidFill>
                  <a:prstClr val="black"/>
                </a:solidFill>
                <a:latin typeface="ＭＳ 明朝" panose="02020609040205080304" pitchFamily="17" charset="-128"/>
                <a:ea typeface="ＭＳ 明朝" panose="02020609040205080304" pitchFamily="17" charset="-128"/>
              </a:rPr>
              <a:t>年度</a:t>
            </a:r>
            <a:r>
              <a:rPr lang="ja-JP" altLang="en-US" sz="1200" dirty="0">
                <a:latin typeface="ＭＳ 明朝" panose="02020609040205080304" pitchFamily="17" charset="-128"/>
                <a:ea typeface="ＭＳ 明朝" panose="02020609040205080304" pitchFamily="17" charset="-128"/>
              </a:rPr>
              <a:t>の平均自立期間</a:t>
            </a:r>
            <a:r>
              <a:rPr lang="en-US" altLang="ja-JP" sz="1200" dirty="0">
                <a:latin typeface="ＭＳ 明朝" panose="02020609040205080304" pitchFamily="17" charset="-128"/>
                <a:ea typeface="ＭＳ 明朝" panose="02020609040205080304" pitchFamily="17" charset="-128"/>
                <a:cs typeface="ＭＳ Ｐゴシック" pitchFamily="50" charset="-128"/>
              </a:rPr>
              <a:t>82.2</a:t>
            </a:r>
            <a:r>
              <a:rPr lang="ja-JP" altLang="en-US" sz="1200" dirty="0">
                <a:latin typeface="ＭＳ 明朝" panose="02020609040205080304" pitchFamily="17" charset="-128"/>
                <a:ea typeface="ＭＳ 明朝" panose="02020609040205080304" pitchFamily="17" charset="-128"/>
              </a:rPr>
              <a:t>年は</a:t>
            </a:r>
            <a:r>
              <a:rPr lang="ja-JP" altLang="en-US" sz="1200" kern="0" dirty="0">
                <a:solidFill>
                  <a:prstClr val="black"/>
                </a:solidFill>
                <a:latin typeface="ＭＳ 明朝" panose="02020609040205080304" pitchFamily="17" charset="-128"/>
                <a:ea typeface="ＭＳ 明朝" panose="02020609040205080304" pitchFamily="17" charset="-128"/>
              </a:rPr>
              <a:t>平成</a:t>
            </a:r>
            <a:r>
              <a:rPr lang="en-US" altLang="ja-JP" sz="1200" kern="0" dirty="0">
                <a:solidFill>
                  <a:prstClr val="black"/>
                </a:solidFill>
                <a:latin typeface="ＭＳ 明朝" panose="02020609040205080304" pitchFamily="17" charset="-128"/>
                <a:ea typeface="ＭＳ 明朝" panose="02020609040205080304" pitchFamily="17" charset="-128"/>
              </a:rPr>
              <a:t>30</a:t>
            </a:r>
            <a:r>
              <a:rPr lang="ja-JP" altLang="en-US" sz="1200" kern="0" dirty="0">
                <a:solidFill>
                  <a:prstClr val="black"/>
                </a:solidFill>
                <a:latin typeface="ＭＳ 明朝" panose="02020609040205080304" pitchFamily="17" charset="-128"/>
                <a:ea typeface="ＭＳ 明朝" panose="02020609040205080304" pitchFamily="17" charset="-128"/>
              </a:rPr>
              <a:t>年度</a:t>
            </a:r>
            <a:r>
              <a:rPr lang="en-US" altLang="ja-JP" sz="1200" dirty="0">
                <a:latin typeface="ＭＳ 明朝" panose="02020609040205080304" pitchFamily="17" charset="-128"/>
                <a:ea typeface="ＭＳ 明朝" panose="02020609040205080304" pitchFamily="17" charset="-128"/>
                <a:cs typeface="ＭＳ Ｐゴシック" pitchFamily="50" charset="-128"/>
              </a:rPr>
              <a:t>79.9</a:t>
            </a:r>
            <a:r>
              <a:rPr lang="ja-JP" altLang="en-US" sz="1200" dirty="0">
                <a:latin typeface="ＭＳ 明朝" panose="02020609040205080304" pitchFamily="17" charset="-128"/>
                <a:ea typeface="ＭＳ 明朝" panose="02020609040205080304" pitchFamily="17" charset="-128"/>
                <a:cs typeface="ＭＳ Ｐゴシック" pitchFamily="50" charset="-128"/>
              </a:rPr>
              <a:t>年から</a:t>
            </a:r>
            <a:r>
              <a:rPr lang="en-US" altLang="ja-JP" sz="1200" dirty="0">
                <a:latin typeface="ＭＳ 明朝" panose="02020609040205080304" pitchFamily="17" charset="-128"/>
                <a:ea typeface="ＭＳ 明朝" panose="02020609040205080304" pitchFamily="17" charset="-128"/>
              </a:rPr>
              <a:t>2.3</a:t>
            </a:r>
            <a:r>
              <a:rPr lang="ja-JP" altLang="en-US" sz="1200" dirty="0">
                <a:latin typeface="ＭＳ 明朝" panose="02020609040205080304" pitchFamily="17" charset="-128"/>
                <a:ea typeface="ＭＳ 明朝" panose="02020609040205080304" pitchFamily="17" charset="-128"/>
              </a:rPr>
              <a:t>年延伸しています。</a:t>
            </a:r>
            <a:endParaRPr kumimoji="1" lang="ja-JP" altLang="ja-JP" sz="14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3" name="スライド番号プレースホルダー 2">
            <a:extLst>
              <a:ext uri="{FF2B5EF4-FFF2-40B4-BE49-F238E27FC236}">
                <a16:creationId xmlns:a16="http://schemas.microsoft.com/office/drawing/2014/main" id="{DB60E128-5615-841A-A261-6B801967D85A}"/>
              </a:ext>
            </a:extLst>
          </p:cNvPr>
          <p:cNvSpPr>
            <a:spLocks noGrp="1"/>
          </p:cNvSpPr>
          <p:nvPr>
            <p:ph type="sldNum" sz="quarter" idx="4"/>
          </p:nvPr>
        </p:nvSpPr>
        <p:spPr>
          <a:xfrm>
            <a:off x="2484067" y="8820472"/>
            <a:ext cx="1512041" cy="48577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800" b="0" i="0" u="none" strike="noStrike" kern="1200" cap="none" spc="0" normalizeH="0" baseline="0" noProof="0" smtClean="0">
                <a:ln>
                  <a:noFill/>
                </a:ln>
                <a:solidFill>
                  <a:srgbClr val="898989"/>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1" lang="ja-JP" altLang="en-US" sz="800" b="0" i="0" u="none" strike="noStrike" kern="1200" cap="none" spc="0" normalizeH="0" baseline="0" noProof="0" dirty="0">
              <a:ln>
                <a:noFill/>
              </a:ln>
              <a:solidFill>
                <a:srgbClr val="898989"/>
              </a:solidFill>
              <a:effectLst/>
              <a:uLnTx/>
              <a:uFillTx/>
            </a:endParaRPr>
          </a:p>
        </p:txBody>
      </p:sp>
      <p:sp>
        <p:nvSpPr>
          <p:cNvPr id="8" name="Rectangle 5">
            <a:extLst>
              <a:ext uri="{FF2B5EF4-FFF2-40B4-BE49-F238E27FC236}">
                <a16:creationId xmlns:a16="http://schemas.microsoft.com/office/drawing/2014/main" id="{BF5CE154-23E2-8E03-45D6-BDB2D5ECBCB6}"/>
              </a:ext>
            </a:extLst>
          </p:cNvPr>
          <p:cNvSpPr>
            <a:spLocks noChangeAspect="1" noChangeArrowheads="1"/>
          </p:cNvSpPr>
          <p:nvPr/>
        </p:nvSpPr>
        <p:spPr bwMode="auto">
          <a:xfrm>
            <a:off x="576263" y="2123728"/>
            <a:ext cx="5135418" cy="265182"/>
          </a:xfrm>
          <a:prstGeom prst="rect">
            <a:avLst/>
          </a:prstGeom>
          <a:noFill/>
          <a:ln>
            <a:noFill/>
          </a:ln>
        </p:spPr>
        <p:txBody>
          <a:bodyPr wrap="square" lIns="0" tIns="34017" rIns="90000" rtlCol="0" anchor="ctr">
            <a:spAutoFit/>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rPr>
              <a:t>年度･男女別平均余命と平均自立期間、日常生活に制限がある期間の平均</a:t>
            </a:r>
            <a:endParaRPr kumimoji="0" lang="en-US" altLang="ja-JP"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endParaRPr>
          </a:p>
        </p:txBody>
      </p:sp>
      <p:sp>
        <p:nvSpPr>
          <p:cNvPr id="10" name="Rectangle 5">
            <a:extLst>
              <a:ext uri="{FF2B5EF4-FFF2-40B4-BE49-F238E27FC236}">
                <a16:creationId xmlns:a16="http://schemas.microsoft.com/office/drawing/2014/main" id="{9C8694A4-AC47-ACFC-4D59-1275525416E4}"/>
              </a:ext>
            </a:extLst>
          </p:cNvPr>
          <p:cNvSpPr>
            <a:spLocks noChangeAspect="1" noChangeArrowheads="1"/>
          </p:cNvSpPr>
          <p:nvPr/>
        </p:nvSpPr>
        <p:spPr bwMode="auto">
          <a:xfrm>
            <a:off x="574461" y="3901068"/>
            <a:ext cx="2912164" cy="215444"/>
          </a:xfrm>
          <a:prstGeom prst="rect">
            <a:avLst/>
          </a:prstGeom>
          <a:noFill/>
        </p:spPr>
        <p:txBody>
          <a:bodyPr wrap="none" lIns="0" rIns="9000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出典</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国保データベース</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(KDB)</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システム</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地域の全体像の把握</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11" name="Rectangle 5">
            <a:extLst>
              <a:ext uri="{FF2B5EF4-FFF2-40B4-BE49-F238E27FC236}">
                <a16:creationId xmlns:a16="http://schemas.microsoft.com/office/drawing/2014/main" id="{BEFC584C-2D88-B1FF-A3E4-430D6FEF15BD}"/>
              </a:ext>
            </a:extLst>
          </p:cNvPr>
          <p:cNvSpPr>
            <a:spLocks noChangeAspect="1" noChangeArrowheads="1"/>
          </p:cNvSpPr>
          <p:nvPr/>
        </p:nvSpPr>
        <p:spPr bwMode="auto">
          <a:xfrm>
            <a:off x="587900" y="8706936"/>
            <a:ext cx="2912164" cy="215444"/>
          </a:xfrm>
          <a:prstGeom prst="rect">
            <a:avLst/>
          </a:prstGeom>
          <a:noFill/>
        </p:spPr>
        <p:txBody>
          <a:bodyPr wrap="none" lIns="0" rIns="9000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出典</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国保データベース</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(KDB)</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システム</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地域の全体像の把握</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14" name="Rectangle 5">
            <a:extLst>
              <a:ext uri="{FF2B5EF4-FFF2-40B4-BE49-F238E27FC236}">
                <a16:creationId xmlns:a16="http://schemas.microsoft.com/office/drawing/2014/main" id="{7CE75E6A-1B50-C58A-AE31-0C03B1F223AE}"/>
              </a:ext>
            </a:extLst>
          </p:cNvPr>
          <p:cNvSpPr>
            <a:spLocks noChangeArrowheads="1"/>
          </p:cNvSpPr>
          <p:nvPr/>
        </p:nvSpPr>
        <p:spPr bwMode="auto">
          <a:xfrm>
            <a:off x="587900" y="4139952"/>
            <a:ext cx="5728881" cy="265182"/>
          </a:xfrm>
          <a:prstGeom prst="rect">
            <a:avLst/>
          </a:prstGeom>
          <a:noFill/>
          <a:ln>
            <a:noFill/>
          </a:ln>
        </p:spPr>
        <p:txBody>
          <a:bodyPr wrap="square" lIns="0" tIns="34017" rIns="9000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rPr>
              <a:t>(</a:t>
            </a:r>
            <a:r>
              <a:rPr kumimoji="0" lang="ja-JP" altLang="en-US"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rPr>
              <a:t>男性</a:t>
            </a:r>
            <a:r>
              <a:rPr kumimoji="0" lang="en-US" altLang="ja-JP"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rPr>
              <a:t>)</a:t>
            </a:r>
            <a:r>
              <a:rPr kumimoji="0" lang="ja-JP" altLang="en-US"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rPr>
              <a:t>年度別平均余命と平均自立期間</a:t>
            </a:r>
            <a:endParaRPr kumimoji="0" lang="en-US" altLang="ja-JP"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endParaRPr>
          </a:p>
        </p:txBody>
      </p:sp>
      <p:sp>
        <p:nvSpPr>
          <p:cNvPr id="15" name="Rectangle 5">
            <a:extLst>
              <a:ext uri="{FF2B5EF4-FFF2-40B4-BE49-F238E27FC236}">
                <a16:creationId xmlns:a16="http://schemas.microsoft.com/office/drawing/2014/main" id="{9D06E076-098F-FD99-9798-715158F96E41}"/>
              </a:ext>
            </a:extLst>
          </p:cNvPr>
          <p:cNvSpPr>
            <a:spLocks noChangeArrowheads="1"/>
          </p:cNvSpPr>
          <p:nvPr/>
        </p:nvSpPr>
        <p:spPr bwMode="auto">
          <a:xfrm>
            <a:off x="589527" y="6433203"/>
            <a:ext cx="5728881" cy="265182"/>
          </a:xfrm>
          <a:prstGeom prst="rect">
            <a:avLst/>
          </a:prstGeom>
          <a:noFill/>
          <a:ln>
            <a:noFill/>
          </a:ln>
        </p:spPr>
        <p:txBody>
          <a:bodyPr wrap="square" lIns="0" tIns="34017" rIns="9000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rPr>
              <a:t>(</a:t>
            </a:r>
            <a:r>
              <a:rPr kumimoji="0" lang="ja-JP" altLang="en-US"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rPr>
              <a:t>女性</a:t>
            </a:r>
            <a:r>
              <a:rPr kumimoji="0" lang="en-US" altLang="ja-JP"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rPr>
              <a:t>)</a:t>
            </a:r>
            <a:r>
              <a:rPr kumimoji="0" lang="ja-JP" altLang="en-US"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rPr>
              <a:t>年度別平均余命と平均自立期間</a:t>
            </a:r>
            <a:endParaRPr kumimoji="0" lang="en-US" altLang="ja-JP"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endParaRPr>
          </a:p>
        </p:txBody>
      </p:sp>
      <p:graphicFrame>
        <p:nvGraphicFramePr>
          <p:cNvPr id="5" name="表 4">
            <a:extLst>
              <a:ext uri="{FF2B5EF4-FFF2-40B4-BE49-F238E27FC236}">
                <a16:creationId xmlns:a16="http://schemas.microsoft.com/office/drawing/2014/main" id="{0E04C588-7D64-4E62-8CBD-EA44C6631C1D}"/>
              </a:ext>
            </a:extLst>
          </p:cNvPr>
          <p:cNvGraphicFramePr>
            <a:graphicFrameLocks noGrp="1" noChangeAspect="1"/>
          </p:cNvGraphicFramePr>
          <p:nvPr>
            <p:extLst>
              <p:ext uri="{D42A27DB-BD31-4B8C-83A1-F6EECF244321}">
                <p14:modId xmlns:p14="http://schemas.microsoft.com/office/powerpoint/2010/main" val="2459675219"/>
              </p:ext>
            </p:extLst>
          </p:nvPr>
        </p:nvGraphicFramePr>
        <p:xfrm>
          <a:off x="581093" y="2388912"/>
          <a:ext cx="5335200" cy="1562400"/>
        </p:xfrm>
        <a:graphic>
          <a:graphicData uri="http://schemas.openxmlformats.org/drawingml/2006/table">
            <a:tbl>
              <a:tblPr/>
              <a:tblGrid>
                <a:gridCol w="799200">
                  <a:extLst>
                    <a:ext uri="{9D8B030D-6E8A-4147-A177-3AD203B41FA5}">
                      <a16:colId xmlns:a16="http://schemas.microsoft.com/office/drawing/2014/main" val="2851021263"/>
                    </a:ext>
                  </a:extLst>
                </a:gridCol>
                <a:gridCol w="756000">
                  <a:extLst>
                    <a:ext uri="{9D8B030D-6E8A-4147-A177-3AD203B41FA5}">
                      <a16:colId xmlns:a16="http://schemas.microsoft.com/office/drawing/2014/main" val="3362299756"/>
                    </a:ext>
                  </a:extLst>
                </a:gridCol>
                <a:gridCol w="756000">
                  <a:extLst>
                    <a:ext uri="{9D8B030D-6E8A-4147-A177-3AD203B41FA5}">
                      <a16:colId xmlns:a16="http://schemas.microsoft.com/office/drawing/2014/main" val="1730234439"/>
                    </a:ext>
                  </a:extLst>
                </a:gridCol>
                <a:gridCol w="756000">
                  <a:extLst>
                    <a:ext uri="{9D8B030D-6E8A-4147-A177-3AD203B41FA5}">
                      <a16:colId xmlns:a16="http://schemas.microsoft.com/office/drawing/2014/main" val="2098669489"/>
                    </a:ext>
                  </a:extLst>
                </a:gridCol>
                <a:gridCol w="756000">
                  <a:extLst>
                    <a:ext uri="{9D8B030D-6E8A-4147-A177-3AD203B41FA5}">
                      <a16:colId xmlns:a16="http://schemas.microsoft.com/office/drawing/2014/main" val="4181718775"/>
                    </a:ext>
                  </a:extLst>
                </a:gridCol>
                <a:gridCol w="756000">
                  <a:extLst>
                    <a:ext uri="{9D8B030D-6E8A-4147-A177-3AD203B41FA5}">
                      <a16:colId xmlns:a16="http://schemas.microsoft.com/office/drawing/2014/main" val="3633125365"/>
                    </a:ext>
                  </a:extLst>
                </a:gridCol>
                <a:gridCol w="756000">
                  <a:extLst>
                    <a:ext uri="{9D8B030D-6E8A-4147-A177-3AD203B41FA5}">
                      <a16:colId xmlns:a16="http://schemas.microsoft.com/office/drawing/2014/main" val="2506673277"/>
                    </a:ext>
                  </a:extLst>
                </a:gridCol>
              </a:tblGrid>
              <a:tr h="187200">
                <a:tc rowSpan="2">
                  <a:txBody>
                    <a:bodyPr/>
                    <a:lstStyle/>
                    <a:p>
                      <a:pPr algn="ctr" fontAlgn="ctr"/>
                      <a:r>
                        <a:rPr kumimoji="1" lang="ja-JP" altLang="en-US" sz="700" b="0" i="0" u="none" strike="noStrike" kern="1200" dirty="0">
                          <a:solidFill>
                            <a:srgbClr val="000000"/>
                          </a:solidFill>
                          <a:effectLst/>
                          <a:latin typeface="ＭＳ 明朝" panose="02020609040205080304" pitchFamily="17" charset="-128"/>
                          <a:ea typeface="ＭＳ 明朝" panose="02020609040205080304" pitchFamily="17" charset="-128"/>
                          <a:cs typeface="+mn-cs"/>
                        </a:rPr>
                        <a:t>年度</a:t>
                      </a:r>
                    </a:p>
                  </a:txBody>
                  <a:tcPr marL="7242" marR="7242" marT="7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男性</a:t>
                      </a:r>
                    </a:p>
                  </a:txBody>
                  <a:tcPr marL="7242" marR="7242" marT="7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女性</a:t>
                      </a:r>
                    </a:p>
                  </a:txBody>
                  <a:tcPr marL="7242" marR="7242" marT="7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05425419"/>
                  </a:ext>
                </a:extLst>
              </a:tr>
              <a:tr h="439200">
                <a:tc vMerge="1">
                  <a:txBody>
                    <a:bodyPr/>
                    <a:lstStyle/>
                    <a:p>
                      <a:endParaRPr kumimoji="1" lang="ja-JP" altLang="en-US"/>
                    </a:p>
                  </a:txBody>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平均余命</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7242" marR="7242" marT="7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700" b="0" i="0" u="none" strike="noStrike" dirty="0">
                          <a:solidFill>
                            <a:srgbClr val="000000"/>
                          </a:solidFill>
                          <a:effectLst/>
                          <a:latin typeface="ＭＳ 明朝" panose="02020609040205080304" pitchFamily="17" charset="-128"/>
                          <a:ea typeface="ＭＳ 明朝" panose="02020609040205080304" pitchFamily="17" charset="-128"/>
                        </a:rPr>
                        <a:t>平均自立期間</a:t>
                      </a:r>
                      <a:r>
                        <a:rPr lang="en-US" altLang="zh-TW" sz="700" b="0" i="0" u="none" strike="noStrike" dirty="0">
                          <a:solidFill>
                            <a:srgbClr val="000000"/>
                          </a:solidFill>
                          <a:effectLst/>
                          <a:latin typeface="ＭＳ 明朝" panose="02020609040205080304" pitchFamily="17" charset="-128"/>
                          <a:ea typeface="ＭＳ 明朝" panose="02020609040205080304" pitchFamily="17" charset="-128"/>
                        </a:rPr>
                        <a:t>(</a:t>
                      </a:r>
                      <a:r>
                        <a:rPr lang="zh-TW" altLang="en-US" sz="700" b="0" i="0" u="none" strike="noStrike" dirty="0">
                          <a:solidFill>
                            <a:srgbClr val="000000"/>
                          </a:solidFill>
                          <a:effectLst/>
                          <a:latin typeface="ＭＳ 明朝" panose="02020609040205080304" pitchFamily="17" charset="-128"/>
                          <a:ea typeface="ＭＳ 明朝" panose="02020609040205080304" pitchFamily="17" charset="-128"/>
                        </a:rPr>
                        <a:t>年</a:t>
                      </a:r>
                      <a:r>
                        <a:rPr lang="en-US" altLang="zh-TW"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7242" marR="7242" marT="7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日常生活に制限がある期間の平均</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7242" marR="7242" marT="7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平均余命</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7242" marR="7242" marT="7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700" b="0" i="0" u="none" strike="noStrike" dirty="0">
                          <a:solidFill>
                            <a:srgbClr val="000000"/>
                          </a:solidFill>
                          <a:effectLst/>
                          <a:latin typeface="ＭＳ 明朝" panose="02020609040205080304" pitchFamily="17" charset="-128"/>
                          <a:ea typeface="ＭＳ 明朝" panose="02020609040205080304" pitchFamily="17" charset="-128"/>
                        </a:rPr>
                        <a:t>平均自立期間</a:t>
                      </a:r>
                      <a:r>
                        <a:rPr lang="en-US" altLang="zh-TW" sz="700" b="0" i="0" u="none" strike="noStrike" dirty="0">
                          <a:solidFill>
                            <a:srgbClr val="000000"/>
                          </a:solidFill>
                          <a:effectLst/>
                          <a:latin typeface="ＭＳ 明朝" panose="02020609040205080304" pitchFamily="17" charset="-128"/>
                          <a:ea typeface="ＭＳ 明朝" panose="02020609040205080304" pitchFamily="17" charset="-128"/>
                        </a:rPr>
                        <a:t>(</a:t>
                      </a:r>
                      <a:r>
                        <a:rPr lang="zh-TW" altLang="en-US" sz="700" b="0" i="0" u="none" strike="noStrike" dirty="0">
                          <a:solidFill>
                            <a:srgbClr val="000000"/>
                          </a:solidFill>
                          <a:effectLst/>
                          <a:latin typeface="ＭＳ 明朝" panose="02020609040205080304" pitchFamily="17" charset="-128"/>
                          <a:ea typeface="ＭＳ 明朝" panose="02020609040205080304" pitchFamily="17" charset="-128"/>
                        </a:rPr>
                        <a:t>年</a:t>
                      </a:r>
                      <a:r>
                        <a:rPr lang="en-US" altLang="zh-TW"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7242" marR="7242" marT="7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日常生活に制限がある期間の平均</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7242" marR="7242" marT="7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580481"/>
                  </a:ext>
                </a:extLst>
              </a:tr>
              <a:tr h="187200">
                <a:tc>
                  <a:txBody>
                    <a:bodyPr/>
                    <a:lstStyle/>
                    <a:p>
                      <a:pPr algn="ctr"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30</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7242" marR="7242" marT="7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80.5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78.6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82.5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79.9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6385949"/>
                  </a:ext>
                </a:extLst>
              </a:tr>
              <a:tr h="187200">
                <a:tc>
                  <a:txBody>
                    <a:bodyPr/>
                    <a:lstStyle/>
                    <a:p>
                      <a:pPr algn="ctr"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31</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7242" marR="7242" marT="7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77.2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75.6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85.7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82.4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4444676"/>
                  </a:ext>
                </a:extLst>
              </a:tr>
              <a:tr h="187200">
                <a:tc>
                  <a:txBody>
                    <a:bodyPr/>
                    <a:lstStyle/>
                    <a:p>
                      <a:pPr algn="ctr"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7242" marR="7242" marT="7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77.1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75.7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86.4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83.1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1656015"/>
                  </a:ext>
                </a:extLst>
              </a:tr>
              <a:tr h="187200">
                <a:tc>
                  <a:txBody>
                    <a:bodyPr/>
                    <a:lstStyle/>
                    <a:p>
                      <a:pPr algn="ctr"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7242" marR="7242" marT="7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73.4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72.2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87.9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84.0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4609070"/>
                  </a:ext>
                </a:extLst>
              </a:tr>
              <a:tr h="187200">
                <a:tc>
                  <a:txBody>
                    <a:bodyPr/>
                    <a:lstStyle/>
                    <a:p>
                      <a:pPr algn="ctr"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7242" marR="7242" marT="7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73.6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72.6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85.5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82.2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8058630"/>
                  </a:ext>
                </a:extLst>
              </a:tr>
            </a:tbl>
          </a:graphicData>
        </a:graphic>
      </p:graphicFrame>
      <p:graphicFrame>
        <p:nvGraphicFramePr>
          <p:cNvPr id="19" name="(男性)年度別 平均余命と平均自立期間">
            <a:extLst>
              <a:ext uri="{FF2B5EF4-FFF2-40B4-BE49-F238E27FC236}">
                <a16:creationId xmlns:a16="http://schemas.microsoft.com/office/drawing/2014/main" id="{968BFD18-9D36-4B0F-AAD5-C32751939651}"/>
              </a:ext>
            </a:extLst>
          </p:cNvPr>
          <p:cNvGraphicFramePr>
            <a:graphicFrameLocks noChangeAspect="1"/>
          </p:cNvGraphicFramePr>
          <p:nvPr>
            <p:extLst>
              <p:ext uri="{D42A27DB-BD31-4B8C-83A1-F6EECF244321}">
                <p14:modId xmlns:p14="http://schemas.microsoft.com/office/powerpoint/2010/main" val="2775539536"/>
              </p:ext>
            </p:extLst>
          </p:nvPr>
        </p:nvGraphicFramePr>
        <p:xfrm>
          <a:off x="581093" y="4370790"/>
          <a:ext cx="4419768" cy="20798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女性)年度別 平均余命と平均自立期間">
            <a:extLst>
              <a:ext uri="{FF2B5EF4-FFF2-40B4-BE49-F238E27FC236}">
                <a16:creationId xmlns:a16="http://schemas.microsoft.com/office/drawing/2014/main" id="{921BFD85-8B08-4145-9097-65333A1AE4A6}"/>
              </a:ext>
            </a:extLst>
          </p:cNvPr>
          <p:cNvGraphicFramePr>
            <a:graphicFrameLocks noChangeAspect="1"/>
          </p:cNvGraphicFramePr>
          <p:nvPr>
            <p:extLst>
              <p:ext uri="{D42A27DB-BD31-4B8C-83A1-F6EECF244321}">
                <p14:modId xmlns:p14="http://schemas.microsoft.com/office/powerpoint/2010/main" val="100046822"/>
              </p:ext>
            </p:extLst>
          </p:nvPr>
        </p:nvGraphicFramePr>
        <p:xfrm>
          <a:off x="581093" y="6667973"/>
          <a:ext cx="4419768" cy="20798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5040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注釈文章 9"/>
          <p:cNvSpPr txBox="1">
            <a:spLocks noChangeAspect="1"/>
          </p:cNvSpPr>
          <p:nvPr/>
        </p:nvSpPr>
        <p:spPr>
          <a:xfrm>
            <a:off x="605416" y="8641032"/>
            <a:ext cx="5782833" cy="215444"/>
          </a:xfrm>
          <a:prstGeom prst="rect">
            <a:avLst/>
          </a:prstGeom>
          <a:noFill/>
        </p:spPr>
        <p:txBody>
          <a:bodyPr wrap="square" lIns="0" rIns="90000" rtlCol="0" anchor="t" anchorCtr="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17" name="Rectangle 5"/>
          <p:cNvSpPr>
            <a:spLocks noChangeAspect="1" noChangeArrowheads="1"/>
          </p:cNvSpPr>
          <p:nvPr/>
        </p:nvSpPr>
        <p:spPr bwMode="auto">
          <a:xfrm>
            <a:off x="582613" y="4147142"/>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lvl="0" fontAlgn="base">
              <a:spcBef>
                <a:spcPct val="0"/>
              </a:spcBef>
              <a:spcAft>
                <a:spcPct val="0"/>
              </a:spcAft>
            </a:pPr>
            <a:r>
              <a:rPr kumimoji="0" lang="ja-JP" altLang="en-US" sz="1200" kern="0" dirty="0">
                <a:solidFill>
                  <a:sysClr val="windowText" lastClr="000000"/>
                </a:solidFill>
                <a:latin typeface="ＭＳ 明朝" panose="02020609040205080304" pitchFamily="17" charset="-128"/>
                <a:ea typeface="ＭＳ 明朝" panose="02020609040205080304" pitchFamily="17" charset="-128"/>
              </a:rPr>
              <a:t>主たる死因の状況</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令和</a:t>
            </a:r>
            <a:r>
              <a:rPr lang="en-US" altLang="ja-JP" sz="1200" dirty="0">
                <a:latin typeface="ＭＳ 明朝" panose="02020609040205080304" pitchFamily="17" charset="-128"/>
                <a:ea typeface="ＭＳ 明朝" panose="02020609040205080304" pitchFamily="17" charset="-128"/>
                <a:cs typeface="ＭＳ Ｐゴシック" pitchFamily="50" charset="-128"/>
              </a:rPr>
              <a:t>4</a:t>
            </a:r>
            <a:r>
              <a:rPr lang="ja-JP" altLang="en-US" sz="1200" dirty="0">
                <a:latin typeface="ＭＳ 明朝" panose="02020609040205080304" pitchFamily="17" charset="-128"/>
                <a:ea typeface="ＭＳ 明朝" panose="02020609040205080304" pitchFamily="17" charset="-128"/>
                <a:cs typeface="ＭＳ Ｐゴシック" pitchFamily="50" charset="-128"/>
              </a:rPr>
              <a:t>年度</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endParaRPr>
          </a:p>
        </p:txBody>
      </p:sp>
      <p:sp>
        <p:nvSpPr>
          <p:cNvPr id="2" name="スライド番号プレースホルダー 1">
            <a:extLst>
              <a:ext uri="{FF2B5EF4-FFF2-40B4-BE49-F238E27FC236}">
                <a16:creationId xmlns:a16="http://schemas.microsoft.com/office/drawing/2014/main" id="{0FD7C3E9-0C82-4DD1-846C-F400FB8DA5DC}"/>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11</a:t>
            </a:fld>
            <a:endParaRPr lang="ja-JP" altLang="en-US" dirty="0"/>
          </a:p>
        </p:txBody>
      </p:sp>
      <p:sp>
        <p:nvSpPr>
          <p:cNvPr id="9" name="Rectangle 5">
            <a:extLst>
              <a:ext uri="{FF2B5EF4-FFF2-40B4-BE49-F238E27FC236}">
                <a16:creationId xmlns:a16="http://schemas.microsoft.com/office/drawing/2014/main" id="{D01D46B4-9100-45AB-AB70-8DC6B00A3298}"/>
              </a:ext>
            </a:extLst>
          </p:cNvPr>
          <p:cNvSpPr>
            <a:spLocks noChangeAspect="1" noChangeArrowheads="1"/>
          </p:cNvSpPr>
          <p:nvPr/>
        </p:nvSpPr>
        <p:spPr bwMode="auto">
          <a:xfrm>
            <a:off x="576262" y="6392058"/>
            <a:ext cx="2168371" cy="314234"/>
          </a:xfrm>
          <a:prstGeom prst="rect">
            <a:avLst/>
          </a:prstGeom>
          <a:noFill/>
          <a:ln>
            <a:noFill/>
          </a:ln>
        </p:spPr>
        <p:txBody>
          <a:bodyPr wrap="none" lIns="0" tIns="34017" rIns="90000" rtlCol="0" anchor="ctr">
            <a:spAutoFit/>
          </a:bodyPr>
          <a:lstStyle/>
          <a:p>
            <a:pPr defTabSz="864017">
              <a:lnSpc>
                <a:spcPct val="150000"/>
              </a:lnSpc>
            </a:pPr>
            <a:r>
              <a:rPr kumimoji="0" lang="ja-JP" altLang="en-US" sz="1200" kern="0" dirty="0">
                <a:solidFill>
                  <a:sysClr val="windowText" lastClr="000000"/>
                </a:solidFill>
                <a:latin typeface="ＭＳ 明朝" panose="02020609040205080304" pitchFamily="17" charset="-128"/>
                <a:ea typeface="ＭＳ 明朝" panose="02020609040205080304" pitchFamily="17" charset="-128"/>
              </a:rPr>
              <a:t>主たる死因の割合</a:t>
            </a:r>
            <a:r>
              <a:rPr kumimoji="0" lang="en-US" altLang="ja-JP" sz="1200" kern="0" dirty="0">
                <a:solidFill>
                  <a:sysClr val="windowText" lastClr="000000"/>
                </a:solidFill>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令和</a:t>
            </a:r>
            <a:r>
              <a:rPr lang="en-US" altLang="ja-JP" sz="1200" dirty="0">
                <a:latin typeface="ＭＳ 明朝" panose="02020609040205080304" pitchFamily="17" charset="-128"/>
                <a:ea typeface="ＭＳ 明朝" panose="02020609040205080304" pitchFamily="17" charset="-128"/>
                <a:cs typeface="ＭＳ Ｐゴシック" pitchFamily="50" charset="-128"/>
              </a:rPr>
              <a:t>4</a:t>
            </a:r>
            <a:r>
              <a:rPr lang="ja-JP" altLang="en-US" sz="1200" dirty="0">
                <a:latin typeface="ＭＳ 明朝" panose="02020609040205080304" pitchFamily="17" charset="-128"/>
                <a:ea typeface="ＭＳ 明朝" panose="02020609040205080304" pitchFamily="17" charset="-128"/>
                <a:cs typeface="ＭＳ Ｐゴシック" pitchFamily="50" charset="-128"/>
              </a:rPr>
              <a:t>年度</a:t>
            </a:r>
            <a:r>
              <a:rPr kumimoji="0" lang="en-US" altLang="ja-JP" sz="1200" kern="0" dirty="0">
                <a:solidFill>
                  <a:sysClr val="windowText" lastClr="000000"/>
                </a:solidFill>
                <a:latin typeface="ＭＳ 明朝" panose="02020609040205080304" pitchFamily="17" charset="-128"/>
                <a:ea typeface="ＭＳ 明朝" panose="02020609040205080304" pitchFamily="17" charset="-128"/>
              </a:rPr>
              <a:t>)</a:t>
            </a:r>
          </a:p>
        </p:txBody>
      </p:sp>
      <p:sp>
        <p:nvSpPr>
          <p:cNvPr id="11" name="注釈文章 9">
            <a:extLst>
              <a:ext uri="{FF2B5EF4-FFF2-40B4-BE49-F238E27FC236}">
                <a16:creationId xmlns:a16="http://schemas.microsoft.com/office/drawing/2014/main" id="{BFA3E973-E7D8-4144-8C41-088F74D8A658}"/>
              </a:ext>
            </a:extLst>
          </p:cNvPr>
          <p:cNvSpPr txBox="1">
            <a:spLocks noChangeAspect="1"/>
          </p:cNvSpPr>
          <p:nvPr/>
        </p:nvSpPr>
        <p:spPr>
          <a:xfrm>
            <a:off x="587947" y="6235758"/>
            <a:ext cx="5782833" cy="215444"/>
          </a:xfrm>
          <a:prstGeom prst="rect">
            <a:avLst/>
          </a:prstGeom>
          <a:noFill/>
        </p:spPr>
        <p:txBody>
          <a:bodyPr wrap="square" lIns="0" rIns="90000" rtlCol="0" anchor="t"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21" name="タイトル 1">
            <a:extLst>
              <a:ext uri="{FF2B5EF4-FFF2-40B4-BE49-F238E27FC236}">
                <a16:creationId xmlns:a16="http://schemas.microsoft.com/office/drawing/2014/main" id="{4DF5CBB1-5F31-44EF-A1F0-58582286B085}"/>
              </a:ext>
            </a:extLst>
          </p:cNvPr>
          <p:cNvSpPr txBox="1">
            <a:spLocks noChangeAspect="1"/>
          </p:cNvSpPr>
          <p:nvPr/>
        </p:nvSpPr>
        <p:spPr>
          <a:xfrm>
            <a:off x="582613" y="906463"/>
            <a:ext cx="5429782" cy="1253269"/>
          </a:xfrm>
          <a:prstGeom prst="rect">
            <a:avLst/>
          </a:prstGeom>
          <a:ln>
            <a:noFill/>
          </a:ln>
        </p:spPr>
        <p:txBody>
          <a:bodyPr vert="horz" lIns="0" tIns="45720" rIns="90000" bIns="45720" rtlCol="0" anchor="t">
            <a:noAutofit/>
          </a:bodyPr>
          <a:lstStyle/>
          <a:p>
            <a:pPr lvl="0" algn="just" fontAlgn="base">
              <a:lnSpc>
                <a:spcPct val="125000"/>
              </a:lnSpc>
              <a:spcBef>
                <a:spcPct val="0"/>
              </a:spcBef>
              <a:spcAft>
                <a:spcPct val="0"/>
              </a:spcAft>
            </a:pPr>
            <a:r>
              <a:rPr lang="en-US" altLang="ja-JP" sz="1200" dirty="0">
                <a:latin typeface="ＭＳ 明朝" panose="02020609040205080304" pitchFamily="17" charset="-128"/>
                <a:ea typeface="ＭＳ 明朝" panose="02020609040205080304" pitchFamily="17" charset="-128"/>
                <a:cs typeface="Times New Roman" pitchFamily="18" charset="0"/>
              </a:rPr>
              <a:t>(3)</a:t>
            </a:r>
            <a:r>
              <a:rPr lang="ja-JP" altLang="en-US" sz="1200" dirty="0">
                <a:latin typeface="ＭＳ 明朝" panose="02020609040205080304" pitchFamily="17" charset="-128"/>
                <a:ea typeface="ＭＳ 明朝" panose="02020609040205080304" pitchFamily="17" charset="-128"/>
              </a:rPr>
              <a:t>標準化死亡比</a:t>
            </a:r>
            <a:endParaRPr lang="en-US" altLang="ja-JP" sz="1200" dirty="0">
              <a:latin typeface="ＭＳ 明朝" panose="02020609040205080304" pitchFamily="17" charset="-128"/>
              <a:ea typeface="ＭＳ 明朝" panose="02020609040205080304" pitchFamily="17" charset="-128"/>
            </a:endParaRPr>
          </a:p>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a:t>
            </a:r>
            <a:r>
              <a:rPr lang="ja-JP" altLang="en-US" sz="1200" dirty="0">
                <a:latin typeface="ＭＳ 明朝" panose="02020609040205080304" pitchFamily="17" charset="-128"/>
                <a:ea typeface="ＭＳ 明朝" panose="02020609040205080304" pitchFamily="17" charset="-128"/>
                <a:cs typeface="MS Mincho"/>
                <a:sym typeface="MS Mincho"/>
              </a:rPr>
              <a:t>本村の令和</a:t>
            </a:r>
            <a:r>
              <a:rPr lang="en-US" altLang="ja-JP" sz="1200" dirty="0">
                <a:latin typeface="ＭＳ 明朝" panose="02020609040205080304" pitchFamily="17" charset="-128"/>
                <a:ea typeface="ＭＳ 明朝" panose="02020609040205080304" pitchFamily="17" charset="-128"/>
                <a:cs typeface="MS Mincho"/>
                <a:sym typeface="MS Mincho"/>
              </a:rPr>
              <a:t>4</a:t>
            </a:r>
            <a:r>
              <a:rPr lang="ja-JP" altLang="en-US" sz="1200" dirty="0">
                <a:latin typeface="ＭＳ 明朝" panose="02020609040205080304" pitchFamily="17" charset="-128"/>
                <a:ea typeface="ＭＳ 明朝" panose="02020609040205080304" pitchFamily="17" charset="-128"/>
                <a:cs typeface="MS Mincho"/>
                <a:sym typeface="MS Mincho"/>
              </a:rPr>
              <a:t>年度の標準化死亡比は、男性</a:t>
            </a:r>
            <a:r>
              <a:rPr lang="en-US" altLang="ja-JP" sz="1200" dirty="0">
                <a:latin typeface="ＭＳ 明朝" panose="02020609040205080304" pitchFamily="17" charset="-128"/>
                <a:ea typeface="ＭＳ 明朝" panose="02020609040205080304" pitchFamily="17" charset="-128"/>
                <a:cs typeface="MS Mincho"/>
                <a:sym typeface="MS Mincho"/>
              </a:rPr>
              <a:t>121.4</a:t>
            </a:r>
            <a:r>
              <a:rPr lang="ja-JP" altLang="en-US" sz="1200" dirty="0" err="1">
                <a:latin typeface="ＭＳ 明朝" panose="02020609040205080304" pitchFamily="17" charset="-128"/>
                <a:ea typeface="ＭＳ 明朝" panose="02020609040205080304" pitchFamily="17" charset="-128"/>
                <a:cs typeface="MS Mincho"/>
                <a:sym typeface="MS Mincho"/>
              </a:rPr>
              <a:t>、</a:t>
            </a:r>
            <a:r>
              <a:rPr lang="ja-JP" altLang="en-US" sz="1200" dirty="0">
                <a:latin typeface="ＭＳ 明朝" panose="02020609040205080304" pitchFamily="17" charset="-128"/>
                <a:ea typeface="ＭＳ 明朝" panose="02020609040205080304" pitchFamily="17" charset="-128"/>
                <a:cs typeface="MS Mincho"/>
                <a:sym typeface="MS Mincho"/>
              </a:rPr>
              <a:t>女性</a:t>
            </a:r>
            <a:r>
              <a:rPr lang="en-US" altLang="ja-JP" sz="1200" dirty="0">
                <a:latin typeface="ＭＳ 明朝" panose="02020609040205080304" pitchFamily="17" charset="-128"/>
                <a:ea typeface="ＭＳ 明朝" panose="02020609040205080304" pitchFamily="17" charset="-128"/>
                <a:cs typeface="MS Mincho"/>
                <a:sym typeface="MS Mincho"/>
              </a:rPr>
              <a:t>120.7</a:t>
            </a:r>
            <a:r>
              <a:rPr lang="ja-JP" altLang="en-US" sz="1200" dirty="0">
                <a:latin typeface="ＭＳ 明朝" panose="02020609040205080304" pitchFamily="17" charset="-128"/>
                <a:ea typeface="ＭＳ 明朝" panose="02020609040205080304" pitchFamily="17" charset="-128"/>
                <a:cs typeface="MS Mincho"/>
                <a:sym typeface="MS Mincho"/>
              </a:rPr>
              <a:t>となっており、男性は青森県よりも</a:t>
            </a:r>
            <a:r>
              <a:rPr lang="en-US" altLang="ja-JP" sz="1200" dirty="0">
                <a:latin typeface="ＭＳ 明朝" panose="02020609040205080304" pitchFamily="17" charset="-128"/>
                <a:ea typeface="ＭＳ 明朝" panose="02020609040205080304" pitchFamily="17" charset="-128"/>
                <a:cs typeface="MS Mincho"/>
                <a:sym typeface="MS Mincho"/>
              </a:rPr>
              <a:t>2.3</a:t>
            </a:r>
            <a:r>
              <a:rPr lang="ja-JP" altLang="en-US" sz="1200" dirty="0">
                <a:latin typeface="ＭＳ 明朝" panose="02020609040205080304" pitchFamily="17" charset="-128"/>
                <a:ea typeface="ＭＳ 明朝" panose="02020609040205080304" pitchFamily="17" charset="-128"/>
                <a:cs typeface="MS Mincho"/>
                <a:sym typeface="MS Mincho"/>
              </a:rPr>
              <a:t>ポイント高く、女性は青森県よりも</a:t>
            </a:r>
            <a:r>
              <a:rPr lang="en-US" altLang="ja-JP" sz="1200" dirty="0">
                <a:latin typeface="ＭＳ 明朝" panose="02020609040205080304" pitchFamily="17" charset="-128"/>
                <a:ea typeface="ＭＳ 明朝" panose="02020609040205080304" pitchFamily="17" charset="-128"/>
                <a:cs typeface="MS Mincho"/>
                <a:sym typeface="MS Mincho"/>
              </a:rPr>
              <a:t>9.9</a:t>
            </a:r>
            <a:r>
              <a:rPr lang="ja-JP" altLang="en-US" sz="1200" dirty="0">
                <a:latin typeface="ＭＳ 明朝" panose="02020609040205080304" pitchFamily="17" charset="-128"/>
                <a:ea typeface="ＭＳ 明朝" panose="02020609040205080304" pitchFamily="17" charset="-128"/>
                <a:cs typeface="MS Mincho"/>
                <a:sym typeface="MS Mincho"/>
              </a:rPr>
              <a:t>ポイント高くなっています。</a:t>
            </a:r>
            <a:r>
              <a:rPr lang="ja-JP" altLang="en-US" sz="1200" dirty="0">
                <a:latin typeface="ＭＳ 明朝" panose="02020609040205080304" pitchFamily="17" charset="-128"/>
                <a:ea typeface="ＭＳ 明朝" panose="02020609040205080304" pitchFamily="17" charset="-128"/>
                <a:cs typeface="Times New Roman" pitchFamily="18" charset="0"/>
              </a:rPr>
              <a:t>男女共に平均余命は青森県よりも短く、標準化死亡比は青森県よりも高くなっています。 </a:t>
            </a:r>
            <a:r>
              <a:rPr lang="ja-JP" altLang="en-US" sz="1200" dirty="0">
                <a:solidFill>
                  <a:srgbClr val="FF0000"/>
                </a:solidFill>
                <a:latin typeface="ＭＳ 明朝" panose="02020609040205080304" pitchFamily="17" charset="-128"/>
                <a:ea typeface="ＭＳ 明朝" panose="02020609040205080304" pitchFamily="17" charset="-128"/>
                <a:cs typeface="MS Mincho"/>
                <a:sym typeface="MS Mincho"/>
              </a:rPr>
              <a:t>　</a:t>
            </a:r>
            <a:endParaRPr kumimoji="1" lang="ja-JP" altLang="ja-JP"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mj-cs"/>
            </a:endParaRPr>
          </a:p>
        </p:txBody>
      </p:sp>
      <p:sp>
        <p:nvSpPr>
          <p:cNvPr id="16" name="Rectangle 5">
            <a:extLst>
              <a:ext uri="{FF2B5EF4-FFF2-40B4-BE49-F238E27FC236}">
                <a16:creationId xmlns:a16="http://schemas.microsoft.com/office/drawing/2014/main" id="{3CE1B155-9D7C-4792-8DB2-B9072C535075}"/>
              </a:ext>
            </a:extLst>
          </p:cNvPr>
          <p:cNvSpPr>
            <a:spLocks noChangeAspect="1" noChangeArrowheads="1"/>
          </p:cNvSpPr>
          <p:nvPr/>
        </p:nvSpPr>
        <p:spPr bwMode="auto">
          <a:xfrm>
            <a:off x="587600" y="2076034"/>
            <a:ext cx="2399203" cy="314234"/>
          </a:xfrm>
          <a:prstGeom prst="rect">
            <a:avLst/>
          </a:prstGeom>
          <a:noFill/>
          <a:ln>
            <a:noFill/>
          </a:ln>
        </p:spPr>
        <p:txBody>
          <a:bodyPr wrap="none" lIns="0" tIns="34017" rIns="90000" rtlCol="0" anchor="ctr">
            <a:spAutoFit/>
          </a:bodyPr>
          <a:lstStyle/>
          <a:p>
            <a:pPr defTabSz="864017">
              <a:lnSpc>
                <a:spcPct val="150000"/>
              </a:lnSpc>
            </a:pPr>
            <a:r>
              <a:rPr kumimoji="0" lang="ja-JP" altLang="en-US" sz="1200" kern="0" dirty="0">
                <a:solidFill>
                  <a:sysClr val="windowText" lastClr="000000"/>
                </a:solidFill>
                <a:latin typeface="ＭＳ 明朝" panose="02020609040205080304" pitchFamily="17" charset="-128"/>
                <a:ea typeface="ＭＳ 明朝" panose="02020609040205080304" pitchFamily="17" charset="-128"/>
              </a:rPr>
              <a:t>男女別標準化死亡比</a:t>
            </a:r>
            <a:r>
              <a:rPr kumimoji="0" lang="en-US" altLang="ja-JP" sz="1200" kern="0" dirty="0">
                <a:solidFill>
                  <a:sysClr val="windowText" lastClr="000000"/>
                </a:solidFill>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cs typeface="Times New Roman" pitchFamily="18" charset="0"/>
              </a:rPr>
              <a:t>令和</a:t>
            </a:r>
            <a:r>
              <a:rPr lang="en-US" altLang="ja-JP" sz="1200" dirty="0">
                <a:latin typeface="ＭＳ 明朝" panose="02020609040205080304" pitchFamily="17" charset="-128"/>
                <a:ea typeface="ＭＳ 明朝" panose="02020609040205080304" pitchFamily="17" charset="-128"/>
                <a:cs typeface="Times New Roman" pitchFamily="18" charset="0"/>
              </a:rPr>
              <a:t>4</a:t>
            </a:r>
            <a:r>
              <a:rPr lang="ja-JP" altLang="en-US" sz="1200" dirty="0">
                <a:latin typeface="ＭＳ 明朝" panose="02020609040205080304" pitchFamily="17" charset="-128"/>
                <a:ea typeface="ＭＳ 明朝" panose="02020609040205080304" pitchFamily="17" charset="-128"/>
                <a:cs typeface="Times New Roman" pitchFamily="18" charset="0"/>
              </a:rPr>
              <a:t>年度</a:t>
            </a:r>
            <a:r>
              <a:rPr kumimoji="0" lang="en-US" altLang="ja-JP" sz="1200" kern="0" dirty="0">
                <a:solidFill>
                  <a:sysClr val="windowText" lastClr="000000"/>
                </a:solidFill>
                <a:latin typeface="ＭＳ 明朝" panose="02020609040205080304" pitchFamily="17" charset="-128"/>
                <a:ea typeface="ＭＳ 明朝" panose="02020609040205080304" pitchFamily="17" charset="-128"/>
              </a:rPr>
              <a:t>)</a:t>
            </a:r>
          </a:p>
        </p:txBody>
      </p:sp>
      <p:sp>
        <p:nvSpPr>
          <p:cNvPr id="22" name="注釈文章 9">
            <a:extLst>
              <a:ext uri="{FF2B5EF4-FFF2-40B4-BE49-F238E27FC236}">
                <a16:creationId xmlns:a16="http://schemas.microsoft.com/office/drawing/2014/main" id="{9152B758-AA35-400D-A1EA-62F55F5A06B8}"/>
              </a:ext>
            </a:extLst>
          </p:cNvPr>
          <p:cNvSpPr txBox="1">
            <a:spLocks/>
          </p:cNvSpPr>
          <p:nvPr/>
        </p:nvSpPr>
        <p:spPr>
          <a:xfrm>
            <a:off x="584669" y="3002511"/>
            <a:ext cx="2912164" cy="215444"/>
          </a:xfrm>
          <a:prstGeom prst="rect">
            <a:avLst/>
          </a:prstGeom>
          <a:noFill/>
        </p:spPr>
        <p:txBody>
          <a:bodyPr wrap="none" lIns="0" rIns="90000" rtlCol="0">
            <a:spAutoFit/>
          </a:bodyPr>
          <a:lstStyle>
            <a:defPPr>
              <a:defRPr lang="ja-JP"/>
            </a:defPPr>
            <a:lvl1pPr>
              <a:defRPr sz="800">
                <a:latin typeface="ＭＳ 明朝" panose="02020609040205080304" pitchFamily="17" charset="-128"/>
                <a:ea typeface="ＭＳ 明朝" panose="02020609040205080304" pitchFamily="17" charset="-128"/>
              </a:defRPr>
            </a:lvl1pPr>
          </a:lstStyle>
          <a:p>
            <a:r>
              <a:rPr lang="ja-JP" altLang="en-US" dirty="0"/>
              <a:t>出典</a:t>
            </a:r>
            <a:r>
              <a:rPr lang="en-US" altLang="ja-JP" dirty="0"/>
              <a:t>:</a:t>
            </a:r>
            <a:r>
              <a:rPr lang="ja-JP" altLang="en-US" dirty="0"/>
              <a:t>国保データベース</a:t>
            </a:r>
            <a:r>
              <a:rPr lang="en-US" altLang="ja-JP" dirty="0"/>
              <a:t>(KDB)</a:t>
            </a:r>
            <a:r>
              <a:rPr lang="ja-JP" altLang="en-US" dirty="0"/>
              <a:t>システム</a:t>
            </a:r>
            <a:r>
              <a:rPr lang="en-US" altLang="ja-JP" dirty="0"/>
              <a:t>｢</a:t>
            </a:r>
            <a:r>
              <a:rPr lang="ja-JP" altLang="en-US" dirty="0"/>
              <a:t>地域の全体像の把握</a:t>
            </a:r>
            <a:r>
              <a:rPr lang="en-US" altLang="ja-JP" dirty="0"/>
              <a:t>｣</a:t>
            </a:r>
            <a:endParaRPr lang="ja-JP" altLang="en-US" dirty="0"/>
          </a:p>
        </p:txBody>
      </p:sp>
      <p:sp>
        <p:nvSpPr>
          <p:cNvPr id="18" name="Google Shape;442;p29">
            <a:extLst>
              <a:ext uri="{FF2B5EF4-FFF2-40B4-BE49-F238E27FC236}">
                <a16:creationId xmlns:a16="http://schemas.microsoft.com/office/drawing/2014/main" id="{F799B604-7FB9-4654-A6FA-827E2E45A720}"/>
              </a:ext>
            </a:extLst>
          </p:cNvPr>
          <p:cNvSpPr txBox="1">
            <a:spLocks noChangeAspect="1"/>
          </p:cNvSpPr>
          <p:nvPr/>
        </p:nvSpPr>
        <p:spPr>
          <a:xfrm>
            <a:off x="582613" y="3374371"/>
            <a:ext cx="5429782" cy="693757"/>
          </a:xfrm>
          <a:prstGeom prst="rect">
            <a:avLst/>
          </a:prstGeom>
          <a:noFill/>
          <a:ln>
            <a:noFill/>
          </a:ln>
        </p:spPr>
        <p:txBody>
          <a:bodyPr spcFirstLastPara="1" wrap="square" lIns="0" tIns="45700" rIns="90000" bIns="45700" anchor="t" anchorCtr="0">
            <a:noAutofit/>
          </a:bodyPr>
          <a:lstStyle/>
          <a:p>
            <a:pPr marL="0" marR="0" lvl="0" indent="0" algn="just" rtl="0">
              <a:lnSpc>
                <a:spcPct val="125000"/>
              </a:lnSpc>
              <a:spcBef>
                <a:spcPts val="0"/>
              </a:spcBef>
              <a:spcAft>
                <a:spcPts val="0"/>
              </a:spcAft>
              <a:buNone/>
            </a:pPr>
            <a:r>
              <a:rPr lang="ja-JP" sz="1200" dirty="0">
                <a:solidFill>
                  <a:srgbClr val="FF0000"/>
                </a:solidFill>
                <a:latin typeface="ＭＳ 明朝" panose="02020609040205080304" pitchFamily="17" charset="-128"/>
                <a:ea typeface="ＭＳ 明朝" panose="02020609040205080304" pitchFamily="17" charset="-128"/>
                <a:cs typeface="MS Mincho"/>
                <a:sym typeface="MS Mincho"/>
              </a:rPr>
              <a:t>　</a:t>
            </a:r>
            <a:r>
              <a:rPr lang="ja-JP" sz="1200" dirty="0">
                <a:latin typeface="ＭＳ 明朝" panose="02020609040205080304" pitchFamily="17" charset="-128"/>
                <a:ea typeface="ＭＳ 明朝" panose="02020609040205080304" pitchFamily="17" charset="-128"/>
                <a:cs typeface="MS Mincho"/>
                <a:sym typeface="MS Mincho"/>
              </a:rPr>
              <a:t>本</a:t>
            </a:r>
            <a:r>
              <a:rPr lang="ja-JP" altLang="en-US" sz="1200" dirty="0">
                <a:latin typeface="ＭＳ 明朝" panose="02020609040205080304" pitchFamily="17" charset="-128"/>
                <a:ea typeface="ＭＳ 明朝" panose="02020609040205080304" pitchFamily="17" charset="-128"/>
                <a:cs typeface="MS Mincho"/>
                <a:sym typeface="MS Mincho"/>
              </a:rPr>
              <a:t>村</a:t>
            </a:r>
            <a:r>
              <a:rPr lang="ja-JP" sz="1200" dirty="0">
                <a:latin typeface="ＭＳ 明朝" panose="02020609040205080304" pitchFamily="17" charset="-128"/>
                <a:ea typeface="ＭＳ 明朝" panose="02020609040205080304" pitchFamily="17" charset="-128"/>
                <a:cs typeface="MS Mincho"/>
                <a:sym typeface="MS Mincho"/>
              </a:rPr>
              <a:t>の令和4年度の主たる死因をみると、</a:t>
            </a:r>
            <a:r>
              <a:rPr lang="ja-JP" altLang="en-US" sz="1200" dirty="0">
                <a:latin typeface="ＭＳ 明朝" panose="02020609040205080304" pitchFamily="17" charset="-128"/>
                <a:ea typeface="ＭＳ 明朝" panose="02020609040205080304" pitchFamily="17" charset="-128"/>
                <a:cs typeface="MS Mincho"/>
                <a:sym typeface="MS Mincho"/>
              </a:rPr>
              <a:t>心臓病の割合が青森県より</a:t>
            </a:r>
            <a:r>
              <a:rPr lang="en-US" altLang="ja-JP" sz="1200" dirty="0">
                <a:latin typeface="ＭＳ 明朝" panose="02020609040205080304" pitchFamily="17" charset="-128"/>
                <a:ea typeface="ＭＳ 明朝" panose="02020609040205080304" pitchFamily="17" charset="-128"/>
                <a:cs typeface="MS Mincho"/>
                <a:sym typeface="MS Mincho"/>
              </a:rPr>
              <a:t>22.9</a:t>
            </a:r>
            <a:r>
              <a:rPr lang="ja-JP" altLang="en-US" sz="1200" dirty="0">
                <a:latin typeface="ＭＳ 明朝" panose="02020609040205080304" pitchFamily="17" charset="-128"/>
                <a:ea typeface="ＭＳ 明朝" panose="02020609040205080304" pitchFamily="17" charset="-128"/>
                <a:cs typeface="MS Mincho"/>
                <a:sym typeface="MS Mincho"/>
              </a:rPr>
              <a:t>ポイント高く</a:t>
            </a:r>
            <a:r>
              <a:rPr lang="ja-JP" sz="1200" dirty="0">
                <a:latin typeface="ＭＳ 明朝" panose="02020609040205080304" pitchFamily="17" charset="-128"/>
                <a:ea typeface="ＭＳ 明朝" panose="02020609040205080304" pitchFamily="17" charset="-128"/>
                <a:cs typeface="MS Mincho"/>
                <a:sym typeface="MS Mincho"/>
              </a:rPr>
              <a:t>なって</a:t>
            </a:r>
            <a:r>
              <a:rPr lang="ja-JP" altLang="en-US" sz="1200" dirty="0">
                <a:latin typeface="ＭＳ 明朝" panose="02020609040205080304" pitchFamily="17" charset="-128"/>
                <a:ea typeface="ＭＳ 明朝" panose="02020609040205080304" pitchFamily="17" charset="-128"/>
                <a:cs typeface="MS Mincho"/>
                <a:sym typeface="MS Mincho"/>
              </a:rPr>
              <a:t>いま</a:t>
            </a:r>
            <a:r>
              <a:rPr lang="ja-JP" sz="1200" dirty="0">
                <a:latin typeface="ＭＳ 明朝" panose="02020609040205080304" pitchFamily="17" charset="-128"/>
                <a:ea typeface="ＭＳ 明朝" panose="02020609040205080304" pitchFamily="17" charset="-128"/>
                <a:cs typeface="MS Mincho"/>
                <a:sym typeface="MS Mincho"/>
              </a:rPr>
              <a:t>す。</a:t>
            </a:r>
            <a:r>
              <a:rPr lang="ja-JP" altLang="en-US" sz="1200" dirty="0">
                <a:latin typeface="ＭＳ 明朝" panose="02020609040205080304" pitchFamily="17" charset="-128"/>
                <a:ea typeface="ＭＳ 明朝" panose="02020609040205080304" pitchFamily="17" charset="-128"/>
                <a:cs typeface="MS Mincho"/>
                <a:sym typeface="MS Mincho"/>
              </a:rPr>
              <a:t>また、悪性新生物の割合は青森県より</a:t>
            </a:r>
            <a:r>
              <a:rPr lang="en-US" altLang="ja-JP" sz="1200" dirty="0">
                <a:latin typeface="ＭＳ 明朝" panose="02020609040205080304" pitchFamily="17" charset="-128"/>
                <a:ea typeface="ＭＳ 明朝" panose="02020609040205080304" pitchFamily="17" charset="-128"/>
                <a:cs typeface="MS Mincho"/>
                <a:sym typeface="MS Mincho"/>
              </a:rPr>
              <a:t>17.8</a:t>
            </a:r>
            <a:r>
              <a:rPr lang="ja-JP" altLang="en-US" sz="1200" dirty="0">
                <a:latin typeface="ＭＳ 明朝" panose="02020609040205080304" pitchFamily="17" charset="-128"/>
                <a:ea typeface="ＭＳ 明朝" panose="02020609040205080304" pitchFamily="17" charset="-128"/>
                <a:cs typeface="MS Mincho"/>
                <a:sym typeface="MS Mincho"/>
              </a:rPr>
              <a:t>ポイント低くなっています。</a:t>
            </a:r>
            <a:r>
              <a:rPr lang="ja-JP" sz="1200" dirty="0">
                <a:latin typeface="ＭＳ 明朝" panose="02020609040205080304" pitchFamily="17" charset="-128"/>
                <a:ea typeface="ＭＳ 明朝" panose="02020609040205080304" pitchFamily="17" charset="-128"/>
                <a:cs typeface="MS Mincho"/>
                <a:sym typeface="MS Mincho"/>
              </a:rPr>
              <a:t>なお、死因はKDBで定義された6死因となっています。</a:t>
            </a:r>
            <a:endParaRPr sz="1200" b="0" i="0" u="none" strike="noStrike" cap="none" dirty="0">
              <a:latin typeface="ＭＳ 明朝" panose="02020609040205080304" pitchFamily="17" charset="-128"/>
              <a:ea typeface="ＭＳ 明朝" panose="02020609040205080304" pitchFamily="17" charset="-128"/>
              <a:cs typeface="MS Mincho"/>
              <a:sym typeface="MS Mincho"/>
            </a:endParaRPr>
          </a:p>
        </p:txBody>
      </p:sp>
      <p:graphicFrame>
        <p:nvGraphicFramePr>
          <p:cNvPr id="7" name="表 6">
            <a:extLst>
              <a:ext uri="{FF2B5EF4-FFF2-40B4-BE49-F238E27FC236}">
                <a16:creationId xmlns:a16="http://schemas.microsoft.com/office/drawing/2014/main" id="{FDACC3EC-27F9-4740-ACA0-934F02699B32}"/>
              </a:ext>
            </a:extLst>
          </p:cNvPr>
          <p:cNvGraphicFramePr>
            <a:graphicFrameLocks noGrp="1" noChangeAspect="1"/>
          </p:cNvGraphicFramePr>
          <p:nvPr>
            <p:extLst>
              <p:ext uri="{D42A27DB-BD31-4B8C-83A1-F6EECF244321}">
                <p14:modId xmlns:p14="http://schemas.microsoft.com/office/powerpoint/2010/main" val="2336404471"/>
              </p:ext>
            </p:extLst>
          </p:nvPr>
        </p:nvGraphicFramePr>
        <p:xfrm>
          <a:off x="582613" y="4421214"/>
          <a:ext cx="5327649" cy="1858578"/>
        </p:xfrm>
        <a:graphic>
          <a:graphicData uri="http://schemas.openxmlformats.org/drawingml/2006/table">
            <a:tbl>
              <a:tblPr/>
              <a:tblGrid>
                <a:gridCol w="938904">
                  <a:extLst>
                    <a:ext uri="{9D8B030D-6E8A-4147-A177-3AD203B41FA5}">
                      <a16:colId xmlns:a16="http://schemas.microsoft.com/office/drawing/2014/main" val="2704200044"/>
                    </a:ext>
                  </a:extLst>
                </a:gridCol>
                <a:gridCol w="1223093">
                  <a:extLst>
                    <a:ext uri="{9D8B030D-6E8A-4147-A177-3AD203B41FA5}">
                      <a16:colId xmlns:a16="http://schemas.microsoft.com/office/drawing/2014/main" val="3113870936"/>
                    </a:ext>
                  </a:extLst>
                </a:gridCol>
                <a:gridCol w="532405">
                  <a:extLst>
                    <a:ext uri="{9D8B030D-6E8A-4147-A177-3AD203B41FA5}">
                      <a16:colId xmlns:a16="http://schemas.microsoft.com/office/drawing/2014/main" val="832700941"/>
                    </a:ext>
                  </a:extLst>
                </a:gridCol>
                <a:gridCol w="877749">
                  <a:extLst>
                    <a:ext uri="{9D8B030D-6E8A-4147-A177-3AD203B41FA5}">
                      <a16:colId xmlns:a16="http://schemas.microsoft.com/office/drawing/2014/main" val="1664390957"/>
                    </a:ext>
                  </a:extLst>
                </a:gridCol>
                <a:gridCol w="877749">
                  <a:extLst>
                    <a:ext uri="{9D8B030D-6E8A-4147-A177-3AD203B41FA5}">
                      <a16:colId xmlns:a16="http://schemas.microsoft.com/office/drawing/2014/main" val="1327350349"/>
                    </a:ext>
                  </a:extLst>
                </a:gridCol>
                <a:gridCol w="877749">
                  <a:extLst>
                    <a:ext uri="{9D8B030D-6E8A-4147-A177-3AD203B41FA5}">
                      <a16:colId xmlns:a16="http://schemas.microsoft.com/office/drawing/2014/main" val="1871755823"/>
                    </a:ext>
                  </a:extLst>
                </a:gridCol>
              </a:tblGrid>
              <a:tr h="159100">
                <a:tc rowSpan="2">
                  <a:txBody>
                    <a:bodyPr/>
                    <a:lstStyle/>
                    <a:p>
                      <a:pPr algn="ctr"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疾病項目</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800" b="1" i="0" u="none" strike="noStrike" dirty="0">
                          <a:solidFill>
                            <a:srgbClr val="000000"/>
                          </a:solidFill>
                          <a:effectLst/>
                          <a:latin typeface="ＭＳ 明朝" panose="02020609040205080304" pitchFamily="17" charset="-128"/>
                          <a:ea typeface="ＭＳ 明朝" panose="02020609040205080304" pitchFamily="17" charset="-128"/>
                        </a:rPr>
                        <a:t>風間浦村</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2">
                  <a:txBody>
                    <a:bodyPr/>
                    <a:lstStyle/>
                    <a:p>
                      <a:pPr algn="ctr"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県</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同規模</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国</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2342560"/>
                  </a:ext>
                </a:extLst>
              </a:tr>
              <a:tr h="282041">
                <a:tc vMerge="1">
                  <a:txBody>
                    <a:bodyPr/>
                    <a:lstStyle/>
                    <a:p>
                      <a:endParaRPr kumimoji="1" lang="ja-JP" altLang="en-US"/>
                    </a:p>
                  </a:txBody>
                  <a:tcPr/>
                </a:tc>
                <a:tc>
                  <a:txBody>
                    <a:bodyPr/>
                    <a:lstStyle/>
                    <a:p>
                      <a:pPr algn="ctr" fontAlgn="ctr"/>
                      <a:r>
                        <a:rPr lang="ja-JP" altLang="en-US" sz="800" b="1" i="0" u="none" strike="noStrike" dirty="0">
                          <a:solidFill>
                            <a:srgbClr val="000000"/>
                          </a:solidFill>
                          <a:effectLst/>
                          <a:latin typeface="ＭＳ 明朝" panose="02020609040205080304" pitchFamily="17" charset="-128"/>
                          <a:ea typeface="ＭＳ 明朝" panose="02020609040205080304" pitchFamily="17" charset="-128"/>
                        </a:rPr>
                        <a:t>人数</a:t>
                      </a:r>
                      <a:r>
                        <a:rPr lang="en-US" altLang="ja-JP" sz="800" b="1"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1"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800" b="1" i="0" u="none" strike="noStrike" dirty="0">
                          <a:solidFill>
                            <a:srgbClr val="000000"/>
                          </a:solidFill>
                          <a:effectLst/>
                          <a:latin typeface="ＭＳ 明朝" panose="02020609040205080304" pitchFamily="17" charset="-128"/>
                          <a:ea typeface="ＭＳ 明朝" panose="02020609040205080304" pitchFamily="17" charset="-128"/>
                        </a:rPr>
                        <a:t>)</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dirty="0">
                          <a:solidFill>
                            <a:srgbClr val="000000"/>
                          </a:solidFill>
                          <a:effectLst/>
                          <a:latin typeface="ＭＳ 明朝" panose="02020609040205080304" pitchFamily="17" charset="-128"/>
                          <a:ea typeface="ＭＳ 明朝" panose="02020609040205080304" pitchFamily="17" charset="-128"/>
                        </a:rPr>
                        <a:t>割合</a:t>
                      </a:r>
                      <a:r>
                        <a:rPr lang="en-US" altLang="ja-JP" sz="800" b="1" i="0" u="none" strike="noStrike" dirty="0">
                          <a:solidFill>
                            <a:srgbClr val="000000"/>
                          </a:solidFill>
                          <a:effectLst/>
                          <a:latin typeface="ＭＳ 明朝" panose="02020609040205080304" pitchFamily="17" charset="-128"/>
                          <a:ea typeface="ＭＳ 明朝" panose="02020609040205080304" pitchFamily="17" charset="-128"/>
                        </a:rPr>
                        <a:t>(%)</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63667044"/>
                  </a:ext>
                </a:extLst>
              </a:tr>
              <a:tr h="202491">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悪性新生物</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明朝" panose="02020609040205080304" pitchFamily="17" charset="-128"/>
                          <a:ea typeface="ＭＳ 明朝" panose="02020609040205080304" pitchFamily="17" charset="-128"/>
                        </a:rPr>
                        <a:t>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明朝" panose="02020609040205080304" pitchFamily="17" charset="-128"/>
                          <a:ea typeface="ＭＳ 明朝" panose="02020609040205080304" pitchFamily="17" charset="-128"/>
                        </a:rPr>
                        <a:t>32.1%</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49.9%</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47.4%</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50.6%</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1728339"/>
                  </a:ext>
                </a:extLst>
              </a:tr>
              <a:tr h="202491">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心臓病</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rgbClr val="000000"/>
                          </a:solidFill>
                          <a:effectLst/>
                          <a:latin typeface="ＭＳ 明朝" panose="02020609040205080304" pitchFamily="17" charset="-128"/>
                          <a:ea typeface="ＭＳ 明朝" panose="02020609040205080304" pitchFamily="17" charset="-128"/>
                        </a:rPr>
                        <a:t>14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rgbClr val="000000"/>
                          </a:solidFill>
                          <a:effectLst/>
                          <a:latin typeface="ＭＳ 明朝" panose="02020609040205080304" pitchFamily="17" charset="-128"/>
                          <a:ea typeface="ＭＳ 明朝" panose="02020609040205080304" pitchFamily="17" charset="-128"/>
                        </a:rPr>
                        <a:t>50.0%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27.1%</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28.6%</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27.5%</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8818190"/>
                  </a:ext>
                </a:extLst>
              </a:tr>
              <a:tr h="202491">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脳疾患</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rgbClr val="000000"/>
                          </a:solidFill>
                          <a:effectLst/>
                          <a:latin typeface="ＭＳ 明朝" panose="02020609040205080304" pitchFamily="17" charset="-128"/>
                          <a:ea typeface="ＭＳ 明朝" panose="02020609040205080304" pitchFamily="17" charset="-128"/>
                        </a:rPr>
                        <a:t>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rgbClr val="000000"/>
                          </a:solidFill>
                          <a:effectLst/>
                          <a:latin typeface="ＭＳ 明朝" panose="02020609040205080304" pitchFamily="17" charset="-128"/>
                          <a:ea typeface="ＭＳ 明朝" panose="02020609040205080304" pitchFamily="17" charset="-128"/>
                        </a:rPr>
                        <a:t>14.3%</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14.5%</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16.4%</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13.8%</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344177"/>
                  </a:ext>
                </a:extLst>
              </a:tr>
              <a:tr h="202491">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自殺</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rgbClr val="000000"/>
                          </a:solidFill>
                          <a:effectLst/>
                          <a:latin typeface="ＭＳ 明朝" panose="02020609040205080304" pitchFamily="17" charset="-128"/>
                          <a:ea typeface="ＭＳ 明朝" panose="02020609040205080304" pitchFamily="17" charset="-128"/>
                        </a:rPr>
                        <a:t>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rgbClr val="000000"/>
                          </a:solidFill>
                          <a:effectLst/>
                          <a:latin typeface="ＭＳ 明朝" panose="02020609040205080304" pitchFamily="17" charset="-128"/>
                          <a:ea typeface="ＭＳ 明朝" panose="02020609040205080304" pitchFamily="17" charset="-128"/>
                        </a:rPr>
                        <a:t>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2.4%</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2.0%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2.7%</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495321"/>
                  </a:ext>
                </a:extLst>
              </a:tr>
              <a:tr h="202491">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腎不全</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rgbClr val="000000"/>
                          </a:solidFill>
                          <a:effectLst/>
                          <a:latin typeface="ＭＳ 明朝" panose="02020609040205080304" pitchFamily="17" charset="-128"/>
                          <a:ea typeface="ＭＳ 明朝" panose="02020609040205080304" pitchFamily="17" charset="-128"/>
                        </a:rPr>
                        <a:t>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rgbClr val="000000"/>
                          </a:solidFill>
                          <a:effectLst/>
                          <a:latin typeface="ＭＳ 明朝" panose="02020609040205080304" pitchFamily="17" charset="-128"/>
                          <a:ea typeface="ＭＳ 明朝" panose="02020609040205080304" pitchFamily="17" charset="-128"/>
                        </a:rPr>
                        <a:t>3.6%</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3.7%</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3.6%</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6609913"/>
                  </a:ext>
                </a:extLst>
              </a:tr>
              <a:tr h="202491">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糖尿病</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明朝" panose="02020609040205080304" pitchFamily="17" charset="-128"/>
                          <a:ea typeface="ＭＳ 明朝" panose="02020609040205080304" pitchFamily="17" charset="-128"/>
                        </a:rPr>
                        <a:t>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明朝" panose="02020609040205080304" pitchFamily="17" charset="-128"/>
                          <a:ea typeface="ＭＳ 明朝" panose="02020609040205080304" pitchFamily="17" charset="-128"/>
                        </a:rPr>
                        <a:t>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2.1%</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1.9%</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1.9%</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307951332"/>
                  </a:ext>
                </a:extLst>
              </a:tr>
              <a:tr h="202491">
                <a:tc>
                  <a:txBody>
                    <a:bodyPr/>
                    <a:lstStyle/>
                    <a:p>
                      <a:pPr algn="ctr"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合計</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rgbClr val="000000"/>
                          </a:solidFill>
                          <a:effectLst/>
                          <a:latin typeface="ＭＳ 明朝" panose="02020609040205080304" pitchFamily="17" charset="-128"/>
                          <a:ea typeface="ＭＳ 明朝" panose="02020609040205080304" pitchFamily="17" charset="-128"/>
                        </a:rPr>
                        <a:t>28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extLst>
                  <a:ext uri="{0D108BD9-81ED-4DB2-BD59-A6C34878D82A}">
                    <a16:rowId xmlns:a16="http://schemas.microsoft.com/office/drawing/2014/main" val="3602711815"/>
                  </a:ext>
                </a:extLst>
              </a:tr>
            </a:tbl>
          </a:graphicData>
        </a:graphic>
      </p:graphicFrame>
      <p:graphicFrame>
        <p:nvGraphicFramePr>
          <p:cNvPr id="10" name="表 9">
            <a:extLst>
              <a:ext uri="{FF2B5EF4-FFF2-40B4-BE49-F238E27FC236}">
                <a16:creationId xmlns:a16="http://schemas.microsoft.com/office/drawing/2014/main" id="{05EFB654-F611-4889-B435-357B97BF1F75}"/>
              </a:ext>
            </a:extLst>
          </p:cNvPr>
          <p:cNvGraphicFramePr>
            <a:graphicFrameLocks noGrp="1" noChangeAspect="1"/>
          </p:cNvGraphicFramePr>
          <p:nvPr>
            <p:extLst>
              <p:ext uri="{D42A27DB-BD31-4B8C-83A1-F6EECF244321}">
                <p14:modId xmlns:p14="http://schemas.microsoft.com/office/powerpoint/2010/main" val="2960332165"/>
              </p:ext>
            </p:extLst>
          </p:nvPr>
        </p:nvGraphicFramePr>
        <p:xfrm>
          <a:off x="582613" y="2404835"/>
          <a:ext cx="3688623" cy="647111"/>
        </p:xfrm>
        <a:graphic>
          <a:graphicData uri="http://schemas.openxmlformats.org/drawingml/2006/table">
            <a:tbl>
              <a:tblPr/>
              <a:tblGrid>
                <a:gridCol w="576347">
                  <a:extLst>
                    <a:ext uri="{9D8B030D-6E8A-4147-A177-3AD203B41FA5}">
                      <a16:colId xmlns:a16="http://schemas.microsoft.com/office/drawing/2014/main" val="1799332412"/>
                    </a:ext>
                  </a:extLst>
                </a:gridCol>
                <a:gridCol w="778069">
                  <a:extLst>
                    <a:ext uri="{9D8B030D-6E8A-4147-A177-3AD203B41FA5}">
                      <a16:colId xmlns:a16="http://schemas.microsoft.com/office/drawing/2014/main" val="323067674"/>
                    </a:ext>
                  </a:extLst>
                </a:gridCol>
                <a:gridCol w="778069">
                  <a:extLst>
                    <a:ext uri="{9D8B030D-6E8A-4147-A177-3AD203B41FA5}">
                      <a16:colId xmlns:a16="http://schemas.microsoft.com/office/drawing/2014/main" val="237346412"/>
                    </a:ext>
                  </a:extLst>
                </a:gridCol>
                <a:gridCol w="778069">
                  <a:extLst>
                    <a:ext uri="{9D8B030D-6E8A-4147-A177-3AD203B41FA5}">
                      <a16:colId xmlns:a16="http://schemas.microsoft.com/office/drawing/2014/main" val="3113196988"/>
                    </a:ext>
                  </a:extLst>
                </a:gridCol>
                <a:gridCol w="778069">
                  <a:extLst>
                    <a:ext uri="{9D8B030D-6E8A-4147-A177-3AD203B41FA5}">
                      <a16:colId xmlns:a16="http://schemas.microsoft.com/office/drawing/2014/main" val="1530292862"/>
                    </a:ext>
                  </a:extLst>
                </a:gridCol>
              </a:tblGrid>
              <a:tr h="187608">
                <a:tc>
                  <a:txBody>
                    <a:bodyPr/>
                    <a:lstStyle/>
                    <a:p>
                      <a:pPr algn="l"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ctr"/>
                      <a:r>
                        <a:rPr lang="ja-JP" altLang="en-US" sz="800" b="1" i="0" u="none" strike="noStrike" dirty="0">
                          <a:solidFill>
                            <a:srgbClr val="000000"/>
                          </a:solidFill>
                          <a:effectLst/>
                          <a:latin typeface="ＭＳ 明朝" panose="02020609040205080304" pitchFamily="17" charset="-128"/>
                          <a:ea typeface="ＭＳ 明朝" panose="02020609040205080304" pitchFamily="17" charset="-128"/>
                        </a:rPr>
                        <a:t>風間浦村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同規模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5662778"/>
                  </a:ext>
                </a:extLst>
              </a:tr>
              <a:tr h="208489">
                <a:tc>
                  <a:txBody>
                    <a:bodyPr/>
                    <a:lstStyle/>
                    <a:p>
                      <a:pPr algn="ctr"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a:solidFill>
                            <a:srgbClr val="000000"/>
                          </a:solidFill>
                          <a:effectLst/>
                          <a:latin typeface="ＭＳ 明朝" panose="02020609040205080304" pitchFamily="17" charset="-128"/>
                          <a:ea typeface="ＭＳ 明朝" panose="02020609040205080304" pitchFamily="17" charset="-128"/>
                        </a:rPr>
                        <a:t>121.4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119.1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101.6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100.0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5286856"/>
                  </a:ext>
                </a:extLst>
              </a:tr>
              <a:tr h="243983">
                <a:tc>
                  <a:txBody>
                    <a:bodyPr/>
                    <a:lstStyle/>
                    <a:p>
                      <a:pPr algn="ctr"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a:solidFill>
                            <a:srgbClr val="000000"/>
                          </a:solidFill>
                          <a:effectLst/>
                          <a:latin typeface="ＭＳ 明朝" panose="02020609040205080304" pitchFamily="17" charset="-128"/>
                          <a:ea typeface="ＭＳ 明朝" panose="02020609040205080304" pitchFamily="17" charset="-128"/>
                        </a:rPr>
                        <a:t>120.7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110.8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99.9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100.0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5393921"/>
                  </a:ext>
                </a:extLst>
              </a:tr>
            </a:tbl>
          </a:graphicData>
        </a:graphic>
      </p:graphicFrame>
      <p:graphicFrame>
        <p:nvGraphicFramePr>
          <p:cNvPr id="20" name="主たる死因の割合">
            <a:extLst>
              <a:ext uri="{FF2B5EF4-FFF2-40B4-BE49-F238E27FC236}">
                <a16:creationId xmlns:a16="http://schemas.microsoft.com/office/drawing/2014/main" id="{2CFE0ECD-ECCC-4380-B637-2454F4D31CE2}"/>
              </a:ext>
            </a:extLst>
          </p:cNvPr>
          <p:cNvGraphicFramePr>
            <a:graphicFrameLocks noChangeAspect="1"/>
          </p:cNvGraphicFramePr>
          <p:nvPr>
            <p:extLst>
              <p:ext uri="{D42A27DB-BD31-4B8C-83A1-F6EECF244321}">
                <p14:modId xmlns:p14="http://schemas.microsoft.com/office/powerpoint/2010/main" val="2618200310"/>
              </p:ext>
            </p:extLst>
          </p:nvPr>
        </p:nvGraphicFramePr>
        <p:xfrm>
          <a:off x="576264" y="6706293"/>
          <a:ext cx="4644044" cy="19031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6572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3">
            <a:extLst>
              <a:ext uri="{FF2B5EF4-FFF2-40B4-BE49-F238E27FC236}">
                <a16:creationId xmlns:a16="http://schemas.microsoft.com/office/drawing/2014/main" id="{620075A6-5337-2B85-6423-BA6682D8E69A}"/>
              </a:ext>
            </a:extLst>
          </p:cNvPr>
          <p:cNvSpPr txBox="1">
            <a:spLocks/>
          </p:cNvSpPr>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800" b="0" i="0" u="none" strike="noStrike" kern="1200" cap="none" spc="0" normalizeH="0" baseline="0" noProof="0" smtClean="0">
                <a:ln>
                  <a:noFill/>
                </a:ln>
                <a:solidFill>
                  <a:prstClr val="black">
                    <a:tint val="75000"/>
                  </a:prstClr>
                </a:solidFill>
                <a:effectLst/>
                <a:uLnTx/>
                <a:uFillTx/>
                <a:latin typeface="ＭＳ 明朝" panose="02020609040205080304" pitchFamily="17" charset="-128"/>
                <a:ea typeface="ＭＳ 明朝" panose="02020609040205080304" pitchFamily="17" charset="-128"/>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1" lang="ja-JP" altLang="en-US" sz="800" b="0" i="0" u="none" strike="noStrike" kern="1200" cap="none" spc="0" normalizeH="0" baseline="0" noProof="0" dirty="0">
              <a:ln>
                <a:noFill/>
              </a:ln>
              <a:solidFill>
                <a:prstClr val="black">
                  <a:tint val="75000"/>
                </a:prstClr>
              </a:solidFill>
              <a:effectLst/>
              <a:uLnTx/>
              <a:uFillTx/>
              <a:latin typeface="ＭＳ 明朝" panose="02020609040205080304" pitchFamily="17" charset="-128"/>
              <a:ea typeface="ＭＳ 明朝" panose="02020609040205080304" pitchFamily="17" charset="-128"/>
            </a:endParaRPr>
          </a:p>
        </p:txBody>
      </p:sp>
      <p:sp>
        <p:nvSpPr>
          <p:cNvPr id="3" name="テキスト ボックス 2">
            <a:extLst>
              <a:ext uri="{FF2B5EF4-FFF2-40B4-BE49-F238E27FC236}">
                <a16:creationId xmlns:a16="http://schemas.microsoft.com/office/drawing/2014/main" id="{283A0075-6C71-1E8D-BAB5-86BF86E0EFA6}"/>
              </a:ext>
            </a:extLst>
          </p:cNvPr>
          <p:cNvSpPr txBox="1">
            <a:spLocks/>
          </p:cNvSpPr>
          <p:nvPr/>
        </p:nvSpPr>
        <p:spPr>
          <a:xfrm>
            <a:off x="576263" y="546319"/>
            <a:ext cx="6242400" cy="338554"/>
          </a:xfrm>
          <a:prstGeom prst="rect">
            <a:avLst/>
          </a:prstGeom>
          <a:noFill/>
          <a:ln>
            <a:noFill/>
          </a:ln>
        </p:spPr>
        <p:txBody>
          <a:bodyPr wrap="square" lIns="0" rIns="90000" rtlCol="0">
            <a:spAutoFit/>
          </a:bodyPr>
          <a:lstStyle/>
          <a:p>
            <a:pPr lvl="0" fontAlgn="base">
              <a:spcBef>
                <a:spcPct val="0"/>
              </a:spcBef>
              <a:spcAft>
                <a:spcPct val="0"/>
              </a:spcAft>
              <a:defRPr/>
            </a:pPr>
            <a:r>
              <a:rPr kumimoji="1" lang="en-US" altLang="ja-JP" sz="1600" b="1" dirty="0">
                <a:solidFill>
                  <a:prstClr val="black"/>
                </a:solidFill>
                <a:latin typeface="ＭＳ 明朝" panose="02020609040205080304" pitchFamily="17" charset="-128"/>
                <a:ea typeface="ＭＳ 明朝" panose="02020609040205080304" pitchFamily="17" charset="-128"/>
                <a:cs typeface="Times New Roman" pitchFamily="18" charset="0"/>
              </a:rPr>
              <a:t>2.</a:t>
            </a:r>
            <a:r>
              <a:rPr kumimoji="1" lang="ja-JP" altLang="en-US" sz="1600" b="1" dirty="0">
                <a:solidFill>
                  <a:prstClr val="black"/>
                </a:solidFill>
                <a:latin typeface="ＭＳ 明朝" panose="02020609040205080304" pitchFamily="17" charset="-128"/>
                <a:ea typeface="ＭＳ 明朝" panose="02020609040205080304" pitchFamily="17" charset="-128"/>
                <a:cs typeface="Times New Roman" pitchFamily="18" charset="0"/>
              </a:rPr>
              <a:t>医療費の分析</a:t>
            </a:r>
            <a:endParaRPr kumimoji="1" lang="en-US" altLang="ja-JP" sz="1600" b="1" dirty="0">
              <a:solidFill>
                <a:prstClr val="black"/>
              </a:solidFill>
              <a:latin typeface="ＭＳ 明朝" panose="02020609040205080304" pitchFamily="17" charset="-128"/>
              <a:ea typeface="ＭＳ 明朝" panose="02020609040205080304" pitchFamily="17" charset="-128"/>
              <a:cs typeface="Times New Roman" pitchFamily="18" charset="0"/>
            </a:endParaRPr>
          </a:p>
        </p:txBody>
      </p:sp>
      <p:sp>
        <p:nvSpPr>
          <p:cNvPr id="8" name="テキスト ボックス 7">
            <a:extLst>
              <a:ext uri="{FF2B5EF4-FFF2-40B4-BE49-F238E27FC236}">
                <a16:creationId xmlns:a16="http://schemas.microsoft.com/office/drawing/2014/main" id="{939B0708-B430-8E8F-1322-CB03BC402030}"/>
              </a:ext>
            </a:extLst>
          </p:cNvPr>
          <p:cNvSpPr txBox="1">
            <a:spLocks noChangeAspect="1"/>
          </p:cNvSpPr>
          <p:nvPr/>
        </p:nvSpPr>
        <p:spPr>
          <a:xfrm>
            <a:off x="575791" y="1931255"/>
            <a:ext cx="2782816" cy="276999"/>
          </a:xfrm>
          <a:prstGeom prst="rect">
            <a:avLst/>
          </a:prstGeom>
          <a:noFill/>
          <a:ln>
            <a:noFill/>
          </a:ln>
        </p:spPr>
        <p:txBody>
          <a:bodyPr wrap="square" lIns="0" rIns="9000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年度別医療費の状況</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endParaRPr>
          </a:p>
        </p:txBody>
      </p:sp>
      <p:sp>
        <p:nvSpPr>
          <p:cNvPr id="13" name="テキスト ボックス 12">
            <a:extLst>
              <a:ext uri="{FF2B5EF4-FFF2-40B4-BE49-F238E27FC236}">
                <a16:creationId xmlns:a16="http://schemas.microsoft.com/office/drawing/2014/main" id="{28A3C9DF-1CEE-F942-27FB-6F77114F813A}"/>
              </a:ext>
            </a:extLst>
          </p:cNvPr>
          <p:cNvSpPr txBox="1">
            <a:spLocks noChangeAspect="1"/>
          </p:cNvSpPr>
          <p:nvPr/>
        </p:nvSpPr>
        <p:spPr>
          <a:xfrm>
            <a:off x="576263" y="5428603"/>
            <a:ext cx="2782816" cy="276999"/>
          </a:xfrm>
          <a:prstGeom prst="rect">
            <a:avLst/>
          </a:prstGeom>
          <a:noFill/>
          <a:ln>
            <a:noFill/>
          </a:ln>
        </p:spPr>
        <p:txBody>
          <a:bodyPr wrap="square" lIns="0" rIns="9000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年度別</a:t>
            </a:r>
            <a:r>
              <a:rPr kumimoji="1" lang="zh-TW"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入院･外来別医療費</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endParaRPr>
          </a:p>
        </p:txBody>
      </p:sp>
      <p:sp>
        <p:nvSpPr>
          <p:cNvPr id="15" name="テキスト ボックス 14">
            <a:extLst>
              <a:ext uri="{FF2B5EF4-FFF2-40B4-BE49-F238E27FC236}">
                <a16:creationId xmlns:a16="http://schemas.microsoft.com/office/drawing/2014/main" id="{C8C29D80-50E3-B1F8-5D3F-3D64C93AB758}"/>
              </a:ext>
            </a:extLst>
          </p:cNvPr>
          <p:cNvSpPr txBox="1">
            <a:spLocks noChangeAspect="1"/>
          </p:cNvSpPr>
          <p:nvPr/>
        </p:nvSpPr>
        <p:spPr>
          <a:xfrm>
            <a:off x="583411" y="4794390"/>
            <a:ext cx="5143163" cy="338554"/>
          </a:xfrm>
          <a:prstGeom prst="rect">
            <a:avLst/>
          </a:prstGeom>
          <a:noFill/>
          <a:ln>
            <a:noFill/>
          </a:ln>
        </p:spPr>
        <p:txBody>
          <a:bodyPr wrap="square" lIns="0" rIns="9000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出典</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国保データベース</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(KDB)</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システム</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健診･医療･介護データからみる地域の健康課題</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被保険者一人当たりの医療費</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…1</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カ月分相当。</a:t>
            </a:r>
            <a:endPar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endParaRPr>
          </a:p>
        </p:txBody>
      </p:sp>
      <p:sp>
        <p:nvSpPr>
          <p:cNvPr id="4" name="テキスト ボックス 3">
            <a:extLst>
              <a:ext uri="{FF2B5EF4-FFF2-40B4-BE49-F238E27FC236}">
                <a16:creationId xmlns:a16="http://schemas.microsoft.com/office/drawing/2014/main" id="{93D24635-3FA9-99FD-090B-54C926B3CBFF}"/>
              </a:ext>
            </a:extLst>
          </p:cNvPr>
          <p:cNvSpPr txBox="1">
            <a:spLocks noChangeAspect="1"/>
          </p:cNvSpPr>
          <p:nvPr/>
        </p:nvSpPr>
        <p:spPr>
          <a:xfrm>
            <a:off x="589582" y="8316996"/>
            <a:ext cx="5143163" cy="215444"/>
          </a:xfrm>
          <a:prstGeom prst="rect">
            <a:avLst/>
          </a:prstGeom>
          <a:noFill/>
          <a:ln>
            <a:noFill/>
          </a:ln>
        </p:spPr>
        <p:txBody>
          <a:bodyPr wrap="square" lIns="0" rIns="9000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出典</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国保データベース</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(KDB)</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システム</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地域の全体像の把握</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a:t>
            </a:r>
          </a:p>
        </p:txBody>
      </p:sp>
      <p:sp>
        <p:nvSpPr>
          <p:cNvPr id="2" name="タイトル 1">
            <a:extLst>
              <a:ext uri="{FF2B5EF4-FFF2-40B4-BE49-F238E27FC236}">
                <a16:creationId xmlns:a16="http://schemas.microsoft.com/office/drawing/2014/main" id="{1AF713E0-A603-C8C9-AA6C-C9262EFF67DA}"/>
              </a:ext>
            </a:extLst>
          </p:cNvPr>
          <p:cNvSpPr txBox="1">
            <a:spLocks/>
          </p:cNvSpPr>
          <p:nvPr/>
        </p:nvSpPr>
        <p:spPr>
          <a:xfrm>
            <a:off x="579863" y="900113"/>
            <a:ext cx="5432532" cy="978837"/>
          </a:xfrm>
          <a:prstGeom prst="rect">
            <a:avLst/>
          </a:prstGeom>
          <a:ln>
            <a:noFill/>
          </a:ln>
        </p:spPr>
        <p:txBody>
          <a:bodyPr vert="horz" wrap="square" lIns="0" tIns="43201" rIns="90000" bIns="43201" rtlCol="0" anchor="t">
            <a:spAutoFit/>
          </a:bodyPr>
          <a:lstStyle>
            <a:defPPr>
              <a:defRPr lang="ja-JP"/>
            </a:defPPr>
            <a:lvl1pPr fontAlgn="base">
              <a:lnSpc>
                <a:spcPct val="125000"/>
              </a:lnSpc>
              <a:spcBef>
                <a:spcPct val="0"/>
              </a:spcBef>
              <a:spcAft>
                <a:spcPct val="0"/>
              </a:spcAft>
              <a:tabLst>
                <a:tab pos="3054059" algn="l"/>
              </a:tabLst>
              <a:defRPr sz="1200">
                <a:latin typeface="ＭＳ 明朝" panose="02020609040205080304" pitchFamily="17" charset="-128"/>
                <a:ea typeface="ＭＳ 明朝" panose="02020609040205080304" pitchFamily="17" charset="-128"/>
                <a:cs typeface="+mj-cs"/>
              </a:defRPr>
            </a:lvl1pPr>
          </a:lstStyle>
          <a:p>
            <a:pPr marL="0" marR="0" lvl="0" indent="0" algn="just" defTabSz="914400" rtl="0" eaLnBrk="1" fontAlgn="base" latinLnBrk="0" hangingPunct="1">
              <a:lnSpc>
                <a:spcPct val="125000"/>
              </a:lnSpc>
              <a:spcBef>
                <a:spcPct val="0"/>
              </a:spcBef>
              <a:spcAft>
                <a:spcPct val="0"/>
              </a:spcAft>
              <a:buClrTx/>
              <a:buSzTx/>
              <a:buFontTx/>
              <a:buNone/>
              <a:tabLst>
                <a:tab pos="3054059" algn="l"/>
              </a:tabLst>
              <a:defRPr/>
            </a:pPr>
            <a:r>
              <a:rPr kumimoji="1" lang="en-US" altLang="ja-JP" b="0" i="0" u="none" strike="noStrike" kern="1200" cap="none" spc="0" normalizeH="0" baseline="0" noProof="0" dirty="0">
                <a:ln>
                  <a:noFill/>
                </a:ln>
                <a:solidFill>
                  <a:prstClr val="black"/>
                </a:solidFill>
                <a:effectLst/>
                <a:uLnTx/>
                <a:uFillTx/>
              </a:rPr>
              <a:t>(1)</a:t>
            </a:r>
            <a:r>
              <a:rPr kumimoji="1" lang="ja-JP" altLang="en-US" b="0" i="0" u="none" strike="noStrike" kern="1200" cap="none" spc="0" normalizeH="0" baseline="0" noProof="0" dirty="0">
                <a:ln>
                  <a:noFill/>
                </a:ln>
                <a:solidFill>
                  <a:prstClr val="black"/>
                </a:solidFill>
                <a:effectLst/>
                <a:uLnTx/>
                <a:uFillTx/>
              </a:rPr>
              <a:t>医療費のボリューム</a:t>
            </a:r>
            <a:endParaRPr kumimoji="1" lang="en-US" altLang="ja-JP" b="0" i="0" u="none" strike="noStrike" kern="1200" cap="none" spc="0" normalizeH="0" baseline="0" noProof="0" dirty="0">
              <a:ln>
                <a:noFill/>
              </a:ln>
              <a:solidFill>
                <a:prstClr val="black"/>
              </a:solidFill>
              <a:effectLst/>
              <a:uLnTx/>
              <a:uFillTx/>
            </a:endParaRPr>
          </a:p>
          <a:p>
            <a:pPr algn="just"/>
            <a:r>
              <a:rPr lang="ja-JP" altLang="en-US" dirty="0"/>
              <a:t>　以下は、本村の医療費の状況を示したものです。</a:t>
            </a:r>
            <a:r>
              <a:rPr lang="ja-JP" altLang="ja-JP" dirty="0">
                <a:cs typeface="MS Mincho"/>
                <a:sym typeface="MS Mincho"/>
              </a:rPr>
              <a:t>被保険者数が減少する中、令和4年度の医療費</a:t>
            </a:r>
            <a:r>
              <a:rPr lang="en-US" altLang="ja-JP" dirty="0">
                <a:cs typeface="MS Mincho"/>
                <a:sym typeface="MS Mincho"/>
              </a:rPr>
              <a:t>193</a:t>
            </a:r>
            <a:r>
              <a:rPr lang="ja-JP" altLang="ja-JP" dirty="0">
                <a:cs typeface="MS Mincho"/>
                <a:sym typeface="MS Mincho"/>
              </a:rPr>
              <a:t>百万円は平成30年度</a:t>
            </a:r>
            <a:r>
              <a:rPr lang="en-US" altLang="ja-JP" dirty="0">
                <a:cs typeface="MS Mincho"/>
                <a:sym typeface="MS Mincho"/>
              </a:rPr>
              <a:t>209</a:t>
            </a:r>
            <a:r>
              <a:rPr lang="ja-JP" altLang="ja-JP" dirty="0">
                <a:cs typeface="MS Mincho"/>
                <a:sym typeface="MS Mincho"/>
              </a:rPr>
              <a:t>百万円と比べて</a:t>
            </a:r>
            <a:r>
              <a:rPr lang="en-US" altLang="ja-JP" dirty="0">
                <a:cs typeface="MS Mincho"/>
                <a:sym typeface="MS Mincho"/>
              </a:rPr>
              <a:t>7.7</a:t>
            </a:r>
            <a:r>
              <a:rPr lang="ja-JP" altLang="ja-JP" dirty="0">
                <a:cs typeface="MS Mincho"/>
                <a:sym typeface="MS Mincho"/>
              </a:rPr>
              <a:t>%減少していますが、被保険者一人当たりの医療費は</a:t>
            </a:r>
            <a:r>
              <a:rPr lang="en-US" altLang="ja-JP" dirty="0">
                <a:cs typeface="MS Mincho"/>
                <a:sym typeface="MS Mincho"/>
              </a:rPr>
              <a:t>9.9</a:t>
            </a:r>
            <a:r>
              <a:rPr lang="ja-JP" altLang="ja-JP" dirty="0">
                <a:cs typeface="MS Mincho"/>
                <a:sym typeface="MS Mincho"/>
              </a:rPr>
              <a:t>%増加しています。</a:t>
            </a:r>
            <a:endParaRPr lang="ja-JP" altLang="ja-JP" dirty="0"/>
          </a:p>
        </p:txBody>
      </p:sp>
      <p:graphicFrame>
        <p:nvGraphicFramePr>
          <p:cNvPr id="19" name="年度別 医療費の状況">
            <a:extLst>
              <a:ext uri="{FF2B5EF4-FFF2-40B4-BE49-F238E27FC236}">
                <a16:creationId xmlns:a16="http://schemas.microsoft.com/office/drawing/2014/main" id="{83352FA8-5087-4252-9809-83799B119428}"/>
              </a:ext>
            </a:extLst>
          </p:cNvPr>
          <p:cNvGraphicFramePr>
            <a:graphicFrameLocks/>
          </p:cNvGraphicFramePr>
          <p:nvPr>
            <p:extLst>
              <p:ext uri="{D42A27DB-BD31-4B8C-83A1-F6EECF244321}">
                <p14:modId xmlns:p14="http://schemas.microsoft.com/office/powerpoint/2010/main" val="1948303536"/>
              </p:ext>
            </p:extLst>
          </p:nvPr>
        </p:nvGraphicFramePr>
        <p:xfrm>
          <a:off x="576263" y="2199863"/>
          <a:ext cx="5328121" cy="2620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年度別 入院･外来別医療費">
            <a:extLst>
              <a:ext uri="{FF2B5EF4-FFF2-40B4-BE49-F238E27FC236}">
                <a16:creationId xmlns:a16="http://schemas.microsoft.com/office/drawing/2014/main" id="{75646497-2ECE-4E16-A481-03645A1BA0A5}"/>
              </a:ext>
            </a:extLst>
          </p:cNvPr>
          <p:cNvGraphicFramePr>
            <a:graphicFrameLocks/>
          </p:cNvGraphicFramePr>
          <p:nvPr>
            <p:extLst>
              <p:ext uri="{D42A27DB-BD31-4B8C-83A1-F6EECF244321}">
                <p14:modId xmlns:p14="http://schemas.microsoft.com/office/powerpoint/2010/main" val="3937522616"/>
              </p:ext>
            </p:extLst>
          </p:nvPr>
        </p:nvGraphicFramePr>
        <p:xfrm>
          <a:off x="575792" y="5705602"/>
          <a:ext cx="5328121" cy="262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218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3">
            <a:extLst>
              <a:ext uri="{FF2B5EF4-FFF2-40B4-BE49-F238E27FC236}">
                <a16:creationId xmlns:a16="http://schemas.microsoft.com/office/drawing/2014/main" id="{620075A6-5337-2B85-6423-BA6682D8E69A}"/>
              </a:ext>
            </a:extLst>
          </p:cNvPr>
          <p:cNvSpPr txBox="1">
            <a:spLocks/>
          </p:cNvSpPr>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800" b="0" i="0" u="none" strike="noStrike" kern="1200" cap="none" spc="0" normalizeH="0" baseline="0" noProof="0" smtClean="0">
                <a:ln>
                  <a:noFill/>
                </a:ln>
                <a:solidFill>
                  <a:prstClr val="black">
                    <a:tint val="75000"/>
                  </a:prstClr>
                </a:solidFill>
                <a:effectLst/>
                <a:uLnTx/>
                <a:uFillTx/>
                <a:latin typeface="ＭＳ 明朝" panose="02020609040205080304" pitchFamily="17" charset="-128"/>
                <a:ea typeface="ＭＳ 明朝" panose="02020609040205080304" pitchFamily="17" charset="-128"/>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1" lang="ja-JP" altLang="en-US" sz="800" b="0" i="0" u="none" strike="noStrike" kern="1200" cap="none" spc="0" normalizeH="0" baseline="0" noProof="0" dirty="0">
              <a:ln>
                <a:noFill/>
              </a:ln>
              <a:solidFill>
                <a:prstClr val="black">
                  <a:tint val="75000"/>
                </a:prstClr>
              </a:solidFill>
              <a:effectLst/>
              <a:uLnTx/>
              <a:uFillTx/>
              <a:latin typeface="ＭＳ 明朝" panose="02020609040205080304" pitchFamily="17" charset="-128"/>
              <a:ea typeface="ＭＳ 明朝" panose="02020609040205080304" pitchFamily="17" charset="-128"/>
            </a:endParaRPr>
          </a:p>
        </p:txBody>
      </p:sp>
      <p:sp>
        <p:nvSpPr>
          <p:cNvPr id="2" name="テキスト ボックス 1">
            <a:extLst>
              <a:ext uri="{FF2B5EF4-FFF2-40B4-BE49-F238E27FC236}">
                <a16:creationId xmlns:a16="http://schemas.microsoft.com/office/drawing/2014/main" id="{9999F882-217B-75B6-8859-7B7C89D70362}"/>
              </a:ext>
            </a:extLst>
          </p:cNvPr>
          <p:cNvSpPr txBox="1">
            <a:spLocks noChangeAspect="1"/>
          </p:cNvSpPr>
          <p:nvPr/>
        </p:nvSpPr>
        <p:spPr>
          <a:xfrm>
            <a:off x="575691" y="8449187"/>
            <a:ext cx="5143163" cy="215444"/>
          </a:xfrm>
          <a:prstGeom prst="rect">
            <a:avLst/>
          </a:prstGeom>
          <a:noFill/>
          <a:ln>
            <a:noFill/>
          </a:ln>
        </p:spPr>
        <p:txBody>
          <a:bodyPr wrap="square" lIns="0" rIns="9000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出典</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国保データベース</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(KDB)</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システム</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疾病別医療費分析</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大分類</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a:t>
            </a:r>
          </a:p>
        </p:txBody>
      </p:sp>
      <p:sp>
        <p:nvSpPr>
          <p:cNvPr id="9" name="タイトル 1">
            <a:extLst>
              <a:ext uri="{FF2B5EF4-FFF2-40B4-BE49-F238E27FC236}">
                <a16:creationId xmlns:a16="http://schemas.microsoft.com/office/drawing/2014/main" id="{9685439A-D2FD-2057-9178-46120360749F}"/>
              </a:ext>
            </a:extLst>
          </p:cNvPr>
          <p:cNvSpPr txBox="1">
            <a:spLocks noChangeAspect="1"/>
          </p:cNvSpPr>
          <p:nvPr/>
        </p:nvSpPr>
        <p:spPr>
          <a:xfrm>
            <a:off x="581026" y="904876"/>
            <a:ext cx="5322887" cy="1671334"/>
          </a:xfrm>
          <a:prstGeom prst="rect">
            <a:avLst/>
          </a:prstGeom>
          <a:ln>
            <a:noFill/>
          </a:ln>
        </p:spPr>
        <p:txBody>
          <a:bodyPr vert="horz" wrap="square" lIns="0" tIns="43201" rIns="90000" bIns="43201" rtlCol="0" anchor="t">
            <a:spAutoFit/>
          </a:bodyPr>
          <a:lstStyle>
            <a:defPPr>
              <a:defRPr lang="ja-JP"/>
            </a:defPPr>
            <a:lvl1pPr fontAlgn="base">
              <a:lnSpc>
                <a:spcPct val="125000"/>
              </a:lnSpc>
              <a:spcBef>
                <a:spcPct val="0"/>
              </a:spcBef>
              <a:spcAft>
                <a:spcPct val="0"/>
              </a:spcAft>
              <a:tabLst>
                <a:tab pos="3054059" algn="l"/>
              </a:tabLst>
              <a:defRPr sz="1200">
                <a:latin typeface="ＭＳ 明朝" panose="02020609040205080304" pitchFamily="17" charset="-128"/>
                <a:ea typeface="ＭＳ 明朝" panose="02020609040205080304" pitchFamily="17" charset="-128"/>
                <a:cs typeface="+mj-cs"/>
              </a:defRPr>
            </a:lvl1pPr>
          </a:lstStyle>
          <a:p>
            <a:pPr marL="0" marR="0" lvl="0" indent="0" algn="just" defTabSz="914400" rtl="0" eaLnBrk="1" fontAlgn="base" latinLnBrk="0" hangingPunct="1">
              <a:lnSpc>
                <a:spcPct val="125000"/>
              </a:lnSpc>
              <a:spcBef>
                <a:spcPct val="0"/>
              </a:spcBef>
              <a:spcAft>
                <a:spcPct val="0"/>
              </a:spcAft>
              <a:buClrTx/>
              <a:buSzTx/>
              <a:buFontTx/>
              <a:buNone/>
              <a:tabLst>
                <a:tab pos="3054059" algn="l"/>
              </a:tabLst>
              <a:defRPr/>
            </a:pPr>
            <a:r>
              <a:rPr kumimoji="1" lang="en-US" altLang="ja-JP" sz="1200" b="0" i="0" u="none" strike="noStrike" kern="1200" cap="none" spc="0" normalizeH="0" baseline="0" noProof="0" dirty="0">
                <a:ln>
                  <a:noFill/>
                </a:ln>
                <a:solidFill>
                  <a:prstClr val="black"/>
                </a:solidFill>
                <a:effectLst/>
                <a:uLnTx/>
                <a:uFillTx/>
              </a:rPr>
              <a:t>(2)</a:t>
            </a:r>
            <a:r>
              <a:rPr kumimoji="1" lang="ja-JP" altLang="en-US" sz="1200" b="0" i="0" u="none" strike="noStrike" kern="1200" cap="none" spc="0" normalizeH="0" baseline="0" noProof="0" dirty="0">
                <a:ln>
                  <a:noFill/>
                </a:ln>
                <a:solidFill>
                  <a:prstClr val="black"/>
                </a:solidFill>
                <a:effectLst/>
                <a:uLnTx/>
                <a:uFillTx/>
              </a:rPr>
              <a:t>被保険者一人当たりの医療費の推移</a:t>
            </a:r>
            <a:endParaRPr kumimoji="1" lang="en-US" altLang="ja-JP" sz="1200" b="0" i="0" u="none" strike="noStrike" kern="1200" cap="none" spc="0" normalizeH="0" baseline="0" noProof="0" dirty="0">
              <a:ln>
                <a:noFill/>
              </a:ln>
              <a:solidFill>
                <a:prstClr val="black"/>
              </a:solidFill>
              <a:effectLst/>
              <a:uLnTx/>
              <a:uFillTx/>
            </a:endParaRPr>
          </a:p>
          <a:p>
            <a:pPr algn="just"/>
            <a:r>
              <a:rPr lang="ja-JP" altLang="en-US" dirty="0"/>
              <a:t>　本村の令和</a:t>
            </a:r>
            <a:r>
              <a:rPr lang="en-US" altLang="ja-JP" dirty="0"/>
              <a:t>4</a:t>
            </a:r>
            <a:r>
              <a:rPr lang="ja-JP" altLang="en-US" dirty="0"/>
              <a:t>年度の年度別の被保険者一人当たりの医療費</a:t>
            </a:r>
            <a:r>
              <a:rPr lang="ja-JP" altLang="ja-JP" dirty="0">
                <a:cs typeface="MS Mincho"/>
                <a:sym typeface="MS Mincho"/>
              </a:rPr>
              <a:t>は</a:t>
            </a:r>
            <a:r>
              <a:rPr lang="en-US" altLang="ja-JP" dirty="0">
                <a:cs typeface="MS Mincho"/>
                <a:sym typeface="MS Mincho"/>
              </a:rPr>
              <a:t>31,926</a:t>
            </a:r>
            <a:r>
              <a:rPr lang="ja-JP" altLang="en-US" dirty="0">
                <a:cs typeface="MS Mincho"/>
                <a:sym typeface="MS Mincho"/>
              </a:rPr>
              <a:t>円であり、青森県と比較すると</a:t>
            </a:r>
            <a:r>
              <a:rPr lang="en-US" altLang="ja-JP" dirty="0">
                <a:cs typeface="MS Mincho"/>
                <a:sym typeface="MS Mincho"/>
              </a:rPr>
              <a:t>9.0%</a:t>
            </a:r>
            <a:r>
              <a:rPr lang="ja-JP" altLang="en-US" dirty="0">
                <a:cs typeface="MS Mincho"/>
                <a:sym typeface="MS Mincho"/>
              </a:rPr>
              <a:t>高いです。本村の年度別の被保険者一人当たりの医療費は</a:t>
            </a:r>
            <a:r>
              <a:rPr lang="ja-JP" altLang="ja-JP" dirty="0">
                <a:cs typeface="MS Mincho"/>
                <a:sym typeface="MS Mincho"/>
              </a:rPr>
              <a:t>平成30年度から令和4年度で</a:t>
            </a:r>
            <a:r>
              <a:rPr lang="en-US" altLang="ja-JP" dirty="0">
                <a:cs typeface="MS Mincho"/>
                <a:sym typeface="MS Mincho"/>
              </a:rPr>
              <a:t>9.9</a:t>
            </a:r>
            <a:r>
              <a:rPr lang="ja-JP" altLang="ja-JP" dirty="0">
                <a:cs typeface="MS Mincho"/>
                <a:sym typeface="MS Mincho"/>
              </a:rPr>
              <a:t>%</a:t>
            </a:r>
            <a:r>
              <a:rPr lang="ja-JP" altLang="en-US" dirty="0">
                <a:cs typeface="MS Mincho"/>
                <a:sym typeface="MS Mincho"/>
              </a:rPr>
              <a:t>増加しており、</a:t>
            </a:r>
            <a:r>
              <a:rPr lang="en-US" altLang="ja-JP" dirty="0">
                <a:cs typeface="MS Mincho"/>
                <a:sym typeface="MS Mincho"/>
              </a:rPr>
              <a:t>7.8</a:t>
            </a:r>
            <a:r>
              <a:rPr lang="ja-JP" altLang="ja-JP" dirty="0">
                <a:cs typeface="MS Mincho"/>
                <a:sym typeface="MS Mincho"/>
              </a:rPr>
              <a:t>%増加した</a:t>
            </a:r>
            <a:r>
              <a:rPr lang="ja-JP" altLang="en-US" dirty="0">
                <a:cs typeface="MS Mincho"/>
                <a:sym typeface="MS Mincho"/>
              </a:rPr>
              <a:t>青森県より増加割合は大きく、青森県との差は拡大しています。</a:t>
            </a:r>
            <a:endParaRPr lang="ja-JP" altLang="ja-JP" dirty="0"/>
          </a:p>
          <a:p>
            <a:pPr lvl="0" algn="just">
              <a:defRPr/>
            </a:pPr>
            <a:r>
              <a:rPr kumimoji="1" lang="ja-JP" altLang="en-US" b="0" i="0" u="none" strike="noStrike" kern="1200" cap="none" spc="0" normalizeH="0" baseline="0" noProof="0" dirty="0">
                <a:ln>
                  <a:noFill/>
                </a:ln>
                <a:solidFill>
                  <a:prstClr val="black"/>
                </a:solidFill>
                <a:effectLst/>
                <a:uLnTx/>
                <a:uFillTx/>
                <a:sym typeface="MS Mincho"/>
              </a:rPr>
              <a:t>　また、</a:t>
            </a:r>
            <a:r>
              <a:rPr lang="en-US" altLang="ja-JP" dirty="0">
                <a:cs typeface="MS Mincho"/>
                <a:sym typeface="MS Mincho"/>
              </a:rPr>
              <a:t>25</a:t>
            </a:r>
            <a:r>
              <a:rPr lang="ja-JP" altLang="ja-JP" dirty="0">
                <a:cs typeface="MS Mincho"/>
                <a:sym typeface="MS Mincho"/>
              </a:rPr>
              <a:t>歳～</a:t>
            </a:r>
            <a:r>
              <a:rPr lang="en-US" altLang="ja-JP" dirty="0">
                <a:cs typeface="MS Mincho"/>
                <a:sym typeface="MS Mincho"/>
              </a:rPr>
              <a:t>39</a:t>
            </a:r>
            <a:r>
              <a:rPr lang="ja-JP" altLang="ja-JP" dirty="0">
                <a:cs typeface="MS Mincho"/>
                <a:sym typeface="MS Mincho"/>
              </a:rPr>
              <a:t>歳では女性が男性より高く、</a:t>
            </a:r>
            <a:r>
              <a:rPr lang="en-US" altLang="ja-JP" dirty="0">
                <a:cs typeface="MS Mincho"/>
                <a:sym typeface="MS Mincho"/>
              </a:rPr>
              <a:t>40</a:t>
            </a:r>
            <a:r>
              <a:rPr lang="ja-JP" altLang="ja-JP" dirty="0">
                <a:cs typeface="MS Mincho"/>
                <a:sym typeface="MS Mincho"/>
              </a:rPr>
              <a:t>歳～</a:t>
            </a:r>
            <a:r>
              <a:rPr lang="en-US" altLang="ja-JP" dirty="0">
                <a:cs typeface="MS Mincho"/>
                <a:sym typeface="MS Mincho"/>
              </a:rPr>
              <a:t>74</a:t>
            </a:r>
            <a:r>
              <a:rPr lang="ja-JP" altLang="ja-JP" dirty="0">
                <a:cs typeface="MS Mincho"/>
                <a:sym typeface="MS Mincho"/>
              </a:rPr>
              <a:t>歳では男性が女性より高くなっています。</a:t>
            </a:r>
            <a:endParaRPr kumimoji="1" lang="ja-JP" altLang="ja-JP" sz="1200" b="0" i="0" u="none" strike="noStrike" kern="1200" cap="none" spc="0" normalizeH="0" baseline="0" noProof="0" dirty="0">
              <a:ln>
                <a:noFill/>
              </a:ln>
              <a:solidFill>
                <a:prstClr val="black"/>
              </a:solidFill>
              <a:effectLst/>
              <a:uLnTx/>
              <a:uFillTx/>
            </a:endParaRPr>
          </a:p>
        </p:txBody>
      </p:sp>
      <p:sp>
        <p:nvSpPr>
          <p:cNvPr id="7" name="テキスト ボックス 6">
            <a:extLst>
              <a:ext uri="{FF2B5EF4-FFF2-40B4-BE49-F238E27FC236}">
                <a16:creationId xmlns:a16="http://schemas.microsoft.com/office/drawing/2014/main" id="{D7631F0D-8046-02B9-4AF6-22E65D3C4AD6}"/>
              </a:ext>
            </a:extLst>
          </p:cNvPr>
          <p:cNvSpPr txBox="1">
            <a:spLocks noChangeAspect="1"/>
          </p:cNvSpPr>
          <p:nvPr/>
        </p:nvSpPr>
        <p:spPr>
          <a:xfrm>
            <a:off x="580455" y="2662996"/>
            <a:ext cx="3358880" cy="276999"/>
          </a:xfrm>
          <a:prstGeom prst="rect">
            <a:avLst/>
          </a:prstGeom>
          <a:noFill/>
          <a:ln>
            <a:noFill/>
          </a:ln>
        </p:spPr>
        <p:txBody>
          <a:bodyPr wrap="square" lIns="0" rIns="9000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年度別被保険者一人当たりの医療費</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endParaRPr>
          </a:p>
        </p:txBody>
      </p:sp>
      <p:sp>
        <p:nvSpPr>
          <p:cNvPr id="8" name="テキスト ボックス 7">
            <a:extLst>
              <a:ext uri="{FF2B5EF4-FFF2-40B4-BE49-F238E27FC236}">
                <a16:creationId xmlns:a16="http://schemas.microsoft.com/office/drawing/2014/main" id="{11626BD9-A14E-3016-0073-A1A2604D88C8}"/>
              </a:ext>
            </a:extLst>
          </p:cNvPr>
          <p:cNvSpPr txBox="1">
            <a:spLocks/>
          </p:cNvSpPr>
          <p:nvPr/>
        </p:nvSpPr>
        <p:spPr>
          <a:xfrm>
            <a:off x="3987189" y="2738514"/>
            <a:ext cx="637117" cy="215444"/>
          </a:xfrm>
          <a:prstGeom prst="rect">
            <a:avLst/>
          </a:prstGeom>
          <a:noFill/>
          <a:ln>
            <a:noFill/>
          </a:ln>
        </p:spPr>
        <p:txBody>
          <a:bodyPr wrap="square" lIns="0" rIns="0" rtlCol="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単位：円</a:t>
            </a:r>
            <a:endPar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endParaRPr>
          </a:p>
        </p:txBody>
      </p:sp>
      <p:sp>
        <p:nvSpPr>
          <p:cNvPr id="11" name="テキスト ボックス 10">
            <a:extLst>
              <a:ext uri="{FF2B5EF4-FFF2-40B4-BE49-F238E27FC236}">
                <a16:creationId xmlns:a16="http://schemas.microsoft.com/office/drawing/2014/main" id="{E2C0930B-69CF-2589-76DE-89D25F506C71}"/>
              </a:ext>
            </a:extLst>
          </p:cNvPr>
          <p:cNvSpPr txBox="1">
            <a:spLocks noChangeAspect="1"/>
          </p:cNvSpPr>
          <p:nvPr/>
        </p:nvSpPr>
        <p:spPr>
          <a:xfrm>
            <a:off x="580455" y="4138746"/>
            <a:ext cx="5143163" cy="338554"/>
          </a:xfrm>
          <a:prstGeom prst="rect">
            <a:avLst/>
          </a:prstGeom>
          <a:noFill/>
          <a:ln>
            <a:noFill/>
          </a:ln>
        </p:spPr>
        <p:txBody>
          <a:bodyPr wrap="square" lIns="0" rIns="9000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出典</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国保データベース</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(KDB)</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システム</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健診･医療･介護データからみる地域の健康課題</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被保険者一人当たりの医療費</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…1</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カ月分相当。</a:t>
            </a:r>
            <a:endPar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endParaRPr>
          </a:p>
        </p:txBody>
      </p:sp>
      <p:graphicFrame>
        <p:nvGraphicFramePr>
          <p:cNvPr id="13" name="男女年齢階層別 被保険者一人当たりの医療費">
            <a:extLst>
              <a:ext uri="{FF2B5EF4-FFF2-40B4-BE49-F238E27FC236}">
                <a16:creationId xmlns:a16="http://schemas.microsoft.com/office/drawing/2014/main" id="{03ED68A5-F5BC-44C2-8B6D-508FB8E0B4FC}"/>
              </a:ext>
            </a:extLst>
          </p:cNvPr>
          <p:cNvGraphicFramePr>
            <a:graphicFrameLocks noChangeAspect="1"/>
          </p:cNvGraphicFramePr>
          <p:nvPr>
            <p:extLst>
              <p:ext uri="{D42A27DB-BD31-4B8C-83A1-F6EECF244321}">
                <p14:modId xmlns:p14="http://schemas.microsoft.com/office/powerpoint/2010/main" val="3903903902"/>
              </p:ext>
            </p:extLst>
          </p:nvPr>
        </p:nvGraphicFramePr>
        <p:xfrm>
          <a:off x="576305" y="4655225"/>
          <a:ext cx="5327609" cy="38251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表 3">
            <a:extLst>
              <a:ext uri="{FF2B5EF4-FFF2-40B4-BE49-F238E27FC236}">
                <a16:creationId xmlns:a16="http://schemas.microsoft.com/office/drawing/2014/main" id="{3F81A6BA-07D4-44B7-AD3C-2289284D499B}"/>
              </a:ext>
            </a:extLst>
          </p:cNvPr>
          <p:cNvGraphicFramePr>
            <a:graphicFrameLocks noGrp="1"/>
          </p:cNvGraphicFramePr>
          <p:nvPr>
            <p:extLst>
              <p:ext uri="{D42A27DB-BD31-4B8C-83A1-F6EECF244321}">
                <p14:modId xmlns:p14="http://schemas.microsoft.com/office/powerpoint/2010/main" val="135635795"/>
              </p:ext>
            </p:extLst>
          </p:nvPr>
        </p:nvGraphicFramePr>
        <p:xfrm>
          <a:off x="575691" y="2953959"/>
          <a:ext cx="4048614" cy="1199400"/>
        </p:xfrm>
        <a:graphic>
          <a:graphicData uri="http://schemas.openxmlformats.org/drawingml/2006/table">
            <a:tbl>
              <a:tblPr/>
              <a:tblGrid>
                <a:gridCol w="699306">
                  <a:extLst>
                    <a:ext uri="{9D8B030D-6E8A-4147-A177-3AD203B41FA5}">
                      <a16:colId xmlns:a16="http://schemas.microsoft.com/office/drawing/2014/main" val="3408379713"/>
                    </a:ext>
                  </a:extLst>
                </a:gridCol>
                <a:gridCol w="837327">
                  <a:extLst>
                    <a:ext uri="{9D8B030D-6E8A-4147-A177-3AD203B41FA5}">
                      <a16:colId xmlns:a16="http://schemas.microsoft.com/office/drawing/2014/main" val="3396869355"/>
                    </a:ext>
                  </a:extLst>
                </a:gridCol>
                <a:gridCol w="837327">
                  <a:extLst>
                    <a:ext uri="{9D8B030D-6E8A-4147-A177-3AD203B41FA5}">
                      <a16:colId xmlns:a16="http://schemas.microsoft.com/office/drawing/2014/main" val="4224261419"/>
                    </a:ext>
                  </a:extLst>
                </a:gridCol>
                <a:gridCol w="837327">
                  <a:extLst>
                    <a:ext uri="{9D8B030D-6E8A-4147-A177-3AD203B41FA5}">
                      <a16:colId xmlns:a16="http://schemas.microsoft.com/office/drawing/2014/main" val="1152857843"/>
                    </a:ext>
                  </a:extLst>
                </a:gridCol>
                <a:gridCol w="837327">
                  <a:extLst>
                    <a:ext uri="{9D8B030D-6E8A-4147-A177-3AD203B41FA5}">
                      <a16:colId xmlns:a16="http://schemas.microsoft.com/office/drawing/2014/main" val="3336731998"/>
                    </a:ext>
                  </a:extLst>
                </a:gridCol>
              </a:tblGrid>
              <a:tr h="198000">
                <a:tc>
                  <a:txBody>
                    <a:bodyPr/>
                    <a:lstStyle/>
                    <a:p>
                      <a:pPr marL="0" algn="ctr" defTabSz="914400" rtl="0" eaLnBrk="1" fontAlgn="ctr" latinLnBrk="0" hangingPunct="1"/>
                      <a:r>
                        <a:rPr kumimoji="1" lang="ja-JP" altLang="en-US" sz="700" b="0" i="0" u="none" strike="noStrike" kern="1200" dirty="0">
                          <a:solidFill>
                            <a:srgbClr val="000000"/>
                          </a:solidFill>
                          <a:effectLst/>
                          <a:latin typeface="ＭＳ 明朝" panose="02020609040205080304" pitchFamily="17" charset="-128"/>
                          <a:ea typeface="ＭＳ 明朝" panose="02020609040205080304" pitchFamily="17" charset="-128"/>
                          <a:cs typeface="+mn-cs"/>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1" lang="ja-JP" altLang="en-US" sz="700" b="0" i="0" u="none" strike="noStrike" kern="1200" dirty="0">
                          <a:solidFill>
                            <a:srgbClr val="000000"/>
                          </a:solidFill>
                          <a:effectLst/>
                          <a:latin typeface="ＭＳ 明朝" panose="02020609040205080304" pitchFamily="17" charset="-128"/>
                          <a:ea typeface="ＭＳ 明朝" panose="02020609040205080304" pitchFamily="17" charset="-128"/>
                          <a:cs typeface="+mn-cs"/>
                        </a:rPr>
                        <a:t>風間浦村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1" lang="ja-JP" altLang="en-US" sz="700" b="0" i="0" u="none" strike="noStrike" kern="1200" dirty="0">
                          <a:solidFill>
                            <a:srgbClr val="000000"/>
                          </a:solidFill>
                          <a:effectLst/>
                          <a:latin typeface="ＭＳ 明朝" panose="02020609040205080304" pitchFamily="17" charset="-128"/>
                          <a:ea typeface="ＭＳ 明朝" panose="02020609040205080304" pitchFamily="17" charset="-128"/>
                          <a:cs typeface="+mn-cs"/>
                        </a:rPr>
                        <a:t>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1" lang="ja-JP" altLang="en-US" sz="700" b="0" i="0" u="none" strike="noStrike" kern="1200">
                          <a:solidFill>
                            <a:srgbClr val="000000"/>
                          </a:solidFill>
                          <a:effectLst/>
                          <a:latin typeface="ＭＳ 明朝" panose="02020609040205080304" pitchFamily="17" charset="-128"/>
                          <a:ea typeface="ＭＳ 明朝" panose="02020609040205080304" pitchFamily="17" charset="-128"/>
                          <a:cs typeface="+mn-cs"/>
                        </a:rPr>
                        <a:t>同規模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1" lang="ja-JP" altLang="en-US" sz="700" b="0" i="0" u="none" strike="noStrike" kern="1200">
                          <a:solidFill>
                            <a:srgbClr val="000000"/>
                          </a:solidFill>
                          <a:effectLst/>
                          <a:latin typeface="ＭＳ 明朝" panose="02020609040205080304" pitchFamily="17" charset="-128"/>
                          <a:ea typeface="ＭＳ 明朝" panose="02020609040205080304" pitchFamily="17" charset="-128"/>
                          <a:cs typeface="+mn-cs"/>
                        </a:rPr>
                        <a:t>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6643810"/>
                  </a:ext>
                </a:extLst>
              </a:tr>
              <a:tr h="180000">
                <a:tc>
                  <a:txBody>
                    <a:bodyPr/>
                    <a:lstStyle/>
                    <a:p>
                      <a:pPr marL="0" algn="ctr" defTabSz="914400" rtl="0" eaLnBrk="1" fontAlgn="ctr" latinLnBrk="0" hangingPunct="1"/>
                      <a:r>
                        <a:rPr kumimoji="1" lang="ja-JP" altLang="en-US" sz="700" b="0" i="0" u="none" strike="noStrike" kern="1200" dirty="0">
                          <a:solidFill>
                            <a:srgbClr val="000000"/>
                          </a:solidFill>
                          <a:effectLst/>
                          <a:latin typeface="ＭＳ 明朝" panose="02020609040205080304" pitchFamily="17" charset="-128"/>
                          <a:ea typeface="ＭＳ 明朝" panose="02020609040205080304" pitchFamily="17" charset="-128"/>
                          <a:cs typeface="+mn-cs"/>
                        </a:rPr>
                        <a:t>平成</a:t>
                      </a:r>
                      <a:r>
                        <a:rPr kumimoji="1" lang="en-US" altLang="ja-JP" sz="700" b="0" i="0" u="none" strike="noStrike" kern="1200" dirty="0">
                          <a:solidFill>
                            <a:srgbClr val="000000"/>
                          </a:solidFill>
                          <a:effectLst/>
                          <a:latin typeface="ＭＳ 明朝" panose="02020609040205080304" pitchFamily="17" charset="-128"/>
                          <a:ea typeface="ＭＳ 明朝" panose="02020609040205080304" pitchFamily="17" charset="-128"/>
                          <a:cs typeface="+mn-cs"/>
                        </a:rPr>
                        <a:t>30</a:t>
                      </a:r>
                      <a:r>
                        <a:rPr kumimoji="1" lang="ja-JP" altLang="en-US" sz="700" b="0" i="0" u="none" strike="noStrike" kern="1200" dirty="0">
                          <a:solidFill>
                            <a:srgbClr val="000000"/>
                          </a:solidFill>
                          <a:effectLst/>
                          <a:latin typeface="ＭＳ 明朝" panose="02020609040205080304" pitchFamily="17" charset="-128"/>
                          <a:ea typeface="ＭＳ 明朝" panose="02020609040205080304" pitchFamily="17" charset="-128"/>
                          <a:cs typeface="+mn-cs"/>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kumimoji="1" lang="en-US" altLang="ja-JP" sz="700" b="0" i="0" u="none" strike="noStrike" kern="1200" dirty="0">
                          <a:solidFill>
                            <a:srgbClr val="000000"/>
                          </a:solidFill>
                          <a:effectLst/>
                          <a:latin typeface="ＭＳ 明朝" panose="02020609040205080304" pitchFamily="17" charset="-128"/>
                          <a:ea typeface="ＭＳ 明朝" panose="02020609040205080304" pitchFamily="17" charset="-128"/>
                          <a:cs typeface="+mn-cs"/>
                        </a:rPr>
                        <a:t>29,047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kumimoji="1" lang="en-US" altLang="ja-JP" sz="700" b="0" i="0" u="none" strike="noStrike" kern="1200">
                          <a:solidFill>
                            <a:srgbClr val="000000"/>
                          </a:solidFill>
                          <a:effectLst/>
                          <a:latin typeface="ＭＳ 明朝" panose="02020609040205080304" pitchFamily="17" charset="-128"/>
                          <a:ea typeface="ＭＳ 明朝" panose="02020609040205080304" pitchFamily="17" charset="-128"/>
                          <a:cs typeface="+mn-cs"/>
                        </a:rPr>
                        <a:t>26,329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kumimoji="1" lang="en-US" altLang="ja-JP" sz="700" b="0" i="0" u="none" strike="noStrike" kern="1200">
                          <a:solidFill>
                            <a:srgbClr val="000000"/>
                          </a:solidFill>
                          <a:effectLst/>
                          <a:latin typeface="ＭＳ 明朝" panose="02020609040205080304" pitchFamily="17" charset="-128"/>
                          <a:ea typeface="ＭＳ 明朝" panose="02020609040205080304" pitchFamily="17" charset="-128"/>
                          <a:cs typeface="+mn-cs"/>
                        </a:rPr>
                        <a:t>28,319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kumimoji="1" lang="en-US" altLang="ja-JP" sz="700" b="0" i="0" u="none" strike="noStrike" kern="1200">
                          <a:solidFill>
                            <a:srgbClr val="000000"/>
                          </a:solidFill>
                          <a:effectLst/>
                          <a:latin typeface="ＭＳ 明朝" panose="02020609040205080304" pitchFamily="17" charset="-128"/>
                          <a:ea typeface="ＭＳ 明朝" panose="02020609040205080304" pitchFamily="17" charset="-128"/>
                          <a:cs typeface="+mn-cs"/>
                        </a:rPr>
                        <a:t>26,555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0039899"/>
                  </a:ext>
                </a:extLst>
              </a:tr>
              <a:tr h="198000">
                <a:tc>
                  <a:txBody>
                    <a:bodyPr/>
                    <a:lstStyle/>
                    <a:p>
                      <a:pPr marL="0" algn="ctr" defTabSz="914400" rtl="0" eaLnBrk="1" fontAlgn="ctr" latinLnBrk="0" hangingPunct="1"/>
                      <a:r>
                        <a:rPr kumimoji="1" lang="ja-JP" altLang="en-US" sz="700" b="0" i="0" u="none" strike="noStrike" kern="1200" dirty="0">
                          <a:solidFill>
                            <a:srgbClr val="000000"/>
                          </a:solidFill>
                          <a:effectLst/>
                          <a:latin typeface="ＭＳ 明朝" panose="02020609040205080304" pitchFamily="17" charset="-128"/>
                          <a:ea typeface="ＭＳ 明朝" panose="02020609040205080304" pitchFamily="17" charset="-128"/>
                          <a:cs typeface="+mn-cs"/>
                        </a:rPr>
                        <a:t>平成</a:t>
                      </a:r>
                      <a:r>
                        <a:rPr kumimoji="1" lang="en-US" altLang="ja-JP" sz="700" b="0" i="0" u="none" strike="noStrike" kern="1200" dirty="0">
                          <a:solidFill>
                            <a:srgbClr val="000000"/>
                          </a:solidFill>
                          <a:effectLst/>
                          <a:latin typeface="ＭＳ 明朝" panose="02020609040205080304" pitchFamily="17" charset="-128"/>
                          <a:ea typeface="ＭＳ 明朝" panose="02020609040205080304" pitchFamily="17" charset="-128"/>
                          <a:cs typeface="+mn-cs"/>
                        </a:rPr>
                        <a:t>31</a:t>
                      </a:r>
                      <a:r>
                        <a:rPr kumimoji="1" lang="ja-JP" altLang="en-US" sz="700" b="0" i="0" u="none" strike="noStrike" kern="1200" dirty="0">
                          <a:solidFill>
                            <a:srgbClr val="000000"/>
                          </a:solidFill>
                          <a:effectLst/>
                          <a:latin typeface="ＭＳ 明朝" panose="02020609040205080304" pitchFamily="17" charset="-128"/>
                          <a:ea typeface="ＭＳ 明朝" panose="02020609040205080304" pitchFamily="17" charset="-128"/>
                          <a:cs typeface="+mn-cs"/>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kumimoji="1" lang="en-US" altLang="ja-JP" sz="700" b="0" i="0" u="none" strike="noStrike" kern="1200" dirty="0">
                          <a:solidFill>
                            <a:srgbClr val="000000"/>
                          </a:solidFill>
                          <a:effectLst/>
                          <a:latin typeface="ＭＳ 明朝" panose="02020609040205080304" pitchFamily="17" charset="-128"/>
                          <a:ea typeface="ＭＳ 明朝" panose="02020609040205080304" pitchFamily="17" charset="-128"/>
                          <a:cs typeface="+mn-cs"/>
                        </a:rPr>
                        <a:t>28,646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kumimoji="1" lang="en-US" altLang="ja-JP" sz="700" b="0" i="0" u="none" strike="noStrike" kern="1200" dirty="0">
                          <a:solidFill>
                            <a:srgbClr val="000000"/>
                          </a:solidFill>
                          <a:effectLst/>
                          <a:latin typeface="ＭＳ 明朝" panose="02020609040205080304" pitchFamily="17" charset="-128"/>
                          <a:ea typeface="ＭＳ 明朝" panose="02020609040205080304" pitchFamily="17" charset="-128"/>
                          <a:cs typeface="+mn-cs"/>
                        </a:rPr>
                        <a:t>27,454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kumimoji="1" lang="en-US" altLang="ja-JP" sz="700" b="0" i="0" u="none" strike="noStrike" kern="1200" dirty="0">
                          <a:solidFill>
                            <a:srgbClr val="000000"/>
                          </a:solidFill>
                          <a:effectLst/>
                          <a:latin typeface="ＭＳ 明朝" panose="02020609040205080304" pitchFamily="17" charset="-128"/>
                          <a:ea typeface="ＭＳ 明朝" panose="02020609040205080304" pitchFamily="17" charset="-128"/>
                          <a:cs typeface="+mn-cs"/>
                        </a:rPr>
                        <a:t>29,091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kumimoji="1" lang="en-US" altLang="ja-JP" sz="700" b="0" i="0" u="none" strike="noStrike" kern="1200">
                          <a:solidFill>
                            <a:srgbClr val="000000"/>
                          </a:solidFill>
                          <a:effectLst/>
                          <a:latin typeface="ＭＳ 明朝" panose="02020609040205080304" pitchFamily="17" charset="-128"/>
                          <a:ea typeface="ＭＳ 明朝" panose="02020609040205080304" pitchFamily="17" charset="-128"/>
                          <a:cs typeface="+mn-cs"/>
                        </a:rPr>
                        <a:t>27,475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8189157"/>
                  </a:ext>
                </a:extLst>
              </a:tr>
              <a:tr h="198000">
                <a:tc>
                  <a:txBody>
                    <a:bodyPr/>
                    <a:lstStyle/>
                    <a:p>
                      <a:pPr marL="0" algn="ctr" defTabSz="914400" rtl="0" eaLnBrk="1" fontAlgn="ctr" latinLnBrk="0" hangingPunct="1"/>
                      <a:r>
                        <a:rPr kumimoji="1" lang="ja-JP" altLang="en-US" sz="700" b="0" i="0" u="none" strike="noStrike" kern="1200" dirty="0">
                          <a:solidFill>
                            <a:srgbClr val="000000"/>
                          </a:solidFill>
                          <a:effectLst/>
                          <a:latin typeface="ＭＳ 明朝" panose="02020609040205080304" pitchFamily="17" charset="-128"/>
                          <a:ea typeface="ＭＳ 明朝" panose="02020609040205080304" pitchFamily="17" charset="-128"/>
                          <a:cs typeface="+mn-cs"/>
                        </a:rPr>
                        <a:t>令和</a:t>
                      </a:r>
                      <a:r>
                        <a:rPr kumimoji="1" lang="en-US" altLang="ja-JP" sz="700" b="0" i="0" u="none" strike="noStrike" kern="1200" dirty="0">
                          <a:solidFill>
                            <a:srgbClr val="000000"/>
                          </a:solidFill>
                          <a:effectLst/>
                          <a:latin typeface="ＭＳ 明朝" panose="02020609040205080304" pitchFamily="17" charset="-128"/>
                          <a:ea typeface="ＭＳ 明朝" panose="02020609040205080304" pitchFamily="17" charset="-128"/>
                          <a:cs typeface="+mn-cs"/>
                        </a:rPr>
                        <a:t>2</a:t>
                      </a:r>
                      <a:r>
                        <a:rPr kumimoji="1" lang="ja-JP" altLang="en-US" sz="700" b="0" i="0" u="none" strike="noStrike" kern="1200" dirty="0">
                          <a:solidFill>
                            <a:srgbClr val="000000"/>
                          </a:solidFill>
                          <a:effectLst/>
                          <a:latin typeface="ＭＳ 明朝" panose="02020609040205080304" pitchFamily="17" charset="-128"/>
                          <a:ea typeface="ＭＳ 明朝" panose="02020609040205080304" pitchFamily="17" charset="-128"/>
                          <a:cs typeface="+mn-cs"/>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kumimoji="1" lang="en-US" altLang="ja-JP" sz="700" b="0" i="0" u="none" strike="noStrike" kern="1200" dirty="0">
                          <a:solidFill>
                            <a:srgbClr val="000000"/>
                          </a:solidFill>
                          <a:effectLst/>
                          <a:latin typeface="ＭＳ 明朝" panose="02020609040205080304" pitchFamily="17" charset="-128"/>
                          <a:ea typeface="ＭＳ 明朝" panose="02020609040205080304" pitchFamily="17" charset="-128"/>
                          <a:cs typeface="+mn-cs"/>
                        </a:rPr>
                        <a:t>25,516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kumimoji="1" lang="en-US" altLang="ja-JP" sz="700" b="0" i="0" u="none" strike="noStrike" kern="1200" dirty="0">
                          <a:solidFill>
                            <a:srgbClr val="000000"/>
                          </a:solidFill>
                          <a:effectLst/>
                          <a:latin typeface="ＭＳ 明朝" panose="02020609040205080304" pitchFamily="17" charset="-128"/>
                          <a:ea typeface="ＭＳ 明朝" panose="02020609040205080304" pitchFamily="17" charset="-128"/>
                          <a:cs typeface="+mn-cs"/>
                        </a:rPr>
                        <a:t>27,043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kumimoji="1" lang="en-US" altLang="ja-JP" sz="700" b="0" i="0" u="none" strike="noStrike" kern="1200" dirty="0">
                          <a:solidFill>
                            <a:srgbClr val="000000"/>
                          </a:solidFill>
                          <a:effectLst/>
                          <a:latin typeface="ＭＳ 明朝" panose="02020609040205080304" pitchFamily="17" charset="-128"/>
                          <a:ea typeface="ＭＳ 明朝" panose="02020609040205080304" pitchFamily="17" charset="-128"/>
                          <a:cs typeface="+mn-cs"/>
                        </a:rPr>
                        <a:t>28,492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kumimoji="1" lang="en-US" altLang="ja-JP" sz="700" b="0" i="0" u="none" strike="noStrike" kern="1200" dirty="0">
                          <a:solidFill>
                            <a:srgbClr val="000000"/>
                          </a:solidFill>
                          <a:effectLst/>
                          <a:latin typeface="ＭＳ 明朝" panose="02020609040205080304" pitchFamily="17" charset="-128"/>
                          <a:ea typeface="ＭＳ 明朝" panose="02020609040205080304" pitchFamily="17" charset="-128"/>
                          <a:cs typeface="+mn-cs"/>
                        </a:rPr>
                        <a:t>26,961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3903575"/>
                  </a:ext>
                </a:extLst>
              </a:tr>
              <a:tr h="198000">
                <a:tc>
                  <a:txBody>
                    <a:bodyPr/>
                    <a:lstStyle/>
                    <a:p>
                      <a:pPr marL="0" algn="ctr" defTabSz="914400" rtl="0" eaLnBrk="1" fontAlgn="ctr" latinLnBrk="0" hangingPunct="1"/>
                      <a:r>
                        <a:rPr kumimoji="1" lang="ja-JP" altLang="en-US" sz="700" b="0" i="0" u="none" strike="noStrike" kern="1200">
                          <a:solidFill>
                            <a:srgbClr val="000000"/>
                          </a:solidFill>
                          <a:effectLst/>
                          <a:latin typeface="ＭＳ 明朝" panose="02020609040205080304" pitchFamily="17" charset="-128"/>
                          <a:ea typeface="ＭＳ 明朝" panose="02020609040205080304" pitchFamily="17" charset="-128"/>
                          <a:cs typeface="+mn-cs"/>
                        </a:rPr>
                        <a:t>令和</a:t>
                      </a:r>
                      <a:r>
                        <a:rPr kumimoji="1" lang="en-US" altLang="ja-JP" sz="700" b="0" i="0" u="none" strike="noStrike" kern="1200">
                          <a:solidFill>
                            <a:srgbClr val="000000"/>
                          </a:solidFill>
                          <a:effectLst/>
                          <a:latin typeface="ＭＳ 明朝" panose="02020609040205080304" pitchFamily="17" charset="-128"/>
                          <a:ea typeface="ＭＳ 明朝" panose="02020609040205080304" pitchFamily="17" charset="-128"/>
                          <a:cs typeface="+mn-cs"/>
                        </a:rPr>
                        <a:t>3</a:t>
                      </a:r>
                      <a:r>
                        <a:rPr kumimoji="1" lang="ja-JP" altLang="en-US" sz="700" b="0" i="0" u="none" strike="noStrike" kern="1200">
                          <a:solidFill>
                            <a:srgbClr val="000000"/>
                          </a:solidFill>
                          <a:effectLst/>
                          <a:latin typeface="ＭＳ 明朝" panose="02020609040205080304" pitchFamily="17" charset="-128"/>
                          <a:ea typeface="ＭＳ 明朝" panose="02020609040205080304" pitchFamily="17" charset="-128"/>
                          <a:cs typeface="+mn-cs"/>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kumimoji="1" lang="en-US" altLang="ja-JP" sz="700" b="0" i="0" u="none" strike="noStrike" kern="1200" dirty="0">
                          <a:solidFill>
                            <a:srgbClr val="000000"/>
                          </a:solidFill>
                          <a:effectLst/>
                          <a:latin typeface="ＭＳ 明朝" panose="02020609040205080304" pitchFamily="17" charset="-128"/>
                          <a:ea typeface="ＭＳ 明朝" panose="02020609040205080304" pitchFamily="17" charset="-128"/>
                          <a:cs typeface="+mn-cs"/>
                        </a:rPr>
                        <a:t>30,962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kumimoji="1" lang="en-US" altLang="ja-JP" sz="700" b="0" i="0" u="none" strike="noStrike" kern="1200" dirty="0">
                          <a:solidFill>
                            <a:srgbClr val="000000"/>
                          </a:solidFill>
                          <a:effectLst/>
                          <a:latin typeface="ＭＳ 明朝" panose="02020609040205080304" pitchFamily="17" charset="-128"/>
                          <a:ea typeface="ＭＳ 明朝" panose="02020609040205080304" pitchFamily="17" charset="-128"/>
                          <a:cs typeface="+mn-cs"/>
                        </a:rPr>
                        <a:t>27,903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kumimoji="1" lang="en-US" altLang="ja-JP" sz="700" b="0" i="0" u="none" strike="noStrike" kern="1200" dirty="0">
                          <a:solidFill>
                            <a:srgbClr val="000000"/>
                          </a:solidFill>
                          <a:effectLst/>
                          <a:latin typeface="ＭＳ 明朝" panose="02020609040205080304" pitchFamily="17" charset="-128"/>
                          <a:ea typeface="ＭＳ 明朝" panose="02020609040205080304" pitchFamily="17" charset="-128"/>
                          <a:cs typeface="+mn-cs"/>
                        </a:rPr>
                        <a:t>29,439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kumimoji="1" lang="en-US" altLang="ja-JP" sz="700" b="0" i="0" u="none" strike="noStrike" kern="1200" dirty="0">
                          <a:solidFill>
                            <a:srgbClr val="000000"/>
                          </a:solidFill>
                          <a:effectLst/>
                          <a:latin typeface="ＭＳ 明朝" panose="02020609040205080304" pitchFamily="17" charset="-128"/>
                          <a:ea typeface="ＭＳ 明朝" panose="02020609040205080304" pitchFamily="17" charset="-128"/>
                          <a:cs typeface="+mn-cs"/>
                        </a:rPr>
                        <a:t>28,469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108233"/>
                  </a:ext>
                </a:extLst>
              </a:tr>
              <a:tr h="198000">
                <a:tc>
                  <a:txBody>
                    <a:bodyPr/>
                    <a:lstStyle/>
                    <a:p>
                      <a:pPr marL="0" algn="ctr" defTabSz="914400" rtl="0" eaLnBrk="1" fontAlgn="ctr" latinLnBrk="0" hangingPunct="1"/>
                      <a:r>
                        <a:rPr kumimoji="1" lang="ja-JP" altLang="en-US" sz="700" b="0" i="0" u="none" strike="noStrike" kern="1200">
                          <a:solidFill>
                            <a:srgbClr val="000000"/>
                          </a:solidFill>
                          <a:effectLst/>
                          <a:latin typeface="ＭＳ 明朝" panose="02020609040205080304" pitchFamily="17" charset="-128"/>
                          <a:ea typeface="ＭＳ 明朝" panose="02020609040205080304" pitchFamily="17" charset="-128"/>
                          <a:cs typeface="+mn-cs"/>
                        </a:rPr>
                        <a:t>令和</a:t>
                      </a:r>
                      <a:r>
                        <a:rPr kumimoji="1" lang="en-US" altLang="ja-JP" sz="700" b="0" i="0" u="none" strike="noStrike" kern="1200">
                          <a:solidFill>
                            <a:srgbClr val="000000"/>
                          </a:solidFill>
                          <a:effectLst/>
                          <a:latin typeface="ＭＳ 明朝" panose="02020609040205080304" pitchFamily="17" charset="-128"/>
                          <a:ea typeface="ＭＳ 明朝" panose="02020609040205080304" pitchFamily="17" charset="-128"/>
                          <a:cs typeface="+mn-cs"/>
                        </a:rPr>
                        <a:t>4</a:t>
                      </a:r>
                      <a:r>
                        <a:rPr kumimoji="1" lang="ja-JP" altLang="en-US" sz="700" b="0" i="0" u="none" strike="noStrike" kern="1200">
                          <a:solidFill>
                            <a:srgbClr val="000000"/>
                          </a:solidFill>
                          <a:effectLst/>
                          <a:latin typeface="ＭＳ 明朝" panose="02020609040205080304" pitchFamily="17" charset="-128"/>
                          <a:ea typeface="ＭＳ 明朝" panose="02020609040205080304" pitchFamily="17" charset="-128"/>
                          <a:cs typeface="+mn-cs"/>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kumimoji="1" lang="en-US" altLang="ja-JP" sz="700" b="0" i="0" u="none" strike="noStrike" kern="1200" dirty="0">
                          <a:solidFill>
                            <a:srgbClr val="000000"/>
                          </a:solidFill>
                          <a:effectLst/>
                          <a:latin typeface="ＭＳ 明朝" panose="02020609040205080304" pitchFamily="17" charset="-128"/>
                          <a:ea typeface="ＭＳ 明朝" panose="02020609040205080304" pitchFamily="17" charset="-128"/>
                          <a:cs typeface="+mn-cs"/>
                        </a:rPr>
                        <a:t>31,926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kumimoji="1" lang="en-US" altLang="ja-JP" sz="700" b="0" i="0" u="none" strike="noStrike" kern="1200">
                          <a:solidFill>
                            <a:srgbClr val="000000"/>
                          </a:solidFill>
                          <a:effectLst/>
                          <a:latin typeface="ＭＳ 明朝" panose="02020609040205080304" pitchFamily="17" charset="-128"/>
                          <a:ea typeface="ＭＳ 明朝" panose="02020609040205080304" pitchFamily="17" charset="-128"/>
                          <a:cs typeface="+mn-cs"/>
                        </a:rPr>
                        <a:t>28,395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kumimoji="1" lang="en-US" altLang="ja-JP" sz="700" b="0" i="0" u="none" strike="noStrike" kern="1200" dirty="0">
                          <a:solidFill>
                            <a:srgbClr val="000000"/>
                          </a:solidFill>
                          <a:effectLst/>
                          <a:latin typeface="ＭＳ 明朝" panose="02020609040205080304" pitchFamily="17" charset="-128"/>
                          <a:ea typeface="ＭＳ 明朝" panose="02020609040205080304" pitchFamily="17" charset="-128"/>
                          <a:cs typeface="+mn-cs"/>
                        </a:rPr>
                        <a:t>29,993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kumimoji="1" lang="en-US" altLang="ja-JP" sz="700" b="0" i="0" u="none" strike="noStrike" kern="1200" dirty="0">
                          <a:solidFill>
                            <a:srgbClr val="000000"/>
                          </a:solidFill>
                          <a:effectLst/>
                          <a:latin typeface="ＭＳ 明朝" panose="02020609040205080304" pitchFamily="17" charset="-128"/>
                          <a:ea typeface="ＭＳ 明朝" panose="02020609040205080304" pitchFamily="17" charset="-128"/>
                          <a:cs typeface="+mn-cs"/>
                        </a:rPr>
                        <a:t>29,043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2142459"/>
                  </a:ext>
                </a:extLst>
              </a:tr>
            </a:tbl>
          </a:graphicData>
        </a:graphic>
      </p:graphicFrame>
    </p:spTree>
    <p:extLst>
      <p:ext uri="{BB962C8B-B14F-4D97-AF65-F5344CB8AC3E}">
        <p14:creationId xmlns:p14="http://schemas.microsoft.com/office/powerpoint/2010/main" val="1372330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a:spLocks noChangeAspect="1"/>
          </p:cNvSpPr>
          <p:nvPr/>
        </p:nvSpPr>
        <p:spPr>
          <a:xfrm>
            <a:off x="582684" y="2426463"/>
            <a:ext cx="6294377" cy="276999"/>
          </a:xfrm>
          <a:prstGeom prst="rect">
            <a:avLst/>
          </a:prstGeom>
          <a:noFill/>
          <a:ln>
            <a:noFill/>
          </a:ln>
        </p:spPr>
        <p:txBody>
          <a:bodyPr wrap="square" lIns="0" rIns="0" rtlCol="0" anchor="ctr" anchorCtr="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医療基礎</a:t>
            </a:r>
            <a:r>
              <a:rPr kumimoji="1" lang="ja-JP" altLang="en-US" sz="1200" b="0" i="0" u="none" strike="noStrike" kern="1200" cap="none" spc="0" normalizeH="0" baseline="0" noProof="0">
                <a:ln>
                  <a:noFill/>
                </a:ln>
                <a:solidFill>
                  <a:prstClr val="black"/>
                </a:solidFill>
                <a:effectLst/>
                <a:uLnTx/>
                <a:uFillTx/>
                <a:latin typeface="ＭＳ 明朝" panose="02020609040205080304" pitchFamily="17" charset="-128"/>
                <a:ea typeface="ＭＳ 明朝" panose="02020609040205080304" pitchFamily="17" charset="-128"/>
              </a:rPr>
              <a:t>情報</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1200" b="0" i="0" u="none" strike="noStrike" kern="1200" cap="none" spc="0" normalizeH="0" baseline="0" noProof="0">
                <a:ln>
                  <a:noFill/>
                </a:ln>
                <a:solidFill>
                  <a:prstClr val="black"/>
                </a:solidFill>
                <a:effectLst/>
                <a:uLnTx/>
                <a:uFillTx/>
                <a:latin typeface="ＭＳ 明朝" panose="02020609040205080304" pitchFamily="17" charset="-128"/>
                <a:ea typeface="ＭＳ 明朝" panose="02020609040205080304" pitchFamily="17" charset="-128"/>
              </a:rPr>
              <a:t>令和</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4</a:t>
            </a:r>
            <a:r>
              <a:rPr kumimoji="1" lang="ja-JP" altLang="en-US" sz="1200" b="0" i="0" u="none" strike="noStrike" kern="1200" cap="none" spc="0" normalizeH="0" baseline="0" noProof="0">
                <a:ln>
                  <a:noFill/>
                </a:ln>
                <a:solidFill>
                  <a:prstClr val="black"/>
                </a:solidFill>
                <a:effectLst/>
                <a:uLnTx/>
                <a:uFillTx/>
                <a:latin typeface="ＭＳ 明朝" panose="02020609040205080304" pitchFamily="17" charset="-128"/>
                <a:ea typeface="ＭＳ 明朝" panose="02020609040205080304" pitchFamily="17" charset="-128"/>
              </a:rPr>
              <a:t>年度</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p>
        </p:txBody>
      </p:sp>
      <p:sp>
        <p:nvSpPr>
          <p:cNvPr id="10" name="注釈文章 9"/>
          <p:cNvSpPr txBox="1">
            <a:spLocks noChangeAspect="1"/>
          </p:cNvSpPr>
          <p:nvPr/>
        </p:nvSpPr>
        <p:spPr>
          <a:xfrm>
            <a:off x="589034" y="7785994"/>
            <a:ext cx="6294377" cy="338554"/>
          </a:xfrm>
          <a:prstGeom prst="rect">
            <a:avLst/>
          </a:prstGeom>
          <a:noFill/>
        </p:spPr>
        <p:txBody>
          <a:bodyPr wrap="square" lIns="0" rIns="9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出典</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国保データベース</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(KDB)</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システム</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地域の全体像の把握</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一人当たり医療費</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…1</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カ月分相当。</a:t>
            </a:r>
          </a:p>
        </p:txBody>
      </p:sp>
      <p:sp>
        <p:nvSpPr>
          <p:cNvPr id="2" name="スライド番号プレースホルダー 1">
            <a:extLst>
              <a:ext uri="{FF2B5EF4-FFF2-40B4-BE49-F238E27FC236}">
                <a16:creationId xmlns:a16="http://schemas.microsoft.com/office/drawing/2014/main" id="{1B61FEA0-1E6C-4B97-A9C0-9AAAF4A8CA7D}"/>
              </a:ext>
            </a:extLst>
          </p:cNvPr>
          <p:cNvSpPr>
            <a:spLocks noGrp="1"/>
          </p:cNvSpPr>
          <p:nvPr>
            <p:ph type="sldNum" sz="quarter" idx="4"/>
          </p:nvPr>
        </p:nvSpPr>
        <p:spPr>
          <a:xfrm>
            <a:off x="2484067" y="8802749"/>
            <a:ext cx="1512041" cy="48577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800" b="0" i="0" u="none" strike="noStrike" kern="1200" cap="none" spc="0" normalizeH="0" baseline="0" noProof="0" smtClean="0">
                <a:ln>
                  <a:noFill/>
                </a:ln>
                <a:solidFill>
                  <a:srgbClr val="898989"/>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1" lang="ja-JP" altLang="en-US" sz="800" b="0" i="0" u="none" strike="noStrike" kern="1200" cap="none" spc="0" normalizeH="0" baseline="0" noProof="0" dirty="0">
              <a:ln>
                <a:noFill/>
              </a:ln>
              <a:solidFill>
                <a:srgbClr val="898989"/>
              </a:solidFill>
              <a:effectLst/>
              <a:uLnTx/>
              <a:uFillTx/>
            </a:endParaRPr>
          </a:p>
        </p:txBody>
      </p:sp>
      <p:graphicFrame>
        <p:nvGraphicFramePr>
          <p:cNvPr id="6" name="表 5">
            <a:extLst>
              <a:ext uri="{FF2B5EF4-FFF2-40B4-BE49-F238E27FC236}">
                <a16:creationId xmlns:a16="http://schemas.microsoft.com/office/drawing/2014/main" id="{6C4FE014-CC1F-78B1-DDF3-8E1C5D49256C}"/>
              </a:ext>
            </a:extLst>
          </p:cNvPr>
          <p:cNvGraphicFramePr>
            <a:graphicFrameLocks noGrp="1"/>
          </p:cNvGraphicFramePr>
          <p:nvPr>
            <p:extLst>
              <p:ext uri="{D42A27DB-BD31-4B8C-83A1-F6EECF244321}">
                <p14:modId xmlns:p14="http://schemas.microsoft.com/office/powerpoint/2010/main" val="4034177078"/>
              </p:ext>
            </p:extLst>
          </p:nvPr>
        </p:nvGraphicFramePr>
        <p:xfrm>
          <a:off x="582367" y="2713382"/>
          <a:ext cx="5329640" cy="5072612"/>
        </p:xfrm>
        <a:graphic>
          <a:graphicData uri="http://schemas.openxmlformats.org/drawingml/2006/table">
            <a:tbl>
              <a:tblPr/>
              <a:tblGrid>
                <a:gridCol w="215866">
                  <a:extLst>
                    <a:ext uri="{9D8B030D-6E8A-4147-A177-3AD203B41FA5}">
                      <a16:colId xmlns:a16="http://schemas.microsoft.com/office/drawing/2014/main" val="3634207088"/>
                    </a:ext>
                  </a:extLst>
                </a:gridCol>
                <a:gridCol w="1369354">
                  <a:extLst>
                    <a:ext uri="{9D8B030D-6E8A-4147-A177-3AD203B41FA5}">
                      <a16:colId xmlns:a16="http://schemas.microsoft.com/office/drawing/2014/main" val="559780068"/>
                    </a:ext>
                  </a:extLst>
                </a:gridCol>
                <a:gridCol w="936105">
                  <a:extLst>
                    <a:ext uri="{9D8B030D-6E8A-4147-A177-3AD203B41FA5}">
                      <a16:colId xmlns:a16="http://schemas.microsoft.com/office/drawing/2014/main" val="459302001"/>
                    </a:ext>
                  </a:extLst>
                </a:gridCol>
                <a:gridCol w="936105">
                  <a:extLst>
                    <a:ext uri="{9D8B030D-6E8A-4147-A177-3AD203B41FA5}">
                      <a16:colId xmlns:a16="http://schemas.microsoft.com/office/drawing/2014/main" val="3978983418"/>
                    </a:ext>
                  </a:extLst>
                </a:gridCol>
                <a:gridCol w="936105">
                  <a:extLst>
                    <a:ext uri="{9D8B030D-6E8A-4147-A177-3AD203B41FA5}">
                      <a16:colId xmlns:a16="http://schemas.microsoft.com/office/drawing/2014/main" val="3851971082"/>
                    </a:ext>
                  </a:extLst>
                </a:gridCol>
                <a:gridCol w="936105">
                  <a:extLst>
                    <a:ext uri="{9D8B030D-6E8A-4147-A177-3AD203B41FA5}">
                      <a16:colId xmlns:a16="http://schemas.microsoft.com/office/drawing/2014/main" val="1699586186"/>
                    </a:ext>
                  </a:extLst>
                </a:gridCol>
              </a:tblGrid>
              <a:tr h="290264">
                <a:tc gridSpan="2">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医療項目</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900" b="1" i="0" u="none" strike="noStrike" dirty="0">
                          <a:solidFill>
                            <a:srgbClr val="000000"/>
                          </a:solidFill>
                          <a:effectLst/>
                          <a:latin typeface="ＭＳ 明朝" panose="02020609040205080304" pitchFamily="17" charset="-128"/>
                          <a:ea typeface="ＭＳ 明朝" panose="02020609040205080304" pitchFamily="17" charset="-128"/>
                        </a:rPr>
                        <a:t>風間浦村</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県</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同規模</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国</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5832475"/>
                  </a:ext>
                </a:extLst>
              </a:tr>
              <a:tr h="265686">
                <a:tc gridSpan="2">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受診率</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900" b="1" i="0" u="none" strike="noStrike" dirty="0">
                          <a:solidFill>
                            <a:srgbClr val="000000"/>
                          </a:solidFill>
                          <a:effectLst/>
                          <a:latin typeface="ＭＳ 明朝" panose="02020609040205080304" pitchFamily="17" charset="-128"/>
                          <a:ea typeface="ＭＳ 明朝" panose="02020609040205080304" pitchFamily="17" charset="-128"/>
                        </a:rPr>
                        <a:t>675.6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743.7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676.5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728.4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200931"/>
                  </a:ext>
                </a:extLst>
              </a:tr>
              <a:tr h="265686">
                <a:tc gridSpan="2">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一件当たり医療費</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円</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pPr algn="l" fontAlgn="ctr"/>
                      <a:r>
                        <a:rPr lang="ja-JP" altLang="en-US" sz="900" b="0" i="0" u="none" strike="noStrike" dirty="0">
                          <a:solidFill>
                            <a:srgbClr val="000000"/>
                          </a:solidFill>
                          <a:effectLst/>
                          <a:latin typeface="ＭＳ Ｐ明朝" panose="02020600040205080304" pitchFamily="18" charset="-128"/>
                          <a:ea typeface="ＭＳ Ｐ明朝" panose="02020600040205080304" pitchFamily="18" charset="-128"/>
                        </a:rPr>
                        <a:t>　</a:t>
                      </a:r>
                    </a:p>
                  </a:txBody>
                  <a:tcPr marL="6165" marR="6165" marT="616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rgbClr val="000000"/>
                          </a:solidFill>
                          <a:effectLst/>
                          <a:latin typeface="ＭＳ 明朝" panose="02020609040205080304" pitchFamily="17" charset="-128"/>
                          <a:ea typeface="ＭＳ 明朝" panose="02020609040205080304" pitchFamily="17" charset="-128"/>
                        </a:rPr>
                        <a:t>47,260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38,180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44,340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39,870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2111601"/>
                  </a:ext>
                </a:extLst>
              </a:tr>
              <a:tr h="265686">
                <a:tc>
                  <a:txBody>
                    <a:bodyPr/>
                    <a:lstStyle/>
                    <a:p>
                      <a:pPr algn="l"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一般</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円</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45720" marR="4572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rgbClr val="000000"/>
                          </a:solidFill>
                          <a:effectLst/>
                          <a:latin typeface="ＭＳ 明朝" panose="02020609040205080304" pitchFamily="17" charset="-128"/>
                          <a:ea typeface="ＭＳ 明朝" panose="02020609040205080304" pitchFamily="17" charset="-128"/>
                        </a:rPr>
                        <a:t>47,260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38,180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44,340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39,870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0895384"/>
                  </a:ext>
                </a:extLst>
              </a:tr>
              <a:tr h="265686">
                <a:tc>
                  <a:txBody>
                    <a:bodyPr/>
                    <a:lstStyle/>
                    <a:p>
                      <a:pPr algn="l"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退職</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円</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45720" marR="4572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明朝" panose="02020609040205080304" pitchFamily="17" charset="-128"/>
                          <a:ea typeface="ＭＳ 明朝" panose="02020609040205080304" pitchFamily="17" charset="-128"/>
                        </a:rPr>
                        <a:t>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239,550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67,230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489678"/>
                  </a:ext>
                </a:extLst>
              </a:tr>
              <a:tr h="265686">
                <a:tc gridSpan="2">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外来</a:t>
                      </a:r>
                    </a:p>
                  </a:txBody>
                  <a:tcPr marL="45720" marR="4572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pPr algn="l" fontAlgn="ctr"/>
                      <a:endParaRPr lang="ja-JP" altLang="en-US" sz="9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6165" marR="6165" marT="616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46800" marR="46800" marT="46800" marB="4680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6800" marR="46800" marT="46800" marB="4680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明朝" panose="02020609040205080304" pitchFamily="17" charset="-128"/>
                        <a:ea typeface="ＭＳ 明朝" panose="02020609040205080304" pitchFamily="17" charset="-128"/>
                      </a:endParaRPr>
                    </a:p>
                  </a:txBody>
                  <a:tcPr marL="46800" marR="46800" marT="46800" marB="4680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46800" marR="46800" marT="46800" marB="4680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7479975"/>
                  </a:ext>
                </a:extLst>
              </a:tr>
              <a:tr h="265686">
                <a:tc>
                  <a:txBody>
                    <a:bodyPr/>
                    <a:lstStyle/>
                    <a:p>
                      <a:pPr algn="l"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外来費用の割合</a:t>
                      </a:r>
                    </a:p>
                  </a:txBody>
                  <a:tcPr marL="45720" marR="4572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rgbClr val="000000"/>
                          </a:solidFill>
                          <a:effectLst/>
                          <a:latin typeface="ＭＳ 明朝" panose="02020609040205080304" pitchFamily="17" charset="-128"/>
                          <a:ea typeface="ＭＳ 明朝" panose="02020609040205080304" pitchFamily="17" charset="-128"/>
                        </a:rPr>
                        <a:t>60.7%</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61.8%</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55.1%</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59.9%</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0468748"/>
                  </a:ext>
                </a:extLst>
              </a:tr>
              <a:tr h="265686">
                <a:tc>
                  <a:txBody>
                    <a:bodyPr/>
                    <a:lstStyle/>
                    <a:p>
                      <a:pPr algn="l"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外来受診率</a:t>
                      </a:r>
                    </a:p>
                  </a:txBody>
                  <a:tcPr marL="45720" marR="4572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rgbClr val="000000"/>
                          </a:solidFill>
                          <a:effectLst/>
                          <a:latin typeface="ＭＳ 明朝" panose="02020609040205080304" pitchFamily="17" charset="-128"/>
                          <a:ea typeface="ＭＳ 明朝" panose="02020609040205080304" pitchFamily="17" charset="-128"/>
                        </a:rPr>
                        <a:t>653.6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725.8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653.6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709.6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9756949"/>
                  </a:ext>
                </a:extLst>
              </a:tr>
              <a:tr h="265686">
                <a:tc>
                  <a:txBody>
                    <a:bodyPr/>
                    <a:lstStyle/>
                    <a:p>
                      <a:pPr algn="l"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一件当たり医療費</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円</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45720" marR="4572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rgbClr val="000000"/>
                          </a:solidFill>
                          <a:effectLst/>
                          <a:latin typeface="ＭＳ 明朝" panose="02020609040205080304" pitchFamily="17" charset="-128"/>
                          <a:ea typeface="ＭＳ 明朝" panose="02020609040205080304" pitchFamily="17" charset="-128"/>
                        </a:rPr>
                        <a:t>29,660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24,170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25,290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24,520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8180615"/>
                  </a:ext>
                </a:extLst>
              </a:tr>
              <a:tr h="265686">
                <a:tc>
                  <a:txBody>
                    <a:bodyPr/>
                    <a:lstStyle/>
                    <a:p>
                      <a:pPr algn="l"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一人当たり医療費</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円</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45720" marR="4572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rgbClr val="000000"/>
                          </a:solidFill>
                          <a:effectLst/>
                          <a:latin typeface="ＭＳ 明朝" panose="02020609040205080304" pitchFamily="17" charset="-128"/>
                          <a:ea typeface="ＭＳ 明朝" panose="02020609040205080304" pitchFamily="17" charset="-128"/>
                        </a:rPr>
                        <a:t>19,390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17,550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16,530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17,400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8243031"/>
                  </a:ext>
                </a:extLst>
              </a:tr>
              <a:tr h="265686">
                <a:tc>
                  <a:txBody>
                    <a:bodyPr/>
                    <a:lstStyle/>
                    <a:p>
                      <a:pPr algn="l"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一日当たり医療費</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円</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45720" marR="4572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rgbClr val="000000"/>
                          </a:solidFill>
                          <a:effectLst/>
                          <a:latin typeface="ＭＳ 明朝" panose="02020609040205080304" pitchFamily="17" charset="-128"/>
                          <a:ea typeface="ＭＳ 明朝" panose="02020609040205080304" pitchFamily="17" charset="-128"/>
                        </a:rPr>
                        <a:t>21,830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17,070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18,540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16,500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4187483"/>
                  </a:ext>
                </a:extLst>
              </a:tr>
              <a:tr h="265686">
                <a:tc>
                  <a:txBody>
                    <a:bodyPr/>
                    <a:lstStyle/>
                    <a:p>
                      <a:pPr algn="l"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一件当たり受診回数</a:t>
                      </a:r>
                    </a:p>
                  </a:txBody>
                  <a:tcPr marL="45720" marR="4572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rgbClr val="000000"/>
                          </a:solidFill>
                          <a:effectLst/>
                          <a:latin typeface="ＭＳ 明朝" panose="02020609040205080304" pitchFamily="17" charset="-128"/>
                          <a:ea typeface="ＭＳ 明朝" panose="02020609040205080304" pitchFamily="17" charset="-128"/>
                        </a:rPr>
                        <a:t>1.4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1.4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1.4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1.5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8273681"/>
                  </a:ext>
                </a:extLst>
              </a:tr>
              <a:tr h="265686">
                <a:tc gridSpan="2">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入院</a:t>
                      </a:r>
                    </a:p>
                  </a:txBody>
                  <a:tcPr marL="45720" marR="4572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pPr algn="l" fontAlgn="ctr"/>
                      <a:endParaRPr lang="ja-JP" altLang="en-US" sz="9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6165" marR="6165" marT="616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1" i="0" u="none" strike="noStrike">
                          <a:solidFill>
                            <a:srgbClr val="000000"/>
                          </a:solidFill>
                          <a:effectLst/>
                          <a:latin typeface="ＭＳ 明朝" panose="02020609040205080304" pitchFamily="17" charset="-128"/>
                          <a:ea typeface="ＭＳ 明朝" panose="02020609040205080304" pitchFamily="17" charset="-128"/>
                        </a:rPr>
                        <a:t>　</a:t>
                      </a:r>
                    </a:p>
                  </a:txBody>
                  <a:tcPr marL="46800" marR="46800" marT="46800" marB="4680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6800" marR="46800" marT="46800" marB="4680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6800" marR="46800" marT="46800" marB="4680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46800" marR="46800" marT="46800" marB="4680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0773109"/>
                  </a:ext>
                </a:extLst>
              </a:tr>
              <a:tr h="265686">
                <a:tc>
                  <a:txBody>
                    <a:bodyPr/>
                    <a:lstStyle/>
                    <a:p>
                      <a:pPr algn="l"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入院費用の割合</a:t>
                      </a:r>
                    </a:p>
                  </a:txBody>
                  <a:tcPr marL="45720" marR="4572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明朝" panose="02020609040205080304" pitchFamily="17" charset="-128"/>
                          <a:ea typeface="ＭＳ 明朝" panose="02020609040205080304" pitchFamily="17" charset="-128"/>
                        </a:rPr>
                        <a:t>39.3%</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38.2%</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44.9%</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40.1%</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2201431"/>
                  </a:ext>
                </a:extLst>
              </a:tr>
              <a:tr h="265686">
                <a:tc>
                  <a:txBody>
                    <a:bodyPr/>
                    <a:lstStyle/>
                    <a:p>
                      <a:pPr algn="l"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入院率</a:t>
                      </a:r>
                    </a:p>
                  </a:txBody>
                  <a:tcPr marL="45720" marR="4572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明朝" panose="02020609040205080304" pitchFamily="17" charset="-128"/>
                          <a:ea typeface="ＭＳ 明朝" panose="02020609040205080304" pitchFamily="17" charset="-128"/>
                        </a:rPr>
                        <a:t>22.0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17.9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22.9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18.8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305689"/>
                  </a:ext>
                </a:extLst>
              </a:tr>
              <a:tr h="265686">
                <a:tc>
                  <a:txBody>
                    <a:bodyPr/>
                    <a:lstStyle/>
                    <a:p>
                      <a:pPr algn="l"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一件当たり医療費</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円</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45720" marR="4572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明朝" panose="02020609040205080304" pitchFamily="17" charset="-128"/>
                          <a:ea typeface="ＭＳ 明朝" panose="02020609040205080304" pitchFamily="17" charset="-128"/>
                        </a:rPr>
                        <a:t>569,670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606,630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588,220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619,090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935964"/>
                  </a:ext>
                </a:extLst>
              </a:tr>
              <a:tr h="265686">
                <a:tc>
                  <a:txBody>
                    <a:bodyPr/>
                    <a:lstStyle/>
                    <a:p>
                      <a:pPr algn="l"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一人当たり医療費</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円</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45720" marR="4572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明朝" panose="02020609040205080304" pitchFamily="17" charset="-128"/>
                          <a:ea typeface="ＭＳ 明朝" panose="02020609040205080304" pitchFamily="17" charset="-128"/>
                        </a:rPr>
                        <a:t>12,540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10,850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13,460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11,650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7463354"/>
                  </a:ext>
                </a:extLst>
              </a:tr>
              <a:tr h="265686">
                <a:tc>
                  <a:txBody>
                    <a:bodyPr/>
                    <a:lstStyle/>
                    <a:p>
                      <a:pPr algn="l"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一日当たり医療費</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円</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45720" marR="4572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明朝" panose="02020609040205080304" pitchFamily="17" charset="-128"/>
                          <a:ea typeface="ＭＳ 明朝" panose="02020609040205080304" pitchFamily="17" charset="-128"/>
                        </a:rPr>
                        <a:t>35,720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38,890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36,390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38,730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7704857"/>
                  </a:ext>
                </a:extLst>
              </a:tr>
              <a:tr h="265686">
                <a:tc>
                  <a:txBody>
                    <a:bodyPr/>
                    <a:lstStyle/>
                    <a:p>
                      <a:pPr algn="l"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一件当たり在院日数</a:t>
                      </a:r>
                    </a:p>
                  </a:txBody>
                  <a:tcPr marL="45720" marR="4572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明朝" panose="02020609040205080304" pitchFamily="17" charset="-128"/>
                          <a:ea typeface="ＭＳ 明朝" panose="02020609040205080304" pitchFamily="17" charset="-128"/>
                        </a:rPr>
                        <a:t>15.9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15.6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16.2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16.0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3309439"/>
                  </a:ext>
                </a:extLst>
              </a:tr>
            </a:tbl>
          </a:graphicData>
        </a:graphic>
      </p:graphicFrame>
      <p:sp>
        <p:nvSpPr>
          <p:cNvPr id="8" name="タイトル 1">
            <a:extLst>
              <a:ext uri="{FF2B5EF4-FFF2-40B4-BE49-F238E27FC236}">
                <a16:creationId xmlns:a16="http://schemas.microsoft.com/office/drawing/2014/main" id="{7F89C03B-D8BB-4795-B3E3-0C231A8C25BD}"/>
              </a:ext>
            </a:extLst>
          </p:cNvPr>
          <p:cNvSpPr txBox="1">
            <a:spLocks noChangeAspect="1"/>
          </p:cNvSpPr>
          <p:nvPr/>
        </p:nvSpPr>
        <p:spPr>
          <a:xfrm>
            <a:off x="582142" y="905889"/>
            <a:ext cx="5315349" cy="1244390"/>
          </a:xfrm>
          <a:prstGeom prst="rect">
            <a:avLst/>
          </a:prstGeom>
          <a:ln>
            <a:noFill/>
          </a:ln>
        </p:spPr>
        <p:txBody>
          <a:bodyPr vert="horz" lIns="0" tIns="45720" rIns="90000" bIns="45720" rtlCol="0" anchor="t">
            <a:no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以下は、本村の令和</a:t>
            </a:r>
            <a:r>
              <a:rPr lang="en-US" altLang="ja-JP" sz="1200" dirty="0">
                <a:latin typeface="ＭＳ 明朝" panose="02020609040205080304" pitchFamily="17" charset="-128"/>
                <a:ea typeface="ＭＳ 明朝" panose="02020609040205080304" pitchFamily="17" charset="-128"/>
                <a:cs typeface="Times New Roman" pitchFamily="18" charset="0"/>
              </a:rPr>
              <a:t>4</a:t>
            </a:r>
            <a:r>
              <a:rPr lang="ja-JP" altLang="en-US" sz="1200" dirty="0">
                <a:latin typeface="ＭＳ 明朝" panose="02020609040205080304" pitchFamily="17" charset="-128"/>
                <a:ea typeface="ＭＳ 明朝" panose="02020609040205080304" pitchFamily="17" charset="-128"/>
                <a:cs typeface="Times New Roman" pitchFamily="18" charset="0"/>
              </a:rPr>
              <a:t>年度における、医療基礎情報を</a:t>
            </a:r>
            <a:r>
              <a:rPr lang="ja-JP" altLang="en-US" sz="1200" dirty="0">
                <a:latin typeface="ＭＳ 明朝" panose="02020609040205080304" pitchFamily="17" charset="-128"/>
                <a:ea typeface="ＭＳ 明朝" panose="02020609040205080304" pitchFamily="17" charset="-128"/>
              </a:rPr>
              <a:t>示したものです</a:t>
            </a:r>
            <a:r>
              <a:rPr lang="ja-JP" altLang="en-US" sz="1200" dirty="0">
                <a:latin typeface="ＭＳ 明朝" panose="02020609040205080304" pitchFamily="17" charset="-128"/>
                <a:ea typeface="ＭＳ 明朝" panose="02020609040205080304" pitchFamily="17" charset="-128"/>
                <a:cs typeface="Times New Roman" pitchFamily="18" charset="0"/>
              </a:rPr>
              <a:t>。本村の受診率は</a:t>
            </a:r>
            <a:r>
              <a:rPr lang="en-US" altLang="ja-JP" sz="1200" dirty="0">
                <a:latin typeface="ＭＳ 明朝" panose="02020609040205080304" pitchFamily="17" charset="-128"/>
                <a:ea typeface="ＭＳ 明朝" panose="02020609040205080304" pitchFamily="17" charset="-128"/>
                <a:cs typeface="Times New Roman" pitchFamily="18" charset="0"/>
              </a:rPr>
              <a:t>675.6</a:t>
            </a:r>
            <a:r>
              <a:rPr lang="ja-JP" altLang="en-US" sz="1200" dirty="0">
                <a:latin typeface="ＭＳ 明朝" panose="02020609040205080304" pitchFamily="17" charset="-128"/>
                <a:ea typeface="ＭＳ 明朝" panose="02020609040205080304" pitchFamily="17" charset="-128"/>
                <a:cs typeface="Times New Roman" pitchFamily="18" charset="0"/>
              </a:rPr>
              <a:t>であり、青森県と比較すると受診率は</a:t>
            </a:r>
            <a:r>
              <a:rPr lang="en-US" altLang="ja-JP" sz="1200" dirty="0">
                <a:latin typeface="ＭＳ 明朝" panose="02020609040205080304" pitchFamily="17" charset="-128"/>
                <a:ea typeface="ＭＳ 明朝" panose="02020609040205080304" pitchFamily="17" charset="-128"/>
                <a:cs typeface="Times New Roman" pitchFamily="18" charset="0"/>
              </a:rPr>
              <a:t>68.1</a:t>
            </a:r>
            <a:r>
              <a:rPr lang="ja-JP" altLang="en-US" sz="1200" dirty="0">
                <a:latin typeface="ＭＳ 明朝" panose="02020609040205080304" pitchFamily="17" charset="-128"/>
                <a:ea typeface="ＭＳ 明朝" panose="02020609040205080304" pitchFamily="17" charset="-128"/>
                <a:cs typeface="Times New Roman" pitchFamily="18" charset="0"/>
              </a:rPr>
              <a:t>ポイント低く、一件当たり医療費は</a:t>
            </a:r>
            <a:r>
              <a:rPr lang="en-US" altLang="ja-JP" sz="1200" dirty="0">
                <a:latin typeface="ＭＳ 明朝" panose="02020609040205080304" pitchFamily="17" charset="-128"/>
                <a:ea typeface="ＭＳ 明朝" panose="02020609040205080304" pitchFamily="17" charset="-128"/>
                <a:cs typeface="Times New Roman" pitchFamily="18" charset="0"/>
              </a:rPr>
              <a:t>47,260</a:t>
            </a:r>
            <a:r>
              <a:rPr lang="ja-JP" altLang="en-US" sz="1200" dirty="0">
                <a:latin typeface="ＭＳ 明朝" panose="02020609040205080304" pitchFamily="17" charset="-128"/>
                <a:ea typeface="ＭＳ 明朝" panose="02020609040205080304" pitchFamily="17" charset="-128"/>
                <a:cs typeface="Times New Roman" pitchFamily="18" charset="0"/>
              </a:rPr>
              <a:t>円であり、</a:t>
            </a:r>
            <a:r>
              <a:rPr lang="en-US" altLang="ja-JP" sz="1200" dirty="0">
                <a:latin typeface="ＭＳ 明朝" panose="02020609040205080304" pitchFamily="17" charset="-128"/>
                <a:ea typeface="ＭＳ 明朝" panose="02020609040205080304" pitchFamily="17" charset="-128"/>
                <a:cs typeface="Times New Roman" pitchFamily="18" charset="0"/>
              </a:rPr>
              <a:t>23.8%</a:t>
            </a:r>
            <a:r>
              <a:rPr lang="ja-JP" altLang="en-US" sz="1200" dirty="0">
                <a:latin typeface="ＭＳ 明朝" panose="02020609040205080304" pitchFamily="17" charset="-128"/>
                <a:ea typeface="ＭＳ 明朝" panose="02020609040205080304" pitchFamily="17" charset="-128"/>
                <a:cs typeface="Times New Roman" pitchFamily="18" charset="0"/>
              </a:rPr>
              <a:t>高いです。外来･入院別にみると、外来において、受診率は青森県より低く、一件当たり医療費は青森県より高くなっています。入院においては、入院率は青森県より高く、一件当たり医療費は青森県より低くなっています。</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spTree>
    <p:extLst>
      <p:ext uri="{BB962C8B-B14F-4D97-AF65-F5344CB8AC3E}">
        <p14:creationId xmlns:p14="http://schemas.microsoft.com/office/powerpoint/2010/main" val="3656626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a:spLocks noChangeAspect="1"/>
          </p:cNvSpPr>
          <p:nvPr/>
        </p:nvSpPr>
        <p:spPr>
          <a:xfrm>
            <a:off x="581788" y="2399576"/>
            <a:ext cx="2199670" cy="276999"/>
          </a:xfrm>
          <a:prstGeom prst="rect">
            <a:avLst/>
          </a:prstGeom>
          <a:noFill/>
          <a:ln>
            <a:noFill/>
          </a:ln>
        </p:spPr>
        <p:txBody>
          <a:bodyPr wrap="square" lIns="0" r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大分類による疾病別医療費統計</a:t>
            </a:r>
          </a:p>
        </p:txBody>
      </p:sp>
      <p:sp>
        <p:nvSpPr>
          <p:cNvPr id="2" name="スライド番号プレースホルダー 1">
            <a:extLst>
              <a:ext uri="{FF2B5EF4-FFF2-40B4-BE49-F238E27FC236}">
                <a16:creationId xmlns:a16="http://schemas.microsoft.com/office/drawing/2014/main" id="{7C7A57DF-A651-4107-B315-913CE2AB99BD}"/>
              </a:ext>
            </a:extLst>
          </p:cNvPr>
          <p:cNvSpPr>
            <a:spLocks noGrp="1"/>
          </p:cNvSpPr>
          <p:nvPr>
            <p:ph type="sldNum" sz="quarter" idx="4"/>
          </p:nvPr>
        </p:nvSpPr>
        <p:spPr>
          <a:xfrm>
            <a:off x="2483654" y="8802749"/>
            <a:ext cx="1512041" cy="48577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800" b="0" i="0" u="none" strike="noStrike" kern="1200" cap="none" spc="0" normalizeH="0" baseline="0" noProof="0" smtClean="0">
                <a:ln>
                  <a:noFill/>
                </a:ln>
                <a:solidFill>
                  <a:srgbClr val="898989"/>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1" lang="ja-JP" altLang="en-US" sz="800" b="0" i="0" u="none" strike="noStrike" kern="1200" cap="none" spc="0" normalizeH="0" baseline="0" noProof="0" dirty="0">
              <a:ln>
                <a:noFill/>
              </a:ln>
              <a:solidFill>
                <a:srgbClr val="898989"/>
              </a:solidFill>
              <a:effectLst/>
              <a:uLnTx/>
              <a:uFillTx/>
            </a:endParaRPr>
          </a:p>
        </p:txBody>
      </p:sp>
      <p:graphicFrame>
        <p:nvGraphicFramePr>
          <p:cNvPr id="6" name="表 5">
            <a:extLst>
              <a:ext uri="{FF2B5EF4-FFF2-40B4-BE49-F238E27FC236}">
                <a16:creationId xmlns:a16="http://schemas.microsoft.com/office/drawing/2014/main" id="{D260DE8C-4772-4F73-4076-0CB1423BC899}"/>
              </a:ext>
            </a:extLst>
          </p:cNvPr>
          <p:cNvGraphicFramePr>
            <a:graphicFrameLocks noGrp="1"/>
          </p:cNvGraphicFramePr>
          <p:nvPr>
            <p:extLst>
              <p:ext uri="{D42A27DB-BD31-4B8C-83A1-F6EECF244321}">
                <p14:modId xmlns:p14="http://schemas.microsoft.com/office/powerpoint/2010/main" val="4189719886"/>
              </p:ext>
            </p:extLst>
          </p:nvPr>
        </p:nvGraphicFramePr>
        <p:xfrm>
          <a:off x="583654" y="2697080"/>
          <a:ext cx="5320260" cy="5540245"/>
        </p:xfrm>
        <a:graphic>
          <a:graphicData uri="http://schemas.openxmlformats.org/drawingml/2006/table">
            <a:tbl>
              <a:tblPr/>
              <a:tblGrid>
                <a:gridCol w="2872094">
                  <a:extLst>
                    <a:ext uri="{9D8B030D-6E8A-4147-A177-3AD203B41FA5}">
                      <a16:colId xmlns:a16="http://schemas.microsoft.com/office/drawing/2014/main" val="1659648237"/>
                    </a:ext>
                  </a:extLst>
                </a:gridCol>
                <a:gridCol w="747169">
                  <a:extLst>
                    <a:ext uri="{9D8B030D-6E8A-4147-A177-3AD203B41FA5}">
                      <a16:colId xmlns:a16="http://schemas.microsoft.com/office/drawing/2014/main" val="2393240707"/>
                    </a:ext>
                  </a:extLst>
                </a:gridCol>
                <a:gridCol w="386831">
                  <a:extLst>
                    <a:ext uri="{9D8B030D-6E8A-4147-A177-3AD203B41FA5}">
                      <a16:colId xmlns:a16="http://schemas.microsoft.com/office/drawing/2014/main" val="2700313722"/>
                    </a:ext>
                  </a:extLst>
                </a:gridCol>
                <a:gridCol w="211962">
                  <a:extLst>
                    <a:ext uri="{9D8B030D-6E8A-4147-A177-3AD203B41FA5}">
                      <a16:colId xmlns:a16="http://schemas.microsoft.com/office/drawing/2014/main" val="3924427834"/>
                    </a:ext>
                  </a:extLst>
                </a:gridCol>
                <a:gridCol w="344439">
                  <a:extLst>
                    <a:ext uri="{9D8B030D-6E8A-4147-A177-3AD203B41FA5}">
                      <a16:colId xmlns:a16="http://schemas.microsoft.com/office/drawing/2014/main" val="3348523723"/>
                    </a:ext>
                  </a:extLst>
                </a:gridCol>
                <a:gridCol w="206663">
                  <a:extLst>
                    <a:ext uri="{9D8B030D-6E8A-4147-A177-3AD203B41FA5}">
                      <a16:colId xmlns:a16="http://schemas.microsoft.com/office/drawing/2014/main" val="3735679980"/>
                    </a:ext>
                  </a:extLst>
                </a:gridCol>
                <a:gridCol w="344439">
                  <a:extLst>
                    <a:ext uri="{9D8B030D-6E8A-4147-A177-3AD203B41FA5}">
                      <a16:colId xmlns:a16="http://schemas.microsoft.com/office/drawing/2014/main" val="768123915"/>
                    </a:ext>
                  </a:extLst>
                </a:gridCol>
                <a:gridCol w="206663">
                  <a:extLst>
                    <a:ext uri="{9D8B030D-6E8A-4147-A177-3AD203B41FA5}">
                      <a16:colId xmlns:a16="http://schemas.microsoft.com/office/drawing/2014/main" val="2031683259"/>
                    </a:ext>
                  </a:extLst>
                </a:gridCol>
              </a:tblGrid>
              <a:tr h="216942">
                <a:tc rowSpan="2">
                  <a:txBody>
                    <a:bodyPr/>
                    <a:lstStyle/>
                    <a:p>
                      <a:pPr algn="ctr" fontAlgn="ctr"/>
                      <a:r>
                        <a:rPr lang="zh-TW" altLang="en-US" sz="700" b="1" i="0" u="none" strike="noStrike" dirty="0">
                          <a:solidFill>
                            <a:srgbClr val="000000"/>
                          </a:solidFill>
                          <a:effectLst/>
                          <a:latin typeface="ＭＳ 明朝" panose="02020609040205080304" pitchFamily="17" charset="-128"/>
                          <a:ea typeface="ＭＳ 明朝" panose="02020609040205080304" pitchFamily="17" charset="-128"/>
                        </a:rPr>
                        <a:t>大分類別疾患</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3">
                  <a:txBody>
                    <a:bodyPr/>
                    <a:lstStyle/>
                    <a:p>
                      <a:pPr algn="ctr" fontAlgn="ctr"/>
                      <a:r>
                        <a:rPr lang="ja-JP" altLang="en-US" sz="700" b="1" i="0" u="none" strike="noStrike" dirty="0">
                          <a:solidFill>
                            <a:srgbClr val="000000"/>
                          </a:solidFill>
                          <a:effectLst/>
                          <a:latin typeface="ＭＳ 明朝" panose="02020609040205080304" pitchFamily="17" charset="-128"/>
                          <a:ea typeface="ＭＳ 明朝" panose="02020609040205080304" pitchFamily="17" charset="-128"/>
                        </a:rPr>
                        <a:t>風間浦村</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ja-JP" altLang="en-US" sz="700" b="1" i="0" u="none" strike="noStrike">
                          <a:solidFill>
                            <a:srgbClr val="000000"/>
                          </a:solidFill>
                          <a:effectLst/>
                          <a:latin typeface="ＭＳ 明朝" panose="02020609040205080304" pitchFamily="17" charset="-128"/>
                          <a:ea typeface="ＭＳ 明朝" panose="02020609040205080304" pitchFamily="17" charset="-128"/>
                        </a:rPr>
                        <a:t>県</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700" b="1" i="0" u="none" strike="noStrike">
                          <a:solidFill>
                            <a:srgbClr val="000000"/>
                          </a:solidFill>
                          <a:effectLst/>
                          <a:latin typeface="ＭＳ 明朝" panose="02020609040205080304" pitchFamily="17" charset="-128"/>
                          <a:ea typeface="ＭＳ 明朝" panose="02020609040205080304" pitchFamily="17" charset="-128"/>
                        </a:rPr>
                        <a:t>国</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541463086"/>
                  </a:ext>
                </a:extLst>
              </a:tr>
              <a:tr h="333637">
                <a:tc vMerge="1">
                  <a:txBody>
                    <a:bodyPr/>
                    <a:lstStyle/>
                    <a:p>
                      <a:endParaRPr kumimoji="1" lang="ja-JP" altLang="en-US"/>
                    </a:p>
                  </a:txBody>
                  <a:tcPr/>
                </a:tc>
                <a:tc>
                  <a:txBody>
                    <a:bodyPr/>
                    <a:lstStyle/>
                    <a:p>
                      <a:pPr algn="ctr" fontAlgn="ctr"/>
                      <a:r>
                        <a:rPr lang="ja-JP" altLang="en-US" sz="700" b="1" i="0" u="none" strike="noStrike">
                          <a:solidFill>
                            <a:srgbClr val="000000"/>
                          </a:solidFill>
                          <a:effectLst/>
                          <a:latin typeface="ＭＳ 明朝" panose="02020609040205080304" pitchFamily="17" charset="-128"/>
                          <a:ea typeface="ＭＳ 明朝" panose="02020609040205080304" pitchFamily="17" charset="-128"/>
                        </a:rPr>
                        <a:t>医療費</a:t>
                      </a: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a:t>
                      </a:r>
                      <a:r>
                        <a:rPr lang="ja-JP" altLang="en-US" sz="700" b="1" i="0" u="none" strike="noStrike">
                          <a:solidFill>
                            <a:srgbClr val="000000"/>
                          </a:solidFill>
                          <a:effectLst/>
                          <a:latin typeface="ＭＳ 明朝" panose="02020609040205080304" pitchFamily="17" charset="-128"/>
                          <a:ea typeface="ＭＳ 明朝" panose="02020609040205080304" pitchFamily="17" charset="-128"/>
                        </a:rPr>
                        <a:t>円</a:t>
                      </a: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ＭＳ 明朝" panose="02020609040205080304" pitchFamily="17" charset="-128"/>
                          <a:ea typeface="ＭＳ 明朝" panose="02020609040205080304" pitchFamily="17" charset="-128"/>
                        </a:rPr>
                        <a:t>構成比</a:t>
                      </a: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ＭＳ 明朝" panose="02020609040205080304" pitchFamily="17" charset="-128"/>
                          <a:ea typeface="ＭＳ 明朝" panose="02020609040205080304" pitchFamily="17" charset="-128"/>
                        </a:rPr>
                        <a:t>順位</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構成比</a:t>
                      </a: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順位</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構成比</a:t>
                      </a: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順位</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506439324"/>
                  </a:ext>
                </a:extLst>
              </a:tr>
              <a:tr h="216942">
                <a:tc>
                  <a:txBody>
                    <a:bodyPr/>
                    <a:lstStyle/>
                    <a:p>
                      <a:pPr algn="l"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Ⅰ</a:t>
                      </a:r>
                      <a:r>
                        <a:rPr lang="ja-JP" altLang="en-US" sz="700" b="0" i="0" u="none" strike="noStrike" dirty="0" err="1">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感染症及び寄生虫症</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15,269,710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7.9%</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5</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1.5%</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14</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1.7%</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13</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6508889"/>
                  </a:ext>
                </a:extLst>
              </a:tr>
              <a:tr h="216942">
                <a:tc>
                  <a:txBody>
                    <a:bodyPr/>
                    <a:lstStyle/>
                    <a:p>
                      <a:pPr algn="l" fontAlgn="ctr"/>
                      <a:r>
                        <a:rPr lang="en-US" altLang="zh-TW" sz="700" b="0" i="0" u="none" strike="noStrike" dirty="0">
                          <a:solidFill>
                            <a:srgbClr val="000000"/>
                          </a:solidFill>
                          <a:effectLst/>
                          <a:latin typeface="ＭＳ 明朝" panose="02020609040205080304" pitchFamily="17" charset="-128"/>
                          <a:ea typeface="ＭＳ 明朝" panose="02020609040205080304" pitchFamily="17" charset="-128"/>
                        </a:rPr>
                        <a:t>Ⅱ</a:t>
                      </a:r>
                      <a:r>
                        <a:rPr lang="zh-TW" altLang="en-US" sz="700" b="0" i="0" u="none" strike="noStrike" dirty="0">
                          <a:solidFill>
                            <a:srgbClr val="000000"/>
                          </a:solidFill>
                          <a:effectLst/>
                          <a:latin typeface="ＭＳ 明朝" panose="02020609040205080304" pitchFamily="17" charset="-128"/>
                          <a:ea typeface="ＭＳ 明朝" panose="02020609040205080304" pitchFamily="17" charset="-128"/>
                        </a:rPr>
                        <a:t>．新生物＜腫瘍＞</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47,856,920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24.9%</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20.0%</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16.9%</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930417"/>
                  </a:ext>
                </a:extLst>
              </a:tr>
              <a:tr h="216942">
                <a:tc>
                  <a:txBody>
                    <a:bodyPr/>
                    <a:lstStyle/>
                    <a:p>
                      <a:pPr algn="l"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Ⅲ</a:t>
                      </a: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．血液及び造血器の疾患並びに免疫機構の障害</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196,270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0.1%</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20</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1.7%</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13</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1.2%</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16</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5424788"/>
                  </a:ext>
                </a:extLst>
              </a:tr>
              <a:tr h="216942">
                <a:tc>
                  <a:txBody>
                    <a:bodyPr/>
                    <a:lstStyle/>
                    <a:p>
                      <a:pPr algn="l"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Ⅳ</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．内分泌、栄養及び代謝疾患</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17,468,150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9.1%</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3</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10.2%</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3</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9.0%</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3</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4614119"/>
                  </a:ext>
                </a:extLst>
              </a:tr>
              <a:tr h="216942">
                <a:tc>
                  <a:txBody>
                    <a:bodyPr/>
                    <a:lstStyle/>
                    <a:p>
                      <a:pPr algn="l"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Ⅴ</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．精神及び行動の障害</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12,689,680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6.6%</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6</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6.8%</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6</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7.9%</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6</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2179561"/>
                  </a:ext>
                </a:extLst>
              </a:tr>
              <a:tr h="216942">
                <a:tc>
                  <a:txBody>
                    <a:bodyPr/>
                    <a:lstStyle/>
                    <a:p>
                      <a:pPr algn="l"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Ⅵ</a:t>
                      </a: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．神経系の疾患</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8,661,760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4.5%</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8</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5.6%</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9</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6.3%</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7</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2893952"/>
                  </a:ext>
                </a:extLst>
              </a:tr>
              <a:tr h="216942">
                <a:tc>
                  <a:txBody>
                    <a:bodyPr/>
                    <a:lstStyle/>
                    <a:p>
                      <a:pPr algn="l"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Ⅶ</a:t>
                      </a: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．眼及び付属器の疾患</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5,781,740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3.0%</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11</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3.3%</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10</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4.0%</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10</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8394722"/>
                  </a:ext>
                </a:extLst>
              </a:tr>
              <a:tr h="216942">
                <a:tc>
                  <a:txBody>
                    <a:bodyPr/>
                    <a:lstStyle/>
                    <a:p>
                      <a:pPr algn="l"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Ⅷ</a:t>
                      </a: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．耳及び乳様突起の疾患</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420,620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0.2%</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19</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0.4%</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18</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0.4%</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18</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18834"/>
                  </a:ext>
                </a:extLst>
              </a:tr>
              <a:tr h="216942">
                <a:tc>
                  <a:txBody>
                    <a:bodyPr/>
                    <a:lstStyle/>
                    <a:p>
                      <a:pPr algn="l"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Ⅸ</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．循環器系の疾患</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25,268,750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13.1%</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14.8%</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13.6%</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0050536"/>
                  </a:ext>
                </a:extLst>
              </a:tr>
              <a:tr h="216942">
                <a:tc>
                  <a:txBody>
                    <a:bodyPr/>
                    <a:lstStyle/>
                    <a:p>
                      <a:pPr algn="l"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Ⅹ</a:t>
                      </a: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．呼吸器系の疾患</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4,719,900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2.5%</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12</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5.9%</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7</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6.0%</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9</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0487534"/>
                  </a:ext>
                </a:extLst>
              </a:tr>
              <a:tr h="216942">
                <a:tc>
                  <a:txBody>
                    <a:bodyPr/>
                    <a:lstStyle/>
                    <a:p>
                      <a:pPr algn="l"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ⅩⅠ</a:t>
                      </a: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．消化器系の疾患</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8,026,090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4.2%</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9</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5.9%</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8</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6.1%</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8</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5525252"/>
                  </a:ext>
                </a:extLst>
              </a:tr>
              <a:tr h="216942">
                <a:tc>
                  <a:txBody>
                    <a:bodyPr/>
                    <a:lstStyle/>
                    <a:p>
                      <a:pPr algn="l"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ⅩⅡ</a:t>
                      </a: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．皮膚及び皮下組織の疾患</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1,062,580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0.6%</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17</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1.8%</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12</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2.1%</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12</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5808957"/>
                  </a:ext>
                </a:extLst>
              </a:tr>
              <a:tr h="216942">
                <a:tc>
                  <a:txBody>
                    <a:bodyPr/>
                    <a:lstStyle/>
                    <a:p>
                      <a:pPr algn="l" fontAlgn="ctr"/>
                      <a:r>
                        <a:rPr lang="en-US" altLang="ja-JP" sz="700" b="0" i="0" u="none" strike="noStrike" dirty="0" err="1">
                          <a:solidFill>
                            <a:srgbClr val="000000"/>
                          </a:solidFill>
                          <a:effectLst/>
                          <a:latin typeface="ＭＳ 明朝" panose="02020609040205080304" pitchFamily="17" charset="-128"/>
                          <a:ea typeface="ＭＳ 明朝" panose="02020609040205080304" pitchFamily="17" charset="-128"/>
                        </a:rPr>
                        <a:t>ⅩⅢ</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．筋骨格系及び結合組織の疾患</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16,383,710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8.5%</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4</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8.7%</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4</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8.8%</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4</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2361102"/>
                  </a:ext>
                </a:extLst>
              </a:tr>
              <a:tr h="216942">
                <a:tc>
                  <a:txBody>
                    <a:bodyPr/>
                    <a:lstStyle/>
                    <a:p>
                      <a:pPr algn="l" fontAlgn="ctr"/>
                      <a:r>
                        <a:rPr lang="en-US" altLang="ja-JP" sz="700" b="0" i="0" u="none" strike="noStrike" dirty="0" err="1">
                          <a:solidFill>
                            <a:srgbClr val="000000"/>
                          </a:solidFill>
                          <a:effectLst/>
                          <a:latin typeface="ＭＳ 明朝" panose="02020609040205080304" pitchFamily="17" charset="-128"/>
                          <a:ea typeface="ＭＳ 明朝" panose="02020609040205080304" pitchFamily="17" charset="-128"/>
                        </a:rPr>
                        <a:t>ⅩⅣ</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．尿路性器系の疾患</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7,286,340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3.8%</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10</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6.9%</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5</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8.0%</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5</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6229838"/>
                  </a:ext>
                </a:extLst>
              </a:tr>
              <a:tr h="216942">
                <a:tc>
                  <a:txBody>
                    <a:bodyPr/>
                    <a:lstStyle/>
                    <a:p>
                      <a:pPr algn="l"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ⅩⅤ</a:t>
                      </a: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．妊娠、分娩及び産じょく</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18,130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0.0%</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22</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0.2%</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21</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0.2%</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21</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2153188"/>
                  </a:ext>
                </a:extLst>
              </a:tr>
              <a:tr h="216942">
                <a:tc>
                  <a:txBody>
                    <a:bodyPr/>
                    <a:lstStyle/>
                    <a:p>
                      <a:pPr algn="l"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ⅩⅥ</a:t>
                      </a: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．周産期に発生した病態</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924,160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0.5%</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18</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0.1%</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22</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0.1%</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22</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4007967"/>
                  </a:ext>
                </a:extLst>
              </a:tr>
              <a:tr h="216942">
                <a:tc>
                  <a:txBody>
                    <a:bodyPr/>
                    <a:lstStyle/>
                    <a:p>
                      <a:pPr algn="l"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ⅩⅦ</a:t>
                      </a: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．先天奇形、変形及び染色体異常</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61,430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0.0%</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21</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0.2%</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20</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0.2%</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20</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3512123"/>
                  </a:ext>
                </a:extLst>
              </a:tr>
              <a:tr h="216942">
                <a:tc>
                  <a:txBody>
                    <a:bodyPr/>
                    <a:lstStyle/>
                    <a:p>
                      <a:pPr algn="l"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ⅩⅧ</a:t>
                      </a: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．症状、徴候及び異常臨床検査所見で他に分類されないもの</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2,280,420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1.2%</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14</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1.3%</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15</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1.3%</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15</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0756560"/>
                  </a:ext>
                </a:extLst>
              </a:tr>
              <a:tr h="216942">
                <a:tc>
                  <a:txBody>
                    <a:bodyPr/>
                    <a:lstStyle/>
                    <a:p>
                      <a:pPr algn="l"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ⅩⅨ</a:t>
                      </a: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．損傷、中毒及びその他の外因の影響</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10,219,020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5.3%</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7</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2.8%</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11</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3.3%</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11</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6198654"/>
                  </a:ext>
                </a:extLst>
              </a:tr>
              <a:tr h="216942">
                <a:tc>
                  <a:txBody>
                    <a:bodyPr/>
                    <a:lstStyle/>
                    <a:p>
                      <a:pPr algn="l"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ⅩⅩⅠ</a:t>
                      </a: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．健康状態に影響を及ぼす要因及び保健サービスの利用</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4,605,480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2.4%</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13</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0.4%</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19</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0.4%</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19</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0736827"/>
                  </a:ext>
                </a:extLst>
              </a:tr>
              <a:tr h="216942">
                <a:tc>
                  <a:txBody>
                    <a:bodyPr/>
                    <a:lstStyle/>
                    <a:p>
                      <a:pPr algn="l"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ⅩⅩⅡ</a:t>
                      </a: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．特殊目的用コード</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1,412,850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0.7%</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16</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0.8%</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17</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1.4%</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14</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2387464"/>
                  </a:ext>
                </a:extLst>
              </a:tr>
              <a:tr h="216942">
                <a:tc>
                  <a:txBody>
                    <a:bodyPr/>
                    <a:lstStyle/>
                    <a:p>
                      <a:pPr algn="l"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その他（上記以外のもの）</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1,560,580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0.8%</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15</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0.8%</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16</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1.1%</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17</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606294187"/>
                  </a:ext>
                </a:extLst>
              </a:tr>
              <a:tr h="216942">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合計</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192,174,290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明朝" panose="02020609040205080304" pitchFamily="17" charset="-128"/>
                          <a:ea typeface="ＭＳ 明朝" panose="02020609040205080304" pitchFamily="17" charset="-128"/>
                        </a:rPr>
                        <a:t>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l" fontAlgn="ctr"/>
                      <a:r>
                        <a:rPr lang="ja-JP" altLang="en-US" sz="700" b="1" i="0" u="none" strike="noStrike">
                          <a:solidFill>
                            <a:srgbClr val="000000"/>
                          </a:solidFill>
                          <a:effectLst/>
                          <a:latin typeface="ＭＳ 明朝" panose="02020609040205080304" pitchFamily="17" charset="-128"/>
                          <a:ea typeface="ＭＳ 明朝" panose="02020609040205080304" pitchFamily="17" charset="-128"/>
                        </a:rPr>
                        <a:t>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l"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l"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extLst>
                  <a:ext uri="{0D108BD9-81ED-4DB2-BD59-A6C34878D82A}">
                    <a16:rowId xmlns:a16="http://schemas.microsoft.com/office/drawing/2014/main" val="2823816895"/>
                  </a:ext>
                </a:extLst>
              </a:tr>
            </a:tbl>
          </a:graphicData>
        </a:graphic>
      </p:graphicFrame>
      <p:sp>
        <p:nvSpPr>
          <p:cNvPr id="10" name="テキスト ボックス 9">
            <a:extLst>
              <a:ext uri="{FF2B5EF4-FFF2-40B4-BE49-F238E27FC236}">
                <a16:creationId xmlns:a16="http://schemas.microsoft.com/office/drawing/2014/main" id="{DC1CD423-AE83-10C2-37DB-A732D739F9AD}"/>
              </a:ext>
            </a:extLst>
          </p:cNvPr>
          <p:cNvSpPr txBox="1"/>
          <p:nvPr/>
        </p:nvSpPr>
        <p:spPr>
          <a:xfrm>
            <a:off x="545687" y="8237320"/>
            <a:ext cx="5315775" cy="215444"/>
          </a:xfrm>
          <a:prstGeom prst="rect">
            <a:avLst/>
          </a:prstGeom>
          <a:noFill/>
          <a:ln>
            <a:noFill/>
          </a:ln>
        </p:spPr>
        <p:txBody>
          <a:bodyPr wrap="square">
            <a:spAutoFit/>
          </a:bodyPr>
          <a:lstStyle/>
          <a:p>
            <a:r>
              <a:rPr lang="ja-JP" altLang="en-US" sz="800" i="0" u="none" strike="noStrike" dirty="0">
                <a:solidFill>
                  <a:srgbClr val="000000"/>
                </a:solidFill>
                <a:effectLst/>
                <a:latin typeface="ＭＳ 明朝" panose="02020609040205080304" pitchFamily="17" charset="-128"/>
                <a:ea typeface="ＭＳ 明朝" panose="02020609040205080304" pitchFamily="17" charset="-128"/>
              </a:rPr>
              <a:t>出典</a:t>
            </a:r>
            <a:r>
              <a:rPr lang="en-US" altLang="ja-JP" sz="80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i="0" u="none" strike="noStrike" dirty="0">
                <a:solidFill>
                  <a:srgbClr val="000000"/>
                </a:solidFill>
                <a:effectLst/>
                <a:latin typeface="ＭＳ 明朝" panose="02020609040205080304" pitchFamily="17" charset="-128"/>
                <a:ea typeface="ＭＳ 明朝" panose="02020609040205080304" pitchFamily="17" charset="-128"/>
              </a:rPr>
              <a:t>国保データベース</a:t>
            </a:r>
            <a:r>
              <a:rPr lang="en-US" altLang="ja-JP" sz="800" i="0" u="none" strike="noStrike" dirty="0">
                <a:solidFill>
                  <a:srgbClr val="000000"/>
                </a:solidFill>
                <a:effectLst/>
                <a:latin typeface="ＭＳ 明朝" panose="02020609040205080304" pitchFamily="17" charset="-128"/>
                <a:ea typeface="ＭＳ 明朝" panose="02020609040205080304" pitchFamily="17" charset="-128"/>
              </a:rPr>
              <a:t>(KDB)</a:t>
            </a:r>
            <a:r>
              <a:rPr lang="ja-JP" altLang="en-US" sz="800" i="0" u="none" strike="noStrike" dirty="0">
                <a:solidFill>
                  <a:srgbClr val="000000"/>
                </a:solidFill>
                <a:effectLst/>
                <a:latin typeface="ＭＳ 明朝" panose="02020609040205080304" pitchFamily="17" charset="-128"/>
                <a:ea typeface="ＭＳ 明朝" panose="02020609040205080304" pitchFamily="17" charset="-128"/>
              </a:rPr>
              <a:t>システム「疾病別医療費分析</a:t>
            </a:r>
            <a:r>
              <a:rPr lang="en-US" altLang="ja-JP" sz="80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i="0" u="none" strike="noStrike" dirty="0">
                <a:solidFill>
                  <a:srgbClr val="000000"/>
                </a:solidFill>
                <a:effectLst/>
                <a:latin typeface="ＭＳ 明朝" panose="02020609040205080304" pitchFamily="17" charset="-128"/>
                <a:ea typeface="ＭＳ 明朝" panose="02020609040205080304" pitchFamily="17" charset="-128"/>
              </a:rPr>
              <a:t>大分類</a:t>
            </a:r>
            <a:r>
              <a:rPr lang="en-US" altLang="ja-JP" sz="80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 </a:t>
            </a:r>
          </a:p>
        </p:txBody>
      </p:sp>
      <p:sp>
        <p:nvSpPr>
          <p:cNvPr id="9" name="タイトル 1">
            <a:extLst>
              <a:ext uri="{FF2B5EF4-FFF2-40B4-BE49-F238E27FC236}">
                <a16:creationId xmlns:a16="http://schemas.microsoft.com/office/drawing/2014/main" id="{FCAE3280-9F75-42A3-9157-ADDBF4F48A89}"/>
              </a:ext>
            </a:extLst>
          </p:cNvPr>
          <p:cNvSpPr txBox="1">
            <a:spLocks noChangeAspect="1"/>
          </p:cNvSpPr>
          <p:nvPr/>
        </p:nvSpPr>
        <p:spPr>
          <a:xfrm>
            <a:off x="581788" y="906680"/>
            <a:ext cx="5315775" cy="1432691"/>
          </a:xfrm>
          <a:prstGeom prst="rect">
            <a:avLst/>
          </a:prstGeom>
          <a:ln>
            <a:noFill/>
          </a:ln>
        </p:spPr>
        <p:txBody>
          <a:bodyPr vert="horz" lIns="0" tIns="45720" rIns="90000" bIns="45720" rtlCol="0" anchor="t">
            <a:noAutofit/>
          </a:bodyPr>
          <a:lstStyle/>
          <a:p>
            <a:pPr marL="0" marR="0" lvl="0" indent="0" algn="just" defTabSz="914400" rtl="0" eaLnBrk="1" fontAlgn="auto" latinLnBrk="0" hangingPunct="1">
              <a:lnSpc>
                <a:spcPct val="125000"/>
              </a:lnSpc>
              <a:spcBef>
                <a:spcPct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(3)</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疾病別分類の医療費</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just" defTabSz="914400" rtl="0" eaLnBrk="1" fontAlgn="auto" latinLnBrk="0" hangingPunct="1">
              <a:lnSpc>
                <a:spcPct val="125000"/>
              </a:lnSpc>
              <a:spcBef>
                <a:spcPct val="0"/>
              </a:spcBef>
              <a:spcAft>
                <a:spcPts val="0"/>
              </a:spcAft>
              <a:buClrTx/>
              <a:buSzTx/>
              <a:buFontTx/>
              <a:buNone/>
              <a:tabLst/>
              <a:defRPr/>
            </a:pPr>
            <a:r>
              <a:rPr kumimoji="1" lang="ja-JP" altLang="en-US" sz="1200" dirty="0">
                <a:solidFill>
                  <a:prstClr val="black"/>
                </a:solidFill>
                <a:latin typeface="ＭＳ 明朝" panose="02020609040205080304" pitchFamily="17" charset="-128"/>
                <a:ea typeface="ＭＳ 明朝" panose="02020609040205080304" pitchFamily="17" charset="-128"/>
              </a:rPr>
              <a:t>①大分類による疾病分類別の医療費構成</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lvl="0" algn="just">
              <a:lnSpc>
                <a:spcPct val="125000"/>
              </a:lnSpc>
              <a:spcBef>
                <a:spcPct val="0"/>
              </a:spcBef>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　以下は疾病大分類ごとの医療費の小計と、総医療費に対する構成割合を示したものです。構成比上位</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5</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疾病は</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lang="zh-TW" altLang="en-US" sz="1200" b="0" i="0" u="none" strike="noStrike" dirty="0">
                <a:solidFill>
                  <a:srgbClr val="000000"/>
                </a:solidFill>
                <a:effectLst/>
                <a:latin typeface="ＭＳ 明朝" panose="02020609040205080304" pitchFamily="17" charset="-128"/>
                <a:ea typeface="ＭＳ 明朝" panose="02020609040205080304" pitchFamily="17" charset="-128"/>
              </a:rPr>
              <a:t>新生物＜腫瘍＞</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1200" b="0" i="0" u="none" strike="noStrike" kern="1200" cap="none" spc="0" normalizeH="0" baseline="0" noProof="0" dirty="0" err="1">
                <a:ln>
                  <a:noFill/>
                </a:ln>
                <a:solidFill>
                  <a:prstClr val="black"/>
                </a:solidFill>
                <a:effectLst/>
                <a:uLnTx/>
                <a:uFillTx/>
                <a:latin typeface="ＭＳ 明朝" panose="02020609040205080304" pitchFamily="17" charset="-128"/>
                <a:ea typeface="ＭＳ 明朝" panose="02020609040205080304" pitchFamily="17" charset="-128"/>
              </a:rPr>
              <a:t>、</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lang="ja-JP" altLang="en-US" sz="1200" b="0" i="0" u="none" strike="noStrike" dirty="0">
                <a:solidFill>
                  <a:srgbClr val="000000"/>
                </a:solidFill>
                <a:effectLst/>
                <a:latin typeface="ＭＳ 明朝" panose="02020609040205080304" pitchFamily="17" charset="-128"/>
                <a:ea typeface="ＭＳ 明朝" panose="02020609040205080304" pitchFamily="17" charset="-128"/>
              </a:rPr>
              <a:t>循環器系の疾患</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 ｢</a:t>
            </a:r>
            <a:r>
              <a:rPr lang="ja-JP" altLang="en-US" sz="1200" b="0" i="0" u="none" strike="noStrike" dirty="0">
                <a:solidFill>
                  <a:srgbClr val="000000"/>
                </a:solidFill>
                <a:effectLst/>
                <a:latin typeface="ＭＳ 明朝" panose="02020609040205080304" pitchFamily="17" charset="-128"/>
                <a:ea typeface="ＭＳ 明朝" panose="02020609040205080304" pitchFamily="17" charset="-128"/>
              </a:rPr>
              <a:t>内分泌、栄養及び代謝疾患</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 </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lang="ja-JP" altLang="en-US" sz="1200" b="0" i="0" u="none" strike="noStrike" dirty="0">
                <a:solidFill>
                  <a:srgbClr val="000000"/>
                </a:solidFill>
                <a:effectLst/>
                <a:latin typeface="ＭＳ 明朝" panose="02020609040205080304" pitchFamily="17" charset="-128"/>
                <a:ea typeface="ＭＳ 明朝" panose="02020609040205080304" pitchFamily="17" charset="-128"/>
              </a:rPr>
              <a:t>筋骨格系及び結合組織の疾患</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lang="ja-JP" altLang="en-US" sz="1200" dirty="0">
                <a:solidFill>
                  <a:srgbClr val="000000"/>
                </a:solidFill>
                <a:latin typeface="ＭＳ 明朝" panose="02020609040205080304" pitchFamily="17" charset="-128"/>
                <a:ea typeface="ＭＳ 明朝" panose="02020609040205080304" pitchFamily="17" charset="-128"/>
              </a:rPr>
              <a:t>感染症及び寄生虫症</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であり、国や県の傾向と</a:t>
            </a:r>
            <a:r>
              <a:rPr kumimoji="1" lang="ja-JP" altLang="en-US" sz="1200" dirty="0">
                <a:solidFill>
                  <a:prstClr val="black"/>
                </a:solidFill>
                <a:latin typeface="ＭＳ 明朝" panose="02020609040205080304" pitchFamily="17" charset="-128"/>
                <a:ea typeface="ＭＳ 明朝" panose="02020609040205080304" pitchFamily="17" charset="-128"/>
              </a:rPr>
              <a:t>ほぼ</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同様です。</a:t>
            </a:r>
          </a:p>
        </p:txBody>
      </p:sp>
    </p:spTree>
    <p:extLst>
      <p:ext uri="{BB962C8B-B14F-4D97-AF65-F5344CB8AC3E}">
        <p14:creationId xmlns:p14="http://schemas.microsoft.com/office/powerpoint/2010/main" val="3735500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EF0308D6-E8A1-4CC7-9F68-91970ACE301A}"/>
              </a:ext>
            </a:extLst>
          </p:cNvPr>
          <p:cNvSpPr>
            <a:spLocks noChangeAspect="1"/>
          </p:cNvSpPr>
          <p:nvPr/>
        </p:nvSpPr>
        <p:spPr>
          <a:xfrm>
            <a:off x="583883" y="2155478"/>
            <a:ext cx="6097805"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中分類による疾病別統計</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医療費上位</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10</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疾病</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14" name="正方形/長方形 13">
            <a:extLst>
              <a:ext uri="{FF2B5EF4-FFF2-40B4-BE49-F238E27FC236}">
                <a16:creationId xmlns:a16="http://schemas.microsoft.com/office/drawing/2014/main" id="{8835F759-4727-4F77-89A2-8AF831CE98D5}"/>
              </a:ext>
            </a:extLst>
          </p:cNvPr>
          <p:cNvSpPr>
            <a:spLocks noChangeAspect="1"/>
          </p:cNvSpPr>
          <p:nvPr/>
        </p:nvSpPr>
        <p:spPr>
          <a:xfrm>
            <a:off x="610377" y="8253478"/>
            <a:ext cx="5311176" cy="677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90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データ化範囲</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分析対象</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入院</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(DPC</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を含む</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、入院外、調剤の電子レセプト。</a:t>
            </a:r>
            <a:endPar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対象診療年月は令和</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4</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4</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月～令和</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5</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3</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月診療分</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(12</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カ月分</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資格確認日</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…1</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日でも資格があれば分析対象としている。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株式会社データホライゾン医療費分解技術を用いて疾病毎に点数をグルーピングし算出。</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患者数</a:t>
            </a: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中分類における疾病項目毎に集計するため、合計人数は他統計と一致しない</a:t>
            </a: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複数疾病をもつ患者がいるため</a:t>
            </a: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700" b="0" i="0" u="none" strike="noStrike" kern="1200" cap="none" spc="0" normalizeH="0" baseline="0" noProof="0" dirty="0" err="1">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16" name="正方形/長方形 15">
            <a:extLst>
              <a:ext uri="{FF2B5EF4-FFF2-40B4-BE49-F238E27FC236}">
                <a16:creationId xmlns:a16="http://schemas.microsoft.com/office/drawing/2014/main" id="{E870087D-6F20-415D-9540-9723D4430ECC}"/>
              </a:ext>
            </a:extLst>
          </p:cNvPr>
          <p:cNvSpPr>
            <a:spLocks noChangeAspect="1"/>
          </p:cNvSpPr>
          <p:nvPr/>
        </p:nvSpPr>
        <p:spPr>
          <a:xfrm>
            <a:off x="583883" y="4183385"/>
            <a:ext cx="6097805" cy="2795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中分類による疾病別統計</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患者数上位</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10</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疾病</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0CA059B0-D04C-4FCA-94FB-4A6DCF8D741C}"/>
              </a:ext>
            </a:extLst>
          </p:cNvPr>
          <p:cNvSpPr>
            <a:spLocks noGrp="1"/>
          </p:cNvSpPr>
          <p:nvPr>
            <p:ph type="sldNum" sz="quarter" idx="4"/>
          </p:nvPr>
        </p:nvSpPr>
        <p:spPr>
          <a:xfrm>
            <a:off x="2484066" y="8820472"/>
            <a:ext cx="1512041" cy="48577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800" b="0" i="0" u="none" strike="noStrike" kern="1200" cap="none" spc="0" normalizeH="0" baseline="0" noProof="0" smtClean="0">
                <a:ln>
                  <a:noFill/>
                </a:ln>
                <a:solidFill>
                  <a:srgbClr val="898989"/>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1" lang="ja-JP" altLang="en-US" sz="800" b="0" i="0" u="none" strike="noStrike" kern="1200" cap="none" spc="0" normalizeH="0" baseline="0" noProof="0" dirty="0">
              <a:ln>
                <a:noFill/>
              </a:ln>
              <a:solidFill>
                <a:srgbClr val="898989"/>
              </a:solidFill>
              <a:effectLst/>
              <a:uLnTx/>
              <a:uFillTx/>
            </a:endParaRPr>
          </a:p>
        </p:txBody>
      </p:sp>
      <p:sp>
        <p:nvSpPr>
          <p:cNvPr id="6" name="正方形/長方形 5">
            <a:extLst>
              <a:ext uri="{FF2B5EF4-FFF2-40B4-BE49-F238E27FC236}">
                <a16:creationId xmlns:a16="http://schemas.microsoft.com/office/drawing/2014/main" id="{BC56AFE8-2324-801A-4D6D-305A25BE5D1B}"/>
              </a:ext>
            </a:extLst>
          </p:cNvPr>
          <p:cNvSpPr>
            <a:spLocks noChangeAspect="1"/>
          </p:cNvSpPr>
          <p:nvPr/>
        </p:nvSpPr>
        <p:spPr>
          <a:xfrm>
            <a:off x="583882" y="6286020"/>
            <a:ext cx="6097805"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中分類による疾病別統計</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患者一人当たりの医療費上位</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10</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疾病</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graphicFrame>
        <p:nvGraphicFramePr>
          <p:cNvPr id="9" name="表 8">
            <a:extLst>
              <a:ext uri="{FF2B5EF4-FFF2-40B4-BE49-F238E27FC236}">
                <a16:creationId xmlns:a16="http://schemas.microsoft.com/office/drawing/2014/main" id="{6E8AC9E9-0FC5-F225-FA37-29642F9F70D4}"/>
              </a:ext>
            </a:extLst>
          </p:cNvPr>
          <p:cNvGraphicFramePr>
            <a:graphicFrameLocks noGrp="1"/>
          </p:cNvGraphicFramePr>
          <p:nvPr>
            <p:extLst>
              <p:ext uri="{D42A27DB-BD31-4B8C-83A1-F6EECF244321}">
                <p14:modId xmlns:p14="http://schemas.microsoft.com/office/powerpoint/2010/main" val="898557445"/>
              </p:ext>
            </p:extLst>
          </p:nvPr>
        </p:nvGraphicFramePr>
        <p:xfrm>
          <a:off x="587243" y="2413869"/>
          <a:ext cx="5309048" cy="1736629"/>
        </p:xfrm>
        <a:graphic>
          <a:graphicData uri="http://schemas.openxmlformats.org/drawingml/2006/table">
            <a:tbl>
              <a:tblPr/>
              <a:tblGrid>
                <a:gridCol w="249403">
                  <a:extLst>
                    <a:ext uri="{9D8B030D-6E8A-4147-A177-3AD203B41FA5}">
                      <a16:colId xmlns:a16="http://schemas.microsoft.com/office/drawing/2014/main" val="3779942951"/>
                    </a:ext>
                  </a:extLst>
                </a:gridCol>
                <a:gridCol w="285032">
                  <a:extLst>
                    <a:ext uri="{9D8B030D-6E8A-4147-A177-3AD203B41FA5}">
                      <a16:colId xmlns:a16="http://schemas.microsoft.com/office/drawing/2014/main" val="1522560874"/>
                    </a:ext>
                  </a:extLst>
                </a:gridCol>
                <a:gridCol w="1852709">
                  <a:extLst>
                    <a:ext uri="{9D8B030D-6E8A-4147-A177-3AD203B41FA5}">
                      <a16:colId xmlns:a16="http://schemas.microsoft.com/office/drawing/2014/main" val="1382569973"/>
                    </a:ext>
                  </a:extLst>
                </a:gridCol>
                <a:gridCol w="973968">
                  <a:extLst>
                    <a:ext uri="{9D8B030D-6E8A-4147-A177-3AD203B41FA5}">
                      <a16:colId xmlns:a16="http://schemas.microsoft.com/office/drawing/2014/main" val="2268415088"/>
                    </a:ext>
                  </a:extLst>
                </a:gridCol>
                <a:gridCol w="973968">
                  <a:extLst>
                    <a:ext uri="{9D8B030D-6E8A-4147-A177-3AD203B41FA5}">
                      <a16:colId xmlns:a16="http://schemas.microsoft.com/office/drawing/2014/main" val="4213479377"/>
                    </a:ext>
                  </a:extLst>
                </a:gridCol>
                <a:gridCol w="973968">
                  <a:extLst>
                    <a:ext uri="{9D8B030D-6E8A-4147-A177-3AD203B41FA5}">
                      <a16:colId xmlns:a16="http://schemas.microsoft.com/office/drawing/2014/main" val="2745474808"/>
                    </a:ext>
                  </a:extLst>
                </a:gridCol>
              </a:tblGrid>
              <a:tr h="296629">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順位</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TW" altLang="en-US" sz="600" b="0" i="0" u="none" strike="noStrike" dirty="0">
                          <a:solidFill>
                            <a:srgbClr val="000000"/>
                          </a:solidFill>
                          <a:effectLst/>
                          <a:latin typeface="ＭＳ 明朝" panose="02020609040205080304" pitchFamily="17" charset="-128"/>
                          <a:ea typeface="ＭＳ 明朝" panose="02020609040205080304" pitchFamily="17" charset="-128"/>
                        </a:rPr>
                        <a:t>疾病分類（中分類）</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医療費</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円</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構成比</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b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（医療費総計全体に</a:t>
                      </a:r>
                      <a:b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対して占める割合）</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患者数</a:t>
                      </a: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5901921"/>
                  </a:ext>
                </a:extLst>
              </a:tr>
              <a:tr h="144000">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0210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その他の悪性新生物＜腫瘍＞</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19,825,107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10.4%</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73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0346693"/>
                  </a:ext>
                </a:extLst>
              </a:tr>
              <a:tr h="144000">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0205</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気管，気管支及び肺の悪性新生物＜腫瘍＞</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10,952,018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5.7%</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175606"/>
                  </a:ext>
                </a:extLst>
              </a:tr>
              <a:tr h="144000">
                <a:tc>
                  <a:txBody>
                    <a:bodyPr/>
                    <a:lstStyle/>
                    <a:p>
                      <a:pPr algn="ct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0211</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良性新生物＜腫瘍＞及びその他の新生物＜腫瘍＞</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10,818,671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5.7%</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3638996"/>
                  </a:ext>
                </a:extLst>
              </a:tr>
              <a:tr h="144000">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0402</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糖尿病</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10,553,281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5.5%</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187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7997361"/>
                  </a:ext>
                </a:extLst>
              </a:tr>
              <a:tr h="144000">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0606</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その他の神経系の疾患</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8,467,484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4.4%</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122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827164"/>
                  </a:ext>
                </a:extLst>
              </a:tr>
              <a:tr h="144000">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0903</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その他の心疾患</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7,422,747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3.9%</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95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4722477"/>
                  </a:ext>
                </a:extLst>
              </a:tr>
              <a:tr h="144000">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0105</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ウイルス性肝炎</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7,251,944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3.8%</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27599"/>
                  </a:ext>
                </a:extLst>
              </a:tr>
              <a:tr h="144000">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8</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0901</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高血圧性疾患</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6,678,571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3.5%</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204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0699200"/>
                  </a:ext>
                </a:extLst>
              </a:tr>
              <a:tr h="144000">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9</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0904</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くも膜下出血</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5,689,120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3.0%</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0675283"/>
                  </a:ext>
                </a:extLst>
              </a:tr>
              <a:tr h="144000">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1113</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その他の消化器系の疾患</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5,386,445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2.8%</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201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5322086"/>
                  </a:ext>
                </a:extLst>
              </a:tr>
            </a:tbl>
          </a:graphicData>
        </a:graphic>
      </p:graphicFrame>
      <p:graphicFrame>
        <p:nvGraphicFramePr>
          <p:cNvPr id="12" name="表 11">
            <a:extLst>
              <a:ext uri="{FF2B5EF4-FFF2-40B4-BE49-F238E27FC236}">
                <a16:creationId xmlns:a16="http://schemas.microsoft.com/office/drawing/2014/main" id="{BCD20D21-98E7-5F2A-38C0-3241EF16B357}"/>
              </a:ext>
            </a:extLst>
          </p:cNvPr>
          <p:cNvGraphicFramePr>
            <a:graphicFrameLocks noGrp="1"/>
          </p:cNvGraphicFramePr>
          <p:nvPr>
            <p:extLst>
              <p:ext uri="{D42A27DB-BD31-4B8C-83A1-F6EECF244321}">
                <p14:modId xmlns:p14="http://schemas.microsoft.com/office/powerpoint/2010/main" val="3980033724"/>
              </p:ext>
            </p:extLst>
          </p:nvPr>
        </p:nvGraphicFramePr>
        <p:xfrm>
          <a:off x="583882" y="4458283"/>
          <a:ext cx="5320032" cy="1798920"/>
        </p:xfrm>
        <a:graphic>
          <a:graphicData uri="http://schemas.openxmlformats.org/drawingml/2006/table">
            <a:tbl>
              <a:tblPr/>
              <a:tblGrid>
                <a:gridCol w="249919">
                  <a:extLst>
                    <a:ext uri="{9D8B030D-6E8A-4147-A177-3AD203B41FA5}">
                      <a16:colId xmlns:a16="http://schemas.microsoft.com/office/drawing/2014/main" val="2503001424"/>
                    </a:ext>
                  </a:extLst>
                </a:gridCol>
                <a:gridCol w="285622">
                  <a:extLst>
                    <a:ext uri="{9D8B030D-6E8A-4147-A177-3AD203B41FA5}">
                      <a16:colId xmlns:a16="http://schemas.microsoft.com/office/drawing/2014/main" val="1183528518"/>
                    </a:ext>
                  </a:extLst>
                </a:gridCol>
                <a:gridCol w="1856542">
                  <a:extLst>
                    <a:ext uri="{9D8B030D-6E8A-4147-A177-3AD203B41FA5}">
                      <a16:colId xmlns:a16="http://schemas.microsoft.com/office/drawing/2014/main" val="3227185468"/>
                    </a:ext>
                  </a:extLst>
                </a:gridCol>
                <a:gridCol w="975983">
                  <a:extLst>
                    <a:ext uri="{9D8B030D-6E8A-4147-A177-3AD203B41FA5}">
                      <a16:colId xmlns:a16="http://schemas.microsoft.com/office/drawing/2014/main" val="4084075068"/>
                    </a:ext>
                  </a:extLst>
                </a:gridCol>
                <a:gridCol w="975983">
                  <a:extLst>
                    <a:ext uri="{9D8B030D-6E8A-4147-A177-3AD203B41FA5}">
                      <a16:colId xmlns:a16="http://schemas.microsoft.com/office/drawing/2014/main" val="2218976610"/>
                    </a:ext>
                  </a:extLst>
                </a:gridCol>
                <a:gridCol w="975983">
                  <a:extLst>
                    <a:ext uri="{9D8B030D-6E8A-4147-A177-3AD203B41FA5}">
                      <a16:colId xmlns:a16="http://schemas.microsoft.com/office/drawing/2014/main" val="3551444812"/>
                    </a:ext>
                  </a:extLst>
                </a:gridCol>
              </a:tblGrid>
              <a:tr h="264444">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順位</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TW" altLang="en-US" sz="700" b="0" i="0" u="none" strike="noStrike">
                          <a:solidFill>
                            <a:srgbClr val="000000"/>
                          </a:solidFill>
                          <a:effectLst/>
                          <a:latin typeface="ＭＳ 明朝" panose="02020609040205080304" pitchFamily="17" charset="-128"/>
                          <a:ea typeface="ＭＳ 明朝" panose="02020609040205080304" pitchFamily="17" charset="-128"/>
                        </a:rPr>
                        <a:t>疾病分類（中分類）</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医療費</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円</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患者数</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構成比</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b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（患者数全体に</a:t>
                      </a:r>
                      <a:b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対して占める割合）</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8931105"/>
                  </a:ext>
                </a:extLst>
              </a:tr>
              <a:tr h="144000">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0901</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高血圧性疾患</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6,678,571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204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45.8%</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7833473"/>
                  </a:ext>
                </a:extLst>
              </a:tr>
              <a:tr h="144000">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1113</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その他の消化器系の疾患</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5,386,445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201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45.2%</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6849104"/>
                  </a:ext>
                </a:extLst>
              </a:tr>
              <a:tr h="144000">
                <a:tc>
                  <a:txBody>
                    <a:bodyPr/>
                    <a:lstStyle/>
                    <a:p>
                      <a:pPr algn="ct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0402</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糖尿病</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10,553,281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187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42.0%</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3520299"/>
                  </a:ext>
                </a:extLst>
              </a:tr>
              <a:tr h="180000">
                <a:tc>
                  <a:txBody>
                    <a:bodyPr/>
                    <a:lstStyle/>
                    <a:p>
                      <a:pPr algn="ct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1800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症状，徴候及び異常臨床所見・異常検査所見で他に</a:t>
                      </a:r>
                      <a:endParaRPr lang="en-US" altLang="ja-JP" sz="6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分類されないもの</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2,579,429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180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40.4%</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4382751"/>
                  </a:ext>
                </a:extLst>
              </a:tr>
              <a:tr h="144000">
                <a:tc>
                  <a:txBody>
                    <a:bodyPr/>
                    <a:lstStyle/>
                    <a:p>
                      <a:pPr algn="ct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0403</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脂質異常症</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3,511,465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159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35.7%</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4759578"/>
                  </a:ext>
                </a:extLst>
              </a:tr>
              <a:tr h="144000">
                <a:tc>
                  <a:txBody>
                    <a:bodyPr/>
                    <a:lstStyle/>
                    <a:p>
                      <a:pPr algn="ct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1306</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腰痛症及び坐骨神経痛</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1,673,085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123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27.6%</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0466082"/>
                  </a:ext>
                </a:extLst>
              </a:tr>
              <a:tr h="144000">
                <a:tc>
                  <a:txBody>
                    <a:bodyPr/>
                    <a:lstStyle/>
                    <a:p>
                      <a:pPr algn="ct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7</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0606</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その他の神経系の疾患</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8,467,484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122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27.4%</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3161640"/>
                  </a:ext>
                </a:extLst>
              </a:tr>
              <a:tr h="144000">
                <a:tc>
                  <a:txBody>
                    <a:bodyPr/>
                    <a:lstStyle/>
                    <a:p>
                      <a:pPr algn="ct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8</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0703</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屈折及び調節の障害</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580,369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118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26.5%</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927566"/>
                  </a:ext>
                </a:extLst>
              </a:tr>
              <a:tr h="144000">
                <a:tc>
                  <a:txBody>
                    <a:bodyPr/>
                    <a:lstStyle/>
                    <a:p>
                      <a:pPr algn="ct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9</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1105</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胃炎及び十二指腸炎</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935,535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117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26.3%</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5557946"/>
                  </a:ext>
                </a:extLst>
              </a:tr>
              <a:tr h="144000">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0704</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その他の眼及び付属器の疾患</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3,733,133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114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25.6%</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343288"/>
                  </a:ext>
                </a:extLst>
              </a:tr>
            </a:tbl>
          </a:graphicData>
        </a:graphic>
      </p:graphicFrame>
      <p:graphicFrame>
        <p:nvGraphicFramePr>
          <p:cNvPr id="15" name="表 14">
            <a:extLst>
              <a:ext uri="{FF2B5EF4-FFF2-40B4-BE49-F238E27FC236}">
                <a16:creationId xmlns:a16="http://schemas.microsoft.com/office/drawing/2014/main" id="{5BBA6C4D-35D3-820E-1240-E82FC58B0451}"/>
              </a:ext>
            </a:extLst>
          </p:cNvPr>
          <p:cNvGraphicFramePr>
            <a:graphicFrameLocks noGrp="1"/>
          </p:cNvGraphicFramePr>
          <p:nvPr>
            <p:extLst>
              <p:ext uri="{D42A27DB-BD31-4B8C-83A1-F6EECF244321}">
                <p14:modId xmlns:p14="http://schemas.microsoft.com/office/powerpoint/2010/main" val="1921321757"/>
              </p:ext>
            </p:extLst>
          </p:nvPr>
        </p:nvGraphicFramePr>
        <p:xfrm>
          <a:off x="586976" y="6548476"/>
          <a:ext cx="5334579" cy="1724445"/>
        </p:xfrm>
        <a:graphic>
          <a:graphicData uri="http://schemas.openxmlformats.org/drawingml/2006/table">
            <a:tbl>
              <a:tblPr/>
              <a:tblGrid>
                <a:gridCol w="250592">
                  <a:extLst>
                    <a:ext uri="{9D8B030D-6E8A-4147-A177-3AD203B41FA5}">
                      <a16:colId xmlns:a16="http://schemas.microsoft.com/office/drawing/2014/main" val="1401807671"/>
                    </a:ext>
                  </a:extLst>
                </a:gridCol>
                <a:gridCol w="286391">
                  <a:extLst>
                    <a:ext uri="{9D8B030D-6E8A-4147-A177-3AD203B41FA5}">
                      <a16:colId xmlns:a16="http://schemas.microsoft.com/office/drawing/2014/main" val="3895569692"/>
                    </a:ext>
                  </a:extLst>
                </a:gridCol>
                <a:gridCol w="1861541">
                  <a:extLst>
                    <a:ext uri="{9D8B030D-6E8A-4147-A177-3AD203B41FA5}">
                      <a16:colId xmlns:a16="http://schemas.microsoft.com/office/drawing/2014/main" val="3571085657"/>
                    </a:ext>
                  </a:extLst>
                </a:gridCol>
                <a:gridCol w="978685">
                  <a:extLst>
                    <a:ext uri="{9D8B030D-6E8A-4147-A177-3AD203B41FA5}">
                      <a16:colId xmlns:a16="http://schemas.microsoft.com/office/drawing/2014/main" val="2550994553"/>
                    </a:ext>
                  </a:extLst>
                </a:gridCol>
                <a:gridCol w="978685">
                  <a:extLst>
                    <a:ext uri="{9D8B030D-6E8A-4147-A177-3AD203B41FA5}">
                      <a16:colId xmlns:a16="http://schemas.microsoft.com/office/drawing/2014/main" val="985470576"/>
                    </a:ext>
                  </a:extLst>
                </a:gridCol>
                <a:gridCol w="978685">
                  <a:extLst>
                    <a:ext uri="{9D8B030D-6E8A-4147-A177-3AD203B41FA5}">
                      <a16:colId xmlns:a16="http://schemas.microsoft.com/office/drawing/2014/main" val="2816857631"/>
                    </a:ext>
                  </a:extLst>
                </a:gridCol>
              </a:tblGrid>
              <a:tr h="284445">
                <a:tc>
                  <a:txBody>
                    <a:bodyPr/>
                    <a:lstStyle/>
                    <a:p>
                      <a:pPr algn="ctr" fontAlgn="ctr"/>
                      <a:r>
                        <a:rPr lang="ja-JP" altLang="en-US" sz="700" b="0" i="0" u="none" strike="noStrike" dirty="0">
                          <a:solidFill>
                            <a:srgbClr val="000000"/>
                          </a:solidFill>
                          <a:effectLst/>
                          <a:latin typeface="ＭＳ Ｐ明朝" panose="02020600040205080304" pitchFamily="18" charset="-128"/>
                          <a:ea typeface="ＭＳ Ｐ明朝" panose="02020600040205080304" pitchFamily="18" charset="-128"/>
                        </a:rPr>
                        <a:t>順位</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TW" altLang="en-US" sz="800" b="0" i="0" u="none" strike="noStrike" dirty="0">
                          <a:solidFill>
                            <a:srgbClr val="000000"/>
                          </a:solidFill>
                          <a:effectLst/>
                          <a:latin typeface="ＭＳ Ｐ明朝" panose="02020600040205080304" pitchFamily="18" charset="-128"/>
                          <a:ea typeface="ＭＳ Ｐ明朝" panose="02020600040205080304" pitchFamily="18" charset="-128"/>
                        </a:rPr>
                        <a:t>疾病分類（中分類）</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700" b="0" i="0" u="none" strike="noStrike" dirty="0">
                          <a:solidFill>
                            <a:srgbClr val="000000"/>
                          </a:solidFill>
                          <a:effectLst/>
                          <a:latin typeface="ＭＳ Ｐ明朝" panose="02020600040205080304" pitchFamily="18" charset="-128"/>
                          <a:ea typeface="ＭＳ Ｐ明朝" panose="02020600040205080304" pitchFamily="18" charset="-128"/>
                        </a:rPr>
                        <a:t>医療費</a:t>
                      </a:r>
                      <a:r>
                        <a:rPr lang="en-US" altLang="ja-JP" sz="700" b="0" i="0" u="none" strike="noStrike" dirty="0">
                          <a:solidFill>
                            <a:srgbClr val="000000"/>
                          </a:solidFill>
                          <a:effectLst/>
                          <a:latin typeface="ＭＳ Ｐ明朝" panose="02020600040205080304" pitchFamily="18" charset="-128"/>
                          <a:ea typeface="ＭＳ Ｐ明朝" panose="02020600040205080304" pitchFamily="18" charset="-128"/>
                        </a:rPr>
                        <a:t>(</a:t>
                      </a:r>
                      <a:r>
                        <a:rPr lang="ja-JP" altLang="en-US" sz="700" b="0" i="0" u="none" strike="noStrike" dirty="0">
                          <a:solidFill>
                            <a:srgbClr val="000000"/>
                          </a:solidFill>
                          <a:effectLst/>
                          <a:latin typeface="ＭＳ Ｐ明朝" panose="02020600040205080304" pitchFamily="18" charset="-128"/>
                          <a:ea typeface="ＭＳ Ｐ明朝" panose="02020600040205080304" pitchFamily="18" charset="-128"/>
                        </a:rPr>
                        <a:t>円</a:t>
                      </a:r>
                      <a:r>
                        <a:rPr lang="en-US" altLang="ja-JP" sz="700" b="0" i="0" u="none" strike="noStrike" dirty="0">
                          <a:solidFill>
                            <a:srgbClr val="000000"/>
                          </a:solidFill>
                          <a:effectLst/>
                          <a:latin typeface="ＭＳ Ｐ明朝" panose="02020600040205080304" pitchFamily="18" charset="-128"/>
                          <a:ea typeface="ＭＳ Ｐ明朝" panose="02020600040205080304" pitchFamily="18" charset="-128"/>
                        </a:rPr>
                        <a: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明朝" panose="02020600040205080304" pitchFamily="18" charset="-128"/>
                          <a:ea typeface="ＭＳ Ｐ明朝" panose="02020600040205080304" pitchFamily="18" charset="-128"/>
                        </a:rPr>
                        <a:t>患者数</a:t>
                      </a:r>
                      <a:r>
                        <a:rPr lang="en-US" altLang="ja-JP" sz="700" b="0" i="0" u="none" strike="noStrike">
                          <a:solidFill>
                            <a:srgbClr val="000000"/>
                          </a:solidFill>
                          <a:effectLst/>
                          <a:latin typeface="ＭＳ Ｐ明朝" panose="02020600040205080304" pitchFamily="18" charset="-128"/>
                          <a:ea typeface="ＭＳ Ｐ明朝" panose="02020600040205080304" pitchFamily="18" charset="-128"/>
                        </a:rPr>
                        <a:t>(</a:t>
                      </a:r>
                      <a:r>
                        <a:rPr lang="ja-JP" altLang="en-US" sz="700" b="0" i="0" u="none" strike="noStrike">
                          <a:solidFill>
                            <a:srgbClr val="000000"/>
                          </a:solidFill>
                          <a:effectLst/>
                          <a:latin typeface="ＭＳ Ｐ明朝" panose="02020600040205080304" pitchFamily="18" charset="-128"/>
                          <a:ea typeface="ＭＳ Ｐ明朝" panose="02020600040205080304" pitchFamily="18" charset="-128"/>
                        </a:rPr>
                        <a:t>人</a:t>
                      </a:r>
                      <a:r>
                        <a:rPr lang="en-US" altLang="ja-JP" sz="700" b="0" i="0" u="none" strike="noStrike">
                          <a:solidFill>
                            <a:srgbClr val="000000"/>
                          </a:solidFill>
                          <a:effectLst/>
                          <a:latin typeface="ＭＳ Ｐ明朝" panose="02020600040205080304" pitchFamily="18" charset="-128"/>
                          <a:ea typeface="ＭＳ Ｐ明朝" panose="02020600040205080304" pitchFamily="18" charset="-128"/>
                        </a:rPr>
                        <a: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明朝" panose="02020600040205080304" pitchFamily="18" charset="-128"/>
                          <a:ea typeface="ＭＳ Ｐ明朝" panose="02020600040205080304" pitchFamily="18" charset="-128"/>
                        </a:rPr>
                        <a:t>患者一人当たりの</a:t>
                      </a:r>
                      <a:br>
                        <a:rPr lang="ja-JP" altLang="en-US" sz="700" b="0" i="0" u="none" strike="noStrike">
                          <a:solidFill>
                            <a:srgbClr val="000000"/>
                          </a:solidFill>
                          <a:effectLst/>
                          <a:latin typeface="ＭＳ Ｐ明朝" panose="02020600040205080304" pitchFamily="18" charset="-128"/>
                          <a:ea typeface="ＭＳ Ｐ明朝" panose="02020600040205080304" pitchFamily="18" charset="-128"/>
                        </a:rPr>
                      </a:br>
                      <a:r>
                        <a:rPr lang="ja-JP" altLang="en-US" sz="700" b="0" i="0" u="none" strike="noStrike">
                          <a:solidFill>
                            <a:srgbClr val="000000"/>
                          </a:solidFill>
                          <a:effectLst/>
                          <a:latin typeface="ＭＳ Ｐ明朝" panose="02020600040205080304" pitchFamily="18" charset="-128"/>
                          <a:ea typeface="ＭＳ Ｐ明朝" panose="02020600040205080304" pitchFamily="18" charset="-128"/>
                        </a:rPr>
                        <a:t>医療費</a:t>
                      </a:r>
                      <a:r>
                        <a:rPr lang="en-US" altLang="ja-JP" sz="700" b="0" i="0" u="none" strike="noStrike">
                          <a:solidFill>
                            <a:srgbClr val="000000"/>
                          </a:solidFill>
                          <a:effectLst/>
                          <a:latin typeface="ＭＳ Ｐ明朝" panose="02020600040205080304" pitchFamily="18" charset="-128"/>
                          <a:ea typeface="ＭＳ Ｐ明朝" panose="02020600040205080304" pitchFamily="18" charset="-128"/>
                        </a:rPr>
                        <a:t>(</a:t>
                      </a:r>
                      <a:r>
                        <a:rPr lang="ja-JP" altLang="en-US" sz="700" b="0" i="0" u="none" strike="noStrike">
                          <a:solidFill>
                            <a:srgbClr val="000000"/>
                          </a:solidFill>
                          <a:effectLst/>
                          <a:latin typeface="ＭＳ Ｐ明朝" panose="02020600040205080304" pitchFamily="18" charset="-128"/>
                          <a:ea typeface="ＭＳ Ｐ明朝" panose="02020600040205080304" pitchFamily="18" charset="-128"/>
                        </a:rPr>
                        <a:t>円</a:t>
                      </a:r>
                      <a:r>
                        <a:rPr lang="en-US" altLang="ja-JP" sz="700" b="0" i="0" u="none" strike="noStrike">
                          <a:solidFill>
                            <a:srgbClr val="000000"/>
                          </a:solidFill>
                          <a:effectLst/>
                          <a:latin typeface="ＭＳ Ｐ明朝" panose="02020600040205080304" pitchFamily="18" charset="-128"/>
                          <a:ea typeface="ＭＳ Ｐ明朝" panose="02020600040205080304" pitchFamily="18" charset="-128"/>
                        </a:rPr>
                        <a:t>)</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9204250"/>
                  </a:ext>
                </a:extLst>
              </a:tr>
              <a:tr h="144000">
                <a:tc>
                  <a:txBody>
                    <a:bodyPr/>
                    <a:lstStyle/>
                    <a:p>
                      <a:pPr algn="ctr" fontAlgn="ctr"/>
                      <a:r>
                        <a:rPr lang="en-US" altLang="ja-JP" sz="700" b="0" i="0" u="none" strike="noStrike" dirty="0">
                          <a:solidFill>
                            <a:srgbClr val="000000"/>
                          </a:solidFill>
                          <a:effectLst/>
                          <a:latin typeface="ＭＳ Ｐ明朝" panose="02020600040205080304" pitchFamily="18" charset="-128"/>
                          <a:ea typeface="ＭＳ Ｐ明朝" panose="02020600040205080304" pitchFamily="18" charset="-128"/>
                        </a:rPr>
                        <a:t>1</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0904</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くも膜下出血</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5,689,120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1,896,373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0880227"/>
                  </a:ext>
                </a:extLst>
              </a:tr>
              <a:tr h="144000">
                <a:tc>
                  <a:txBody>
                    <a:bodyPr/>
                    <a:lstStyle/>
                    <a:p>
                      <a:pPr algn="ctr" fontAlgn="ctr"/>
                      <a:r>
                        <a:rPr lang="en-US" altLang="ja-JP" sz="700" b="0" i="0" u="none" strike="noStrike" dirty="0">
                          <a:solidFill>
                            <a:srgbClr val="000000"/>
                          </a:solidFill>
                          <a:effectLst/>
                          <a:latin typeface="ＭＳ Ｐ明朝" panose="02020600040205080304" pitchFamily="18" charset="-128"/>
                          <a:ea typeface="ＭＳ Ｐ明朝" panose="02020600040205080304" pitchFamily="18" charset="-128"/>
                        </a:rPr>
                        <a:t>2</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1602</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その他の周産期に発生した病態</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1,679,121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1,679,121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2574804"/>
                  </a:ext>
                </a:extLst>
              </a:tr>
              <a:tr h="144000">
                <a:tc>
                  <a:txBody>
                    <a:bodyPr/>
                    <a:lstStyle/>
                    <a:p>
                      <a:pPr algn="ctr" fontAlgn="ctr"/>
                      <a:r>
                        <a:rPr lang="en-US" altLang="ja-JP" sz="700" b="0" i="0" u="none" strike="noStrike" dirty="0">
                          <a:solidFill>
                            <a:srgbClr val="000000"/>
                          </a:solidFill>
                          <a:effectLst/>
                          <a:latin typeface="ＭＳ Ｐ明朝" panose="02020600040205080304" pitchFamily="18" charset="-128"/>
                          <a:ea typeface="ＭＳ Ｐ明朝" panose="02020600040205080304" pitchFamily="18" charset="-128"/>
                        </a:rPr>
                        <a:t>3</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1903</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熱傷及び腐食</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3,037,979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1,012,660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891191"/>
                  </a:ext>
                </a:extLst>
              </a:tr>
              <a:tr h="144000">
                <a:tc>
                  <a:txBody>
                    <a:bodyPr/>
                    <a:lstStyle/>
                    <a:p>
                      <a:pPr algn="ctr" fontAlgn="ctr"/>
                      <a:r>
                        <a:rPr lang="en-US" altLang="ja-JP" sz="700" b="0" i="0" u="none" strike="noStrike" dirty="0">
                          <a:solidFill>
                            <a:srgbClr val="000000"/>
                          </a:solidFill>
                          <a:effectLst/>
                          <a:latin typeface="ＭＳ Ｐ明朝" panose="02020600040205080304" pitchFamily="18" charset="-128"/>
                          <a:ea typeface="ＭＳ Ｐ明朝" panose="02020600040205080304" pitchFamily="18" charset="-128"/>
                        </a:rPr>
                        <a:t>4</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0208</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悪性リンパ腫</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2,782,121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927,374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3390397"/>
                  </a:ext>
                </a:extLst>
              </a:tr>
              <a:tr h="144000">
                <a:tc>
                  <a:txBody>
                    <a:bodyPr/>
                    <a:lstStyle/>
                    <a:p>
                      <a:pPr algn="ctr" fontAlgn="ctr"/>
                      <a:r>
                        <a:rPr lang="en-US" altLang="ja-JP" sz="700" b="0" i="0" u="none" strike="noStrike" dirty="0">
                          <a:solidFill>
                            <a:srgbClr val="000000"/>
                          </a:solidFill>
                          <a:effectLst/>
                          <a:latin typeface="ＭＳ Ｐ明朝" panose="02020600040205080304" pitchFamily="18" charset="-128"/>
                          <a:ea typeface="ＭＳ Ｐ明朝" panose="02020600040205080304" pitchFamily="18" charset="-128"/>
                        </a:rPr>
                        <a:t>5</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1504</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その他の妊娠，分娩及び産じょく</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593,773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593,773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472372"/>
                  </a:ext>
                </a:extLst>
              </a:tr>
              <a:tr h="144000">
                <a:tc>
                  <a:txBody>
                    <a:bodyPr/>
                    <a:lstStyle/>
                    <a:p>
                      <a:pPr algn="ctr" fontAlgn="ctr"/>
                      <a:r>
                        <a:rPr lang="en-US" altLang="ja-JP" sz="700" b="0" i="0" u="none" strike="noStrike" dirty="0">
                          <a:solidFill>
                            <a:srgbClr val="000000"/>
                          </a:solidFill>
                          <a:effectLst/>
                          <a:latin typeface="ＭＳ Ｐ明朝" panose="02020600040205080304" pitchFamily="18" charset="-128"/>
                          <a:ea typeface="ＭＳ Ｐ明朝" panose="02020600040205080304" pitchFamily="18" charset="-128"/>
                        </a:rPr>
                        <a:t>6</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0203</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直腸</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S</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状結腸移行部及び直腸の悪性新生物＜腫瘍＞</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3,400,041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485,720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4106006"/>
                  </a:ext>
                </a:extLst>
              </a:tr>
              <a:tr h="144000">
                <a:tc>
                  <a:txBody>
                    <a:bodyPr/>
                    <a:lstStyle/>
                    <a:p>
                      <a:pPr algn="ctr" fontAlgn="ctr"/>
                      <a:r>
                        <a:rPr lang="en-US" altLang="ja-JP" sz="700" b="0" i="0" u="none" strike="noStrike" dirty="0">
                          <a:solidFill>
                            <a:srgbClr val="000000"/>
                          </a:solidFill>
                          <a:effectLst/>
                          <a:latin typeface="ＭＳ Ｐ明朝" panose="02020600040205080304" pitchFamily="18" charset="-128"/>
                          <a:ea typeface="ＭＳ Ｐ明朝" panose="02020600040205080304" pitchFamily="18" charset="-128"/>
                        </a:rPr>
                        <a:t>7</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0502</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精神作用物質使用による精神及び行動の障害</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1,773,548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443,387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8382213"/>
                  </a:ext>
                </a:extLst>
              </a:tr>
              <a:tr h="144000">
                <a:tc>
                  <a:txBody>
                    <a:bodyPr/>
                    <a:lstStyle/>
                    <a:p>
                      <a:pPr algn="ctr" fontAlgn="ctr"/>
                      <a:r>
                        <a:rPr lang="en-US" altLang="ja-JP" sz="700" b="0" i="0" u="none" strike="noStrike" dirty="0">
                          <a:solidFill>
                            <a:srgbClr val="000000"/>
                          </a:solidFill>
                          <a:effectLst/>
                          <a:latin typeface="ＭＳ Ｐ明朝" panose="02020600040205080304" pitchFamily="18" charset="-128"/>
                          <a:ea typeface="ＭＳ Ｐ明朝" panose="02020600040205080304" pitchFamily="18" charset="-128"/>
                        </a:rPr>
                        <a:t>8</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0205</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気管，気管支及び肺の悪性新生物＜腫瘍＞</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10,952,018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438,081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2678462"/>
                  </a:ext>
                </a:extLst>
              </a:tr>
              <a:tr h="144000">
                <a:tc>
                  <a:txBody>
                    <a:bodyPr/>
                    <a:lstStyle/>
                    <a:p>
                      <a:pPr algn="ctr" fontAlgn="ctr"/>
                      <a:r>
                        <a:rPr lang="en-US" altLang="ja-JP" sz="700" b="0" i="0" u="none" strike="noStrike" dirty="0">
                          <a:solidFill>
                            <a:srgbClr val="000000"/>
                          </a:solidFill>
                          <a:effectLst/>
                          <a:latin typeface="ＭＳ Ｐ明朝" panose="02020600040205080304" pitchFamily="18" charset="-128"/>
                          <a:ea typeface="ＭＳ Ｐ明朝" panose="02020600040205080304" pitchFamily="18" charset="-128"/>
                        </a:rPr>
                        <a:t>9</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0210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その他の悪性新生物＜腫瘍＞</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19,825,107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73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271,577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260744"/>
                  </a:ext>
                </a:extLst>
              </a:tr>
              <a:tr h="144000">
                <a:tc>
                  <a:txBody>
                    <a:bodyPr/>
                    <a:lstStyle/>
                    <a:p>
                      <a:pPr algn="ctr" fontAlgn="ctr"/>
                      <a:r>
                        <a:rPr lang="en-US" altLang="ja-JP" sz="700" b="0" i="0" u="none" strike="noStrike" dirty="0">
                          <a:solidFill>
                            <a:srgbClr val="000000"/>
                          </a:solidFill>
                          <a:effectLst/>
                          <a:latin typeface="ＭＳ Ｐ明朝" panose="02020600040205080304" pitchFamily="18" charset="-128"/>
                          <a:ea typeface="ＭＳ Ｐ明朝" panose="02020600040205080304" pitchFamily="18" charset="-128"/>
                        </a:rPr>
                        <a:t>10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0602</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アルツハイマー病</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787,591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262,530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4808999"/>
                  </a:ext>
                </a:extLst>
              </a:tr>
            </a:tbl>
          </a:graphicData>
        </a:graphic>
      </p:graphicFrame>
      <p:sp>
        <p:nvSpPr>
          <p:cNvPr id="13" name="タイトル 1">
            <a:extLst>
              <a:ext uri="{FF2B5EF4-FFF2-40B4-BE49-F238E27FC236}">
                <a16:creationId xmlns:a16="http://schemas.microsoft.com/office/drawing/2014/main" id="{E884C08E-A605-42A2-A282-5C9B35E9148F}"/>
              </a:ext>
            </a:extLst>
          </p:cNvPr>
          <p:cNvSpPr txBox="1">
            <a:spLocks noChangeAspect="1"/>
          </p:cNvSpPr>
          <p:nvPr/>
        </p:nvSpPr>
        <p:spPr>
          <a:xfrm>
            <a:off x="583883" y="911086"/>
            <a:ext cx="5320030" cy="1218991"/>
          </a:xfrm>
          <a:prstGeom prst="rect">
            <a:avLst/>
          </a:prstGeom>
        </p:spPr>
        <p:txBody>
          <a:bodyPr vert="horz" lIns="0" tIns="45720" rIns="90000" bIns="45720" rtlCol="0" anchor="t">
            <a:noAutofit/>
          </a:bodyPr>
          <a:lstStyle/>
          <a:p>
            <a:pPr marL="0" marR="0" lvl="0" indent="0" algn="just" defTabSz="914400" rtl="0" eaLnBrk="1" fontAlgn="auto" latinLnBrk="0" hangingPunct="1">
              <a:lnSpc>
                <a:spcPct val="125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②中分類による疾病別医療費統計</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lvl="0" algn="just">
              <a:lnSpc>
                <a:spcPct val="125000"/>
              </a:lnSpc>
              <a:spcBef>
                <a:spcPct val="0"/>
              </a:spcBef>
              <a:defRPr/>
            </a:pPr>
            <a:r>
              <a:rPr kumimoji="1" lang="ja-JP" altLang="en-US" sz="1400" dirty="0">
                <a:solidFill>
                  <a:prstClr val="black"/>
                </a:solidFill>
                <a:latin typeface="ＭＳ 明朝" panose="02020609040205080304" pitchFamily="17" charset="-128"/>
                <a:ea typeface="ＭＳ 明朝" panose="02020609040205080304" pitchFamily="17" charset="-128"/>
              </a:rPr>
              <a:t>ア</a:t>
            </a:r>
            <a:r>
              <a:rPr kumimoji="1" lang="en-US" altLang="ja-JP" sz="1400" dirty="0">
                <a:solidFill>
                  <a:prstClr val="black"/>
                </a:solidFill>
                <a:latin typeface="ＭＳ 明朝" panose="02020609040205080304" pitchFamily="17" charset="-128"/>
                <a:ea typeface="ＭＳ 明朝" panose="02020609040205080304" pitchFamily="17" charset="-128"/>
              </a:rPr>
              <a:t>.</a:t>
            </a:r>
            <a:r>
              <a:rPr kumimoji="1" lang="ja-JP" altLang="en-US" sz="1400" dirty="0">
                <a:solidFill>
                  <a:prstClr val="black"/>
                </a:solidFill>
                <a:latin typeface="ＭＳ 明朝" panose="02020609040205080304" pitchFamily="17" charset="-128"/>
                <a:ea typeface="ＭＳ 明朝" panose="02020609040205080304" pitchFamily="17" charset="-128"/>
              </a:rPr>
              <a:t>中分類による疾病別医療費統計</a:t>
            </a:r>
            <a:r>
              <a:rPr kumimoji="1" lang="en-US" altLang="ja-JP" sz="1400" dirty="0">
                <a:solidFill>
                  <a:prstClr val="black"/>
                </a:solidFill>
                <a:latin typeface="ＭＳ 明朝" panose="02020609040205080304" pitchFamily="17" charset="-128"/>
                <a:ea typeface="ＭＳ 明朝" panose="02020609040205080304" pitchFamily="17" charset="-128"/>
              </a:rPr>
              <a:t>(</a:t>
            </a:r>
            <a:r>
              <a:rPr kumimoji="1" lang="ja-JP" altLang="en-US" sz="1400" dirty="0">
                <a:solidFill>
                  <a:prstClr val="black"/>
                </a:solidFill>
                <a:latin typeface="ＭＳ 明朝" panose="02020609040205080304" pitchFamily="17" charset="-128"/>
                <a:ea typeface="ＭＳ 明朝" panose="02020609040205080304" pitchFamily="17" charset="-128"/>
              </a:rPr>
              <a:t>上位</a:t>
            </a:r>
            <a:r>
              <a:rPr kumimoji="1" lang="en-US" altLang="ja-JP" sz="1400" dirty="0">
                <a:solidFill>
                  <a:prstClr val="black"/>
                </a:solidFill>
                <a:latin typeface="ＭＳ 明朝" panose="02020609040205080304" pitchFamily="17" charset="-128"/>
                <a:ea typeface="ＭＳ 明朝" panose="02020609040205080304" pitchFamily="17" charset="-128"/>
              </a:rPr>
              <a:t>10</a:t>
            </a:r>
            <a:r>
              <a:rPr kumimoji="1" lang="ja-JP" altLang="en-US" sz="1400" dirty="0">
                <a:solidFill>
                  <a:prstClr val="black"/>
                </a:solidFill>
                <a:latin typeface="ＭＳ 明朝" panose="02020609040205080304" pitchFamily="17" charset="-128"/>
                <a:ea typeface="ＭＳ 明朝" panose="02020609040205080304" pitchFamily="17" charset="-128"/>
              </a:rPr>
              <a:t>疾病</a:t>
            </a:r>
            <a:r>
              <a:rPr kumimoji="1" lang="en-US" altLang="ja-JP" sz="1400" dirty="0">
                <a:solidFill>
                  <a:prstClr val="black"/>
                </a:solidFill>
                <a:latin typeface="ＭＳ 明朝" panose="02020609040205080304" pitchFamily="17" charset="-128"/>
                <a:ea typeface="ＭＳ 明朝" panose="02020609040205080304" pitchFamily="17" charset="-128"/>
              </a:rPr>
              <a:t>)</a:t>
            </a:r>
            <a:endParaRPr kumimoji="1" lang="en-US" altLang="ja-JP" sz="14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algn="just">
              <a:lnSpc>
                <a:spcPct val="125000"/>
              </a:lnSpc>
              <a:spcBef>
                <a:spcPct val="0"/>
              </a:spcBef>
              <a:defRPr/>
            </a:pPr>
            <a:r>
              <a:rPr lang="ja-JP" altLang="en-US" sz="1200" dirty="0">
                <a:latin typeface="ＭＳ 明朝" panose="02020609040205080304" pitchFamily="17" charset="-128"/>
                <a:ea typeface="ＭＳ 明朝" panose="02020609040205080304" pitchFamily="17" charset="-128"/>
              </a:rPr>
              <a:t>　以下は、令和</a:t>
            </a:r>
            <a:r>
              <a:rPr lang="en-US" altLang="ja-JP" sz="1200" dirty="0">
                <a:latin typeface="ＭＳ 明朝" panose="02020609040205080304" pitchFamily="17" charset="-128"/>
                <a:ea typeface="ＭＳ 明朝" panose="02020609040205080304" pitchFamily="17" charset="-128"/>
              </a:rPr>
              <a:t>4</a:t>
            </a:r>
            <a:r>
              <a:rPr lang="ja-JP" altLang="en-US" sz="1200" dirty="0">
                <a:latin typeface="ＭＳ 明朝" panose="02020609040205080304" pitchFamily="17" charset="-128"/>
                <a:ea typeface="ＭＳ 明朝" panose="02020609040205080304" pitchFamily="17" charset="-128"/>
              </a:rPr>
              <a:t>年</a:t>
            </a:r>
            <a:r>
              <a:rPr lang="en-US" altLang="ja-JP" sz="1200" dirty="0">
                <a:latin typeface="ＭＳ 明朝" panose="02020609040205080304" pitchFamily="17" charset="-128"/>
                <a:ea typeface="ＭＳ 明朝" panose="02020609040205080304" pitchFamily="17" charset="-128"/>
              </a:rPr>
              <a:t>4</a:t>
            </a:r>
            <a:r>
              <a:rPr lang="ja-JP" altLang="en-US" sz="1200" dirty="0">
                <a:latin typeface="ＭＳ 明朝" panose="02020609040205080304" pitchFamily="17" charset="-128"/>
                <a:ea typeface="ＭＳ 明朝" panose="02020609040205080304" pitchFamily="17" charset="-128"/>
              </a:rPr>
              <a:t>月～令和</a:t>
            </a:r>
            <a:r>
              <a:rPr lang="en-US" altLang="ja-JP" sz="1200" dirty="0">
                <a:latin typeface="ＭＳ 明朝" panose="02020609040205080304" pitchFamily="17" charset="-128"/>
                <a:ea typeface="ＭＳ 明朝" panose="02020609040205080304" pitchFamily="17" charset="-128"/>
              </a:rPr>
              <a:t>5</a:t>
            </a:r>
            <a:r>
              <a:rPr lang="ja-JP" altLang="en-US" sz="1200" dirty="0">
                <a:latin typeface="ＭＳ 明朝" panose="02020609040205080304" pitchFamily="17" charset="-128"/>
                <a:ea typeface="ＭＳ 明朝" panose="02020609040205080304" pitchFamily="17" charset="-128"/>
              </a:rPr>
              <a:t>年</a:t>
            </a:r>
            <a:r>
              <a:rPr lang="en-US" altLang="ja-JP" sz="1200" dirty="0">
                <a:latin typeface="ＭＳ 明朝" panose="02020609040205080304" pitchFamily="17" charset="-128"/>
                <a:ea typeface="ＭＳ 明朝" panose="02020609040205080304" pitchFamily="17" charset="-128"/>
              </a:rPr>
              <a:t>3</a:t>
            </a:r>
            <a:r>
              <a:rPr lang="ja-JP" altLang="en-US" sz="1200" dirty="0">
                <a:latin typeface="ＭＳ 明朝" panose="02020609040205080304" pitchFamily="17" charset="-128"/>
                <a:ea typeface="ＭＳ 明朝" panose="02020609040205080304" pitchFamily="17" charset="-128"/>
              </a:rPr>
              <a:t>月診療分</a:t>
            </a:r>
            <a:r>
              <a:rPr lang="en-US" altLang="ja-JP" sz="1200" dirty="0">
                <a:latin typeface="ＭＳ 明朝" panose="02020609040205080304" pitchFamily="17" charset="-128"/>
                <a:ea typeface="ＭＳ 明朝" panose="02020609040205080304" pitchFamily="17" charset="-128"/>
              </a:rPr>
              <a:t>(12</a:t>
            </a:r>
            <a:r>
              <a:rPr lang="ja-JP" altLang="en-US" sz="1200" dirty="0">
                <a:latin typeface="ＭＳ 明朝" panose="02020609040205080304" pitchFamily="17" charset="-128"/>
                <a:ea typeface="ＭＳ 明朝" panose="02020609040205080304" pitchFamily="17" charset="-128"/>
              </a:rPr>
              <a:t>カ月分</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に発生しているレセプトより、疾病中分類毎に集計し、医療費、患者数、患者一人当たりの医療費、各項目の上位</a:t>
            </a:r>
            <a:r>
              <a:rPr lang="en-US" altLang="ja-JP" sz="1200" dirty="0">
                <a:latin typeface="ＭＳ 明朝" panose="02020609040205080304" pitchFamily="17" charset="-128"/>
                <a:ea typeface="ＭＳ 明朝" panose="02020609040205080304" pitchFamily="17" charset="-128"/>
              </a:rPr>
              <a:t>10</a:t>
            </a:r>
            <a:r>
              <a:rPr lang="ja-JP" altLang="en-US" sz="1200" dirty="0">
                <a:latin typeface="ＭＳ 明朝" panose="02020609040205080304" pitchFamily="17" charset="-128"/>
                <a:ea typeface="ＭＳ 明朝" panose="02020609040205080304" pitchFamily="17" charset="-128"/>
              </a:rPr>
              <a:t>疾病を示したものです。</a:t>
            </a:r>
            <a:endParaRPr kumimoji="1"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106940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 name="スライド番号プレースホルダー 1"/>
          <p:cNvSpPr>
            <a:spLocks noGrp="1" noChangeAspect="1"/>
          </p:cNvSpPr>
          <p:nvPr>
            <p:ph type="sldNum" sz="quarter" idx="4"/>
          </p:nvPr>
        </p:nvSpPr>
        <p:spPr>
          <a:xfrm>
            <a:off x="2484067" y="8820472"/>
            <a:ext cx="1512041" cy="485775"/>
          </a:xfrm>
          <a:prstGeom prst="rect">
            <a:avLst/>
          </a:prstGeom>
        </p:spPr>
        <p:txBody>
          <a:bodyPr anchor="ctr"/>
          <a:lstStyle>
            <a:defPPr>
              <a:defRPr lang="ja-JP"/>
            </a:defPPr>
            <a:lvl1pPr marL="0" algn="ctr" defTabSz="844083" rtl="0" eaLnBrk="1" latinLnBrk="0" hangingPunct="1">
              <a:defRPr kumimoji="1" sz="738" kern="1200">
                <a:solidFill>
                  <a:srgbClr val="898989"/>
                </a:solidFill>
                <a:latin typeface="BIZ UDPゴシック" panose="020B0400000000000000" pitchFamily="50" charset="-128"/>
                <a:ea typeface="BIZ UDPゴシック" panose="020B0400000000000000" pitchFamily="50" charset="-128"/>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a:lstStyle>
          <a:p>
            <a:fld id="{420EA04B-0610-44E1-BBA9-CB539F9A7CEB}" type="slidenum">
              <a:rPr lang="ja-JP" altLang="en-US" sz="800" smtClean="0">
                <a:latin typeface="ＭＳ 明朝" panose="02020609040205080304" pitchFamily="17" charset="-128"/>
                <a:ea typeface="ＭＳ 明朝" panose="02020609040205080304" pitchFamily="17" charset="-128"/>
              </a:rPr>
              <a:t>17</a:t>
            </a:fld>
            <a:endParaRPr lang="ja-JP" altLang="en-US" sz="800" dirty="0">
              <a:latin typeface="ＭＳ 明朝" panose="02020609040205080304" pitchFamily="17" charset="-128"/>
              <a:ea typeface="ＭＳ 明朝" panose="02020609040205080304" pitchFamily="17" charset="-128"/>
            </a:endParaRPr>
          </a:p>
        </p:txBody>
      </p:sp>
      <p:graphicFrame>
        <p:nvGraphicFramePr>
          <p:cNvPr id="12" name="表 11">
            <a:extLst>
              <a:ext uri="{FF2B5EF4-FFF2-40B4-BE49-F238E27FC236}">
                <a16:creationId xmlns:a16="http://schemas.microsoft.com/office/drawing/2014/main" id="{E54402A8-2CD3-3E13-6B08-E810054C5502}"/>
              </a:ext>
            </a:extLst>
          </p:cNvPr>
          <p:cNvGraphicFramePr>
            <a:graphicFrameLocks noGrp="1"/>
          </p:cNvGraphicFramePr>
          <p:nvPr>
            <p:extLst>
              <p:ext uri="{D42A27DB-BD31-4B8C-83A1-F6EECF244321}">
                <p14:modId xmlns:p14="http://schemas.microsoft.com/office/powerpoint/2010/main" val="1239568522"/>
              </p:ext>
            </p:extLst>
          </p:nvPr>
        </p:nvGraphicFramePr>
        <p:xfrm>
          <a:off x="583804" y="4351804"/>
          <a:ext cx="5292000" cy="3180859"/>
        </p:xfrm>
        <a:graphic>
          <a:graphicData uri="http://schemas.openxmlformats.org/drawingml/2006/table">
            <a:tbl>
              <a:tblPr/>
              <a:tblGrid>
                <a:gridCol w="288000">
                  <a:extLst>
                    <a:ext uri="{9D8B030D-6E8A-4147-A177-3AD203B41FA5}">
                      <a16:colId xmlns:a16="http://schemas.microsoft.com/office/drawing/2014/main" val="1567601336"/>
                    </a:ext>
                  </a:extLst>
                </a:gridCol>
                <a:gridCol w="1368000">
                  <a:extLst>
                    <a:ext uri="{9D8B030D-6E8A-4147-A177-3AD203B41FA5}">
                      <a16:colId xmlns:a16="http://schemas.microsoft.com/office/drawing/2014/main" val="3774277322"/>
                    </a:ext>
                  </a:extLst>
                </a:gridCol>
                <a:gridCol w="828000">
                  <a:extLst>
                    <a:ext uri="{9D8B030D-6E8A-4147-A177-3AD203B41FA5}">
                      <a16:colId xmlns:a16="http://schemas.microsoft.com/office/drawing/2014/main" val="4183387706"/>
                    </a:ext>
                  </a:extLst>
                </a:gridCol>
                <a:gridCol w="432000">
                  <a:extLst>
                    <a:ext uri="{9D8B030D-6E8A-4147-A177-3AD203B41FA5}">
                      <a16:colId xmlns:a16="http://schemas.microsoft.com/office/drawing/2014/main" val="1507105069"/>
                    </a:ext>
                  </a:extLst>
                </a:gridCol>
                <a:gridCol w="252000">
                  <a:extLst>
                    <a:ext uri="{9D8B030D-6E8A-4147-A177-3AD203B41FA5}">
                      <a16:colId xmlns:a16="http://schemas.microsoft.com/office/drawing/2014/main" val="3789262484"/>
                    </a:ext>
                  </a:extLst>
                </a:gridCol>
                <a:gridCol w="432000">
                  <a:extLst>
                    <a:ext uri="{9D8B030D-6E8A-4147-A177-3AD203B41FA5}">
                      <a16:colId xmlns:a16="http://schemas.microsoft.com/office/drawing/2014/main" val="2124557582"/>
                    </a:ext>
                  </a:extLst>
                </a:gridCol>
                <a:gridCol w="396000">
                  <a:extLst>
                    <a:ext uri="{9D8B030D-6E8A-4147-A177-3AD203B41FA5}">
                      <a16:colId xmlns:a16="http://schemas.microsoft.com/office/drawing/2014/main" val="1525783163"/>
                    </a:ext>
                  </a:extLst>
                </a:gridCol>
                <a:gridCol w="252000">
                  <a:extLst>
                    <a:ext uri="{9D8B030D-6E8A-4147-A177-3AD203B41FA5}">
                      <a16:colId xmlns:a16="http://schemas.microsoft.com/office/drawing/2014/main" val="810400344"/>
                    </a:ext>
                  </a:extLst>
                </a:gridCol>
                <a:gridCol w="792000">
                  <a:extLst>
                    <a:ext uri="{9D8B030D-6E8A-4147-A177-3AD203B41FA5}">
                      <a16:colId xmlns:a16="http://schemas.microsoft.com/office/drawing/2014/main" val="1684151468"/>
                    </a:ext>
                  </a:extLst>
                </a:gridCol>
                <a:gridCol w="252000">
                  <a:extLst>
                    <a:ext uri="{9D8B030D-6E8A-4147-A177-3AD203B41FA5}">
                      <a16:colId xmlns:a16="http://schemas.microsoft.com/office/drawing/2014/main" val="1388418100"/>
                    </a:ext>
                  </a:extLst>
                </a:gridCol>
              </a:tblGrid>
              <a:tr h="396094">
                <a:tc gridSpan="2">
                  <a:txBody>
                    <a:bodyPr/>
                    <a:lstStyle/>
                    <a:p>
                      <a:pPr algn="ctr" fontAlgn="ctr"/>
                      <a:r>
                        <a:rPr lang="ja-JP" altLang="en-US" sz="800" b="0" i="0" u="none" strike="noStrike" dirty="0">
                          <a:solidFill>
                            <a:srgbClr val="FFFFFF"/>
                          </a:solidFill>
                          <a:effectLst/>
                          <a:latin typeface="ＭＳ 明朝" panose="02020609040205080304" pitchFamily="17" charset="-128"/>
                          <a:ea typeface="ＭＳ 明朝" panose="02020609040205080304" pitchFamily="17" charset="-128"/>
                        </a:rPr>
                        <a:t>疾病分類</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kumimoji="1" lang="ja-JP" altLang="en-US"/>
                    </a:p>
                  </a:txBody>
                  <a:tcPr/>
                </a:tc>
                <a:tc>
                  <a:txBody>
                    <a:bodyPr/>
                    <a:lstStyle/>
                    <a:p>
                      <a:pPr algn="ctr" fontAlgn="ctr"/>
                      <a:r>
                        <a:rPr lang="ja-JP" altLang="en-US" sz="800" b="0" i="0" u="none" strike="noStrike" dirty="0">
                          <a:solidFill>
                            <a:srgbClr val="FFFFFF"/>
                          </a:solidFill>
                          <a:effectLst/>
                          <a:latin typeface="ＭＳ 明朝" panose="02020609040205080304" pitchFamily="17" charset="-128"/>
                          <a:ea typeface="ＭＳ 明朝" panose="02020609040205080304" pitchFamily="17" charset="-128"/>
                        </a:rPr>
                        <a:t>医療費</a:t>
                      </a:r>
                      <a:r>
                        <a:rPr lang="en-US" altLang="ja-JP" sz="800" b="0" i="0" u="none" strike="noStrike" dirty="0">
                          <a:solidFill>
                            <a:srgbClr val="FFFFFF"/>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FFFFFF"/>
                          </a:solidFill>
                          <a:effectLst/>
                          <a:latin typeface="ＭＳ 明朝" panose="02020609040205080304" pitchFamily="17" charset="-128"/>
                          <a:ea typeface="ＭＳ 明朝" panose="02020609040205080304" pitchFamily="17" charset="-128"/>
                        </a:rPr>
                        <a:t>円</a:t>
                      </a:r>
                      <a:r>
                        <a:rPr lang="en-US" altLang="ja-JP" sz="800" b="0" i="0" u="none" strike="noStrike" dirty="0">
                          <a:solidFill>
                            <a:srgbClr val="FFFFFF"/>
                          </a:solidFill>
                          <a:effectLst/>
                          <a:latin typeface="ＭＳ 明朝" panose="02020609040205080304" pitchFamily="17" charset="-128"/>
                          <a:ea typeface="ＭＳ 明朝" panose="02020609040205080304" pitchFamily="17" charset="-128"/>
                        </a:rPr>
                        <a: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構成比</a:t>
                      </a:r>
                      <a:br>
                        <a:rPr lang="ja-JP" altLang="en-US" sz="800" b="0" i="0" u="none" strike="noStrike">
                          <a:solidFill>
                            <a:srgbClr val="FFFFFF"/>
                          </a:solidFill>
                          <a:effectLst/>
                          <a:latin typeface="ＭＳ 明朝" panose="02020609040205080304" pitchFamily="17" charset="-128"/>
                          <a:ea typeface="ＭＳ 明朝" panose="02020609040205080304" pitchFamily="17" charset="-128"/>
                        </a:rPr>
                      </a:br>
                      <a:r>
                        <a:rPr lang="en-US" altLang="ja-JP" sz="800" b="0" i="0" u="none" strike="noStrike">
                          <a:solidFill>
                            <a:srgbClr val="FFFFFF"/>
                          </a:solidFill>
                          <a:effectLst/>
                          <a:latin typeface="ＭＳ 明朝" panose="02020609040205080304" pitchFamily="17" charset="-128"/>
                          <a:ea typeface="ＭＳ 明朝" panose="02020609040205080304" pitchFamily="17" charset="-128"/>
                        </a:rPr>
                        <a:t>(</a:t>
                      </a: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a:t>
                      </a:r>
                      <a:r>
                        <a:rPr lang="en-US" altLang="ja-JP" sz="800" b="0" i="0" u="none" strike="noStrike">
                          <a:solidFill>
                            <a:srgbClr val="FFFFFF"/>
                          </a:solidFill>
                          <a:effectLst/>
                          <a:latin typeface="ＭＳ 明朝" panose="02020609040205080304" pitchFamily="17" charset="-128"/>
                          <a:ea typeface="ＭＳ 明朝" panose="02020609040205080304" pitchFamily="17" charset="-128"/>
                        </a:rPr>
                        <a:t>)</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順位</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800" b="0" i="0" u="none" strike="noStrike" dirty="0">
                          <a:solidFill>
                            <a:srgbClr val="FFFFFF"/>
                          </a:solidFill>
                          <a:effectLst/>
                          <a:latin typeface="ＭＳ 明朝" panose="02020609040205080304" pitchFamily="17" charset="-128"/>
                          <a:ea typeface="ＭＳ 明朝" panose="02020609040205080304" pitchFamily="17" charset="-128"/>
                        </a:rPr>
                        <a:t>患者数</a:t>
                      </a:r>
                      <a:endParaRPr lang="en-US" altLang="ja-JP" sz="800" b="0" i="0" u="none" strike="noStrike" dirty="0">
                        <a:solidFill>
                          <a:srgbClr val="FFFFFF"/>
                        </a:solidFill>
                        <a:effectLst/>
                        <a:latin typeface="ＭＳ 明朝" panose="02020609040205080304" pitchFamily="17" charset="-128"/>
                        <a:ea typeface="ＭＳ 明朝" panose="02020609040205080304" pitchFamily="17"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構成比</a:t>
                      </a:r>
                      <a:br>
                        <a:rPr lang="ja-JP" altLang="en-US" sz="800" b="0" i="0" u="none" strike="noStrike">
                          <a:solidFill>
                            <a:srgbClr val="FFFFFF"/>
                          </a:solidFill>
                          <a:effectLst/>
                          <a:latin typeface="ＭＳ 明朝" panose="02020609040205080304" pitchFamily="17" charset="-128"/>
                          <a:ea typeface="ＭＳ 明朝" panose="02020609040205080304" pitchFamily="17" charset="-128"/>
                        </a:rPr>
                      </a:br>
                      <a:r>
                        <a:rPr lang="en-US" altLang="ja-JP" sz="800" b="0" i="0" u="none" strike="noStrike">
                          <a:solidFill>
                            <a:srgbClr val="FFFFFF"/>
                          </a:solidFill>
                          <a:effectLst/>
                          <a:latin typeface="ＭＳ 明朝" panose="02020609040205080304" pitchFamily="17" charset="-128"/>
                          <a:ea typeface="ＭＳ 明朝" panose="02020609040205080304" pitchFamily="17" charset="-128"/>
                        </a:rPr>
                        <a:t>(</a:t>
                      </a: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a:t>
                      </a:r>
                      <a:r>
                        <a:rPr lang="en-US" altLang="ja-JP" sz="800" b="0" i="0" u="none" strike="noStrike">
                          <a:solidFill>
                            <a:srgbClr val="FFFFFF"/>
                          </a:solidFill>
                          <a:effectLst/>
                          <a:latin typeface="ＭＳ 明朝" panose="02020609040205080304" pitchFamily="17" charset="-128"/>
                          <a:ea typeface="ＭＳ 明朝" panose="02020609040205080304" pitchFamily="17" charset="-128"/>
                        </a:rPr>
                        <a:t>)</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順位</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800" b="0" i="0" u="none" strike="noStrike" dirty="0">
                          <a:solidFill>
                            <a:srgbClr val="FFFFFF"/>
                          </a:solidFill>
                          <a:effectLst/>
                          <a:latin typeface="ＭＳ 明朝" panose="02020609040205080304" pitchFamily="17" charset="-128"/>
                          <a:ea typeface="ＭＳ 明朝" panose="02020609040205080304" pitchFamily="17" charset="-128"/>
                        </a:rPr>
                        <a:t>患者一人当たりの医療費</a:t>
                      </a:r>
                      <a:r>
                        <a:rPr lang="en-US" altLang="ja-JP" sz="800" b="0" i="0" u="none" strike="noStrike" dirty="0">
                          <a:solidFill>
                            <a:srgbClr val="FFFFFF"/>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FFFFFF"/>
                          </a:solidFill>
                          <a:effectLst/>
                          <a:latin typeface="ＭＳ 明朝" panose="02020609040205080304" pitchFamily="17" charset="-128"/>
                          <a:ea typeface="ＭＳ 明朝" panose="02020609040205080304" pitchFamily="17" charset="-128"/>
                        </a:rPr>
                        <a:t>円</a:t>
                      </a:r>
                      <a:r>
                        <a:rPr lang="en-US" altLang="ja-JP" sz="800" b="0" i="0" u="none" strike="noStrike" dirty="0">
                          <a:solidFill>
                            <a:srgbClr val="FFFFFF"/>
                          </a:solidFill>
                          <a:effectLst/>
                          <a:latin typeface="ＭＳ 明朝" panose="02020609040205080304" pitchFamily="17" charset="-128"/>
                          <a:ea typeface="ＭＳ 明朝" panose="02020609040205080304" pitchFamily="17" charset="-128"/>
                        </a:rPr>
                        <a: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順位</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079758180"/>
                  </a:ext>
                </a:extLst>
              </a:tr>
              <a:tr h="154214">
                <a:tc gridSpan="2">
                  <a:txBody>
                    <a:bodyPr/>
                    <a:lstStyle/>
                    <a:p>
                      <a:pPr algn="l" fontAlgn="ctr"/>
                      <a:r>
                        <a:rPr lang="en-US" altLang="zh-TW" sz="800" b="0" i="0" u="none" strike="noStrike" dirty="0">
                          <a:solidFill>
                            <a:srgbClr val="000000"/>
                          </a:solidFill>
                          <a:effectLst/>
                          <a:latin typeface="ＭＳ 明朝" panose="02020609040205080304" pitchFamily="17" charset="-128"/>
                          <a:ea typeface="ＭＳ 明朝" panose="02020609040205080304" pitchFamily="17" charset="-128"/>
                        </a:rPr>
                        <a:t>Ⅱ</a:t>
                      </a:r>
                      <a:r>
                        <a:rPr lang="zh-TW" altLang="en-US" sz="800" b="0" i="0" u="none" strike="noStrike" dirty="0">
                          <a:solidFill>
                            <a:srgbClr val="000000"/>
                          </a:solidFill>
                          <a:effectLst/>
                          <a:latin typeface="ＭＳ 明朝" panose="02020609040205080304" pitchFamily="17" charset="-128"/>
                          <a:ea typeface="ＭＳ 明朝" panose="02020609040205080304" pitchFamily="17" charset="-128"/>
                        </a:rPr>
                        <a:t>．新生物＜腫瘍＞</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kumimoji="1" lang="ja-JP" altLang="en-US"/>
                    </a:p>
                  </a:txBody>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53,559,214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28.0%</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154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34.6%</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347,787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659954622"/>
                  </a:ext>
                </a:extLst>
              </a:tr>
              <a:tr h="260978">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0201</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胃の悪性新生物＜腫瘍＞</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1,806,330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0.9%</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31</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7.2%</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51</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56,448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25</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0367341"/>
                  </a:ext>
                </a:extLst>
              </a:tr>
              <a:tr h="260978">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0202</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結腸の悪性新生物＜腫瘍＞</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364,815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0.2%</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64</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7.6%</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50</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10,730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73</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4009295"/>
                  </a:ext>
                </a:extLst>
              </a:tr>
              <a:tr h="260978">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0203</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直腸</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S</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状結腸移行部及び</a:t>
                      </a:r>
                      <a:b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直腸の悪性新生物＜腫瘍＞</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3,400,041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1.8%</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16</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1.6%</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85</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485,720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6</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7286586"/>
                  </a:ext>
                </a:extLst>
              </a:tr>
              <a:tr h="198047">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0204</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肝及び肝内胆管の</a:t>
                      </a:r>
                      <a:b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悪性新生物＜腫瘍＞</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3,071,986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1.6%</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18</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4.5%</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68</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153,599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16</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1489106"/>
                  </a:ext>
                </a:extLst>
              </a:tr>
              <a:tr h="198047">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0205</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気管，気管支及び肺の</a:t>
                      </a:r>
                      <a:b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悪性新生物＜腫瘍＞</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10,952,018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5.7%</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5.6%</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59</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438,081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8</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9761636"/>
                  </a:ext>
                </a:extLst>
              </a:tr>
              <a:tr h="198047">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0206</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乳房の悪性新生物＜腫瘍＞</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399,576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0.2%</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63</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2.5%</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79</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36,325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30</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306187"/>
                  </a:ext>
                </a:extLst>
              </a:tr>
              <a:tr h="198047">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0207</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子宮の悪性新生物＜腫瘍＞</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138,549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0.1%</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81</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1.3%</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88</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23,092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42</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1508277"/>
                  </a:ext>
                </a:extLst>
              </a:tr>
              <a:tr h="198047">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0208</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悪性リンパ腫</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2,782,121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1.5%</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20</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0.7%</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100</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927,374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7387075"/>
                  </a:ext>
                </a:extLst>
              </a:tr>
              <a:tr h="260978">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0209</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白血病</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0.0%</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0.0%</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4566373"/>
                  </a:ext>
                </a:extLst>
              </a:tr>
              <a:tr h="260978">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0210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その他の悪性新生物＜腫瘍＞</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19,825,107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10.4%</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73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16.4%</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23</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271,577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9</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8560227"/>
                  </a:ext>
                </a:extLst>
              </a:tr>
              <a:tr h="198047">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0211</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良性新生物＜腫瘍＞及び</a:t>
                      </a:r>
                      <a:b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その他の新生物＜腫瘍＞</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10,818,671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5.7%</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69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15.5%</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26</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156,792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15</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1578414"/>
                  </a:ext>
                </a:extLst>
              </a:tr>
            </a:tbl>
          </a:graphicData>
        </a:graphic>
      </p:graphicFrame>
      <p:graphicFrame>
        <p:nvGraphicFramePr>
          <p:cNvPr id="13" name="表 12">
            <a:extLst>
              <a:ext uri="{FF2B5EF4-FFF2-40B4-BE49-F238E27FC236}">
                <a16:creationId xmlns:a16="http://schemas.microsoft.com/office/drawing/2014/main" id="{0BA73B2C-1D8D-B1D0-C319-DAC4754D0FEB}"/>
              </a:ext>
            </a:extLst>
          </p:cNvPr>
          <p:cNvGraphicFramePr>
            <a:graphicFrameLocks noGrp="1"/>
          </p:cNvGraphicFramePr>
          <p:nvPr>
            <p:extLst>
              <p:ext uri="{D42A27DB-BD31-4B8C-83A1-F6EECF244321}">
                <p14:modId xmlns:p14="http://schemas.microsoft.com/office/powerpoint/2010/main" val="1575292465"/>
              </p:ext>
            </p:extLst>
          </p:nvPr>
        </p:nvGraphicFramePr>
        <p:xfrm>
          <a:off x="598587" y="1842382"/>
          <a:ext cx="3037544" cy="745402"/>
        </p:xfrm>
        <a:graphic>
          <a:graphicData uri="http://schemas.openxmlformats.org/drawingml/2006/table">
            <a:tbl>
              <a:tblPr/>
              <a:tblGrid>
                <a:gridCol w="604243">
                  <a:extLst>
                    <a:ext uri="{9D8B030D-6E8A-4147-A177-3AD203B41FA5}">
                      <a16:colId xmlns:a16="http://schemas.microsoft.com/office/drawing/2014/main" val="1300454048"/>
                    </a:ext>
                  </a:extLst>
                </a:gridCol>
                <a:gridCol w="604243">
                  <a:extLst>
                    <a:ext uri="{9D8B030D-6E8A-4147-A177-3AD203B41FA5}">
                      <a16:colId xmlns:a16="http://schemas.microsoft.com/office/drawing/2014/main" val="3095229057"/>
                    </a:ext>
                  </a:extLst>
                </a:gridCol>
                <a:gridCol w="914529">
                  <a:extLst>
                    <a:ext uri="{9D8B030D-6E8A-4147-A177-3AD203B41FA5}">
                      <a16:colId xmlns:a16="http://schemas.microsoft.com/office/drawing/2014/main" val="615018829"/>
                    </a:ext>
                  </a:extLst>
                </a:gridCol>
                <a:gridCol w="914529">
                  <a:extLst>
                    <a:ext uri="{9D8B030D-6E8A-4147-A177-3AD203B41FA5}">
                      <a16:colId xmlns:a16="http://schemas.microsoft.com/office/drawing/2014/main" val="3133376258"/>
                    </a:ext>
                  </a:extLst>
                </a:gridCol>
              </a:tblGrid>
              <a:tr h="266021">
                <a:tc gridSpan="2">
                  <a:txBody>
                    <a:bodyPr/>
                    <a:lstStyle/>
                    <a:p>
                      <a:pPr algn="ctr" fontAlgn="ctr"/>
                      <a:r>
                        <a:rPr lang="ja-JP" altLang="en-US" sz="800" b="1" i="0" u="none" strike="noStrike" dirty="0">
                          <a:solidFill>
                            <a:srgbClr val="000000"/>
                          </a:solidFill>
                          <a:effectLst/>
                          <a:latin typeface="ＭＳ 明朝" panose="02020609040205080304" pitchFamily="17" charset="-128"/>
                          <a:ea typeface="ＭＳ 明朝" panose="02020609040205080304" pitchFamily="17" charset="-128"/>
                        </a:rPr>
                        <a:t>医療費</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2">
                  <a:txBody>
                    <a:bodyPr/>
                    <a:lstStyle/>
                    <a:p>
                      <a:pPr algn="ctr" fontAlgn="ctr"/>
                      <a:r>
                        <a:rPr lang="ja-JP" altLang="en-US" sz="800" b="1" i="0" u="none" strike="noStrike" dirty="0">
                          <a:solidFill>
                            <a:srgbClr val="000000"/>
                          </a:solidFill>
                          <a:effectLst/>
                          <a:latin typeface="ＭＳ 明朝" panose="02020609040205080304" pitchFamily="17" charset="-128"/>
                          <a:ea typeface="ＭＳ 明朝" panose="02020609040205080304" pitchFamily="17" charset="-128"/>
                        </a:rPr>
                        <a:t>患者数</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800" b="1" i="0" u="none" strike="noStrike" dirty="0">
                          <a:solidFill>
                            <a:srgbClr val="000000"/>
                          </a:solidFill>
                          <a:effectLst/>
                          <a:latin typeface="ＭＳ 明朝" panose="02020609040205080304" pitchFamily="17" charset="-128"/>
                          <a:ea typeface="ＭＳ 明朝" panose="02020609040205080304" pitchFamily="17" charset="-128"/>
                        </a:rPr>
                        <a:t>一人当たり医療費</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873661"/>
                  </a:ext>
                </a:extLst>
              </a:tr>
              <a:tr h="0">
                <a:tc>
                  <a:txBody>
                    <a:bodyPr/>
                    <a:lstStyle/>
                    <a:p>
                      <a:pPr algn="ctr" fontAlgn="ctr"/>
                      <a:r>
                        <a:rPr lang="ja-JP" altLang="en-US" sz="800" b="1" i="0" u="none" strike="noStrike" spc="-150" dirty="0">
                          <a:solidFill>
                            <a:srgbClr val="000000"/>
                          </a:solidFill>
                          <a:effectLst/>
                          <a:latin typeface="ＭＳ 明朝" panose="02020609040205080304" pitchFamily="17" charset="-128"/>
                          <a:ea typeface="ＭＳ 明朝" panose="02020609040205080304" pitchFamily="17" charset="-128"/>
                        </a:rPr>
                        <a:t>レセプト分析</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ＭＳ 明朝" panose="02020609040205080304" pitchFamily="17" charset="-128"/>
                          <a:ea typeface="ＭＳ 明朝" panose="02020609040205080304" pitchFamily="17" charset="-128"/>
                        </a:rPr>
                        <a:t>KDB</a:t>
                      </a:r>
                      <a:r>
                        <a:rPr lang="ja-JP" altLang="en-US" sz="800" b="1" i="0" u="none" strike="noStrike" dirty="0">
                          <a:solidFill>
                            <a:srgbClr val="000000"/>
                          </a:solidFill>
                          <a:effectLst/>
                          <a:latin typeface="ＭＳ 明朝" panose="02020609040205080304" pitchFamily="17" charset="-128"/>
                          <a:ea typeface="ＭＳ 明朝" panose="02020609040205080304" pitchFamily="17" charset="-128"/>
                        </a:rPr>
                        <a:t>分析</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792395456"/>
                  </a:ext>
                </a:extLst>
              </a:tr>
              <a:tr h="266021">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位　</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位　</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位　</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位　</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3940347"/>
                  </a:ext>
                </a:extLst>
              </a:tr>
            </a:tbl>
          </a:graphicData>
        </a:graphic>
      </p:graphicFrame>
      <p:sp>
        <p:nvSpPr>
          <p:cNvPr id="14" name="正方形/長方形 5">
            <a:extLst>
              <a:ext uri="{FF2B5EF4-FFF2-40B4-BE49-F238E27FC236}">
                <a16:creationId xmlns:a16="http://schemas.microsoft.com/office/drawing/2014/main" id="{5266A4A8-3386-4837-950E-436520EEEEC6}"/>
              </a:ext>
            </a:extLst>
          </p:cNvPr>
          <p:cNvSpPr>
            <a:spLocks noChangeAspect="1"/>
          </p:cNvSpPr>
          <p:nvPr/>
        </p:nvSpPr>
        <p:spPr>
          <a:xfrm>
            <a:off x="588340" y="907212"/>
            <a:ext cx="5307953"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chorCtr="0">
            <a:spAutoFit/>
          </a:bodyPr>
          <a:lstStyle>
            <a:defPPr>
              <a:defRPr lang="ja-JP"/>
            </a:defPPr>
            <a:lvl1pPr marL="0" algn="l" defTabSz="914400" rtl="0" eaLnBrk="1" latinLnBrk="0" hangingPunct="1">
              <a:defRPr kumimoji="1" sz="1800" kern="1200">
                <a:solidFill>
                  <a:srgbClr val="FFFFFF"/>
                </a:solidFill>
                <a:latin typeface="Century Schoolbook"/>
                <a:ea typeface="+mn-ea"/>
                <a:cs typeface="+mn-cs"/>
              </a:defRPr>
            </a:lvl1pPr>
            <a:lvl2pPr marL="457200" algn="l" defTabSz="914400" rtl="0" eaLnBrk="1" latinLnBrk="0" hangingPunct="1">
              <a:defRPr kumimoji="1" sz="1800" kern="1200">
                <a:solidFill>
                  <a:srgbClr val="FFFFFF"/>
                </a:solidFill>
                <a:latin typeface="Century Schoolbook"/>
                <a:ea typeface="+mn-ea"/>
                <a:cs typeface="+mn-cs"/>
              </a:defRPr>
            </a:lvl2pPr>
            <a:lvl3pPr marL="914400" algn="l" defTabSz="914400" rtl="0" eaLnBrk="1" latinLnBrk="0" hangingPunct="1">
              <a:defRPr kumimoji="1" sz="1800" kern="1200">
                <a:solidFill>
                  <a:srgbClr val="FFFFFF"/>
                </a:solidFill>
                <a:latin typeface="Century Schoolbook"/>
                <a:ea typeface="+mn-ea"/>
                <a:cs typeface="+mn-cs"/>
              </a:defRPr>
            </a:lvl3pPr>
            <a:lvl4pPr marL="1371600" algn="l" defTabSz="914400" rtl="0" eaLnBrk="1" latinLnBrk="0" hangingPunct="1">
              <a:defRPr kumimoji="1" sz="1800" kern="1200">
                <a:solidFill>
                  <a:srgbClr val="FFFFFF"/>
                </a:solidFill>
                <a:latin typeface="Century Schoolbook"/>
                <a:ea typeface="+mn-ea"/>
                <a:cs typeface="+mn-cs"/>
              </a:defRPr>
            </a:lvl4pPr>
            <a:lvl5pPr marL="1828800" algn="l" defTabSz="914400" rtl="0" eaLnBrk="1" latinLnBrk="0" hangingPunct="1">
              <a:defRPr kumimoji="1" sz="1800" kern="1200">
                <a:solidFill>
                  <a:srgbClr val="FFFFFF"/>
                </a:solidFill>
                <a:latin typeface="Century Schoolbook"/>
                <a:ea typeface="+mn-ea"/>
                <a:cs typeface="+mn-cs"/>
              </a:defRPr>
            </a:lvl5pPr>
            <a:lvl6pPr marL="2286000" algn="l" defTabSz="914400" rtl="0" eaLnBrk="1" latinLnBrk="0" hangingPunct="1">
              <a:defRPr kumimoji="1" sz="1800" kern="1200">
                <a:solidFill>
                  <a:srgbClr val="FFFFFF"/>
                </a:solidFill>
                <a:latin typeface="Century Schoolbook"/>
                <a:ea typeface="+mn-ea"/>
                <a:cs typeface="+mn-cs"/>
              </a:defRPr>
            </a:lvl6pPr>
            <a:lvl7pPr marL="2743200" algn="l" defTabSz="914400" rtl="0" eaLnBrk="1" latinLnBrk="0" hangingPunct="1">
              <a:defRPr kumimoji="1" sz="1800" kern="1200">
                <a:solidFill>
                  <a:srgbClr val="FFFFFF"/>
                </a:solidFill>
                <a:latin typeface="Century Schoolbook"/>
                <a:ea typeface="+mn-ea"/>
                <a:cs typeface="+mn-cs"/>
              </a:defRPr>
            </a:lvl7pPr>
            <a:lvl8pPr marL="3200400" algn="l" defTabSz="914400" rtl="0" eaLnBrk="1" latinLnBrk="0" hangingPunct="1">
              <a:defRPr kumimoji="1" sz="1800" kern="1200">
                <a:solidFill>
                  <a:srgbClr val="FFFFFF"/>
                </a:solidFill>
                <a:latin typeface="Century Schoolbook"/>
                <a:ea typeface="+mn-ea"/>
                <a:cs typeface="+mn-cs"/>
              </a:defRPr>
            </a:lvl8pPr>
            <a:lvl9pPr marL="3657600" algn="l" defTabSz="914400" rtl="0" eaLnBrk="1" latinLnBrk="0" hangingPunct="1">
              <a:defRPr kumimoji="1" sz="1800" kern="1200">
                <a:solidFill>
                  <a:srgbClr val="FFFFFF"/>
                </a:solidFill>
                <a:latin typeface="Century Schoolbook"/>
                <a:ea typeface="+mn-ea"/>
                <a:cs typeface="+mn-cs"/>
              </a:defRPr>
            </a:lvl9pPr>
          </a:lstStyle>
          <a:p>
            <a:pPr algn="just"/>
            <a:r>
              <a:rPr lang="ja-JP" altLang="en-US" sz="1200" dirty="0">
                <a:solidFill>
                  <a:schemeClr val="tx1"/>
                </a:solidFill>
                <a:latin typeface="ＭＳ 明朝" panose="02020609040205080304" pitchFamily="17" charset="-128"/>
                <a:ea typeface="ＭＳ 明朝" panose="02020609040205080304" pitchFamily="17" charset="-128"/>
              </a:rPr>
              <a:t>イ</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中分類を用いた詳細分析</a:t>
            </a:r>
            <a:endParaRPr lang="en-US" altLang="ja-JP" sz="1200" dirty="0">
              <a:solidFill>
                <a:schemeClr val="tx1"/>
              </a:solidFill>
              <a:latin typeface="ＭＳ 明朝" panose="02020609040205080304" pitchFamily="17" charset="-128"/>
              <a:ea typeface="ＭＳ 明朝" panose="02020609040205080304" pitchFamily="17" charset="-128"/>
            </a:endParaRPr>
          </a:p>
          <a:p>
            <a:pPr algn="just"/>
            <a:r>
              <a:rPr lang="ja-JP" altLang="en-US" sz="1200" dirty="0">
                <a:solidFill>
                  <a:srgbClr val="000000"/>
                </a:solidFill>
                <a:latin typeface="ＭＳ 明朝" panose="02020609040205080304" pitchFamily="17" charset="-128"/>
                <a:ea typeface="ＭＳ 明朝" panose="02020609040205080304" pitchFamily="17" charset="-128"/>
              </a:rPr>
              <a:t>　</a:t>
            </a:r>
            <a:r>
              <a:rPr kumimoji="1" lang="ja-JP" altLang="en-US" sz="1200" dirty="0">
                <a:solidFill>
                  <a:srgbClr val="000000"/>
                </a:solidFill>
                <a:latin typeface="ＭＳ 明朝" panose="02020609040205080304" pitchFamily="17" charset="-128"/>
                <a:ea typeface="ＭＳ 明朝" panose="02020609040205080304" pitchFamily="17" charset="-128"/>
              </a:rPr>
              <a:t>大分類において医療費が上位の分類に着目し、中分類を用いて詳細を確認します。</a:t>
            </a:r>
            <a:endParaRPr lang="ja-JP" altLang="en-US" sz="1200" dirty="0">
              <a:solidFill>
                <a:schemeClr val="tx1"/>
              </a:solidFill>
              <a:latin typeface="ＭＳ 明朝" panose="02020609040205080304" pitchFamily="17" charset="-128"/>
              <a:ea typeface="ＭＳ 明朝" panose="02020609040205080304" pitchFamily="17" charset="-128"/>
            </a:endParaRPr>
          </a:p>
        </p:txBody>
      </p:sp>
      <p:sp>
        <p:nvSpPr>
          <p:cNvPr id="15" name="正方形/長方形 5">
            <a:extLst>
              <a:ext uri="{FF2B5EF4-FFF2-40B4-BE49-F238E27FC236}">
                <a16:creationId xmlns:a16="http://schemas.microsoft.com/office/drawing/2014/main" id="{DC6C1D0B-C9B1-4DAC-AF72-256C6F1D0523}"/>
              </a:ext>
            </a:extLst>
          </p:cNvPr>
          <p:cNvSpPr>
            <a:spLocks noChangeAspect="1"/>
          </p:cNvSpPr>
          <p:nvPr/>
        </p:nvSpPr>
        <p:spPr>
          <a:xfrm>
            <a:off x="591067" y="1534215"/>
            <a:ext cx="5307953"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chorCtr="0">
            <a:spAutoFit/>
          </a:bodyPr>
          <a:lstStyle>
            <a:defPPr>
              <a:defRPr lang="ja-JP"/>
            </a:defPPr>
            <a:lvl1pPr marL="0" algn="l" defTabSz="914400" rtl="0" eaLnBrk="1" latinLnBrk="0" hangingPunct="1">
              <a:defRPr kumimoji="1" sz="1800" kern="1200">
                <a:solidFill>
                  <a:srgbClr val="FFFFFF"/>
                </a:solidFill>
                <a:latin typeface="Century Schoolbook"/>
                <a:ea typeface="+mn-ea"/>
                <a:cs typeface="+mn-cs"/>
              </a:defRPr>
            </a:lvl1pPr>
            <a:lvl2pPr marL="457200" algn="l" defTabSz="914400" rtl="0" eaLnBrk="1" latinLnBrk="0" hangingPunct="1">
              <a:defRPr kumimoji="1" sz="1800" kern="1200">
                <a:solidFill>
                  <a:srgbClr val="FFFFFF"/>
                </a:solidFill>
                <a:latin typeface="Century Schoolbook"/>
                <a:ea typeface="+mn-ea"/>
                <a:cs typeface="+mn-cs"/>
              </a:defRPr>
            </a:lvl2pPr>
            <a:lvl3pPr marL="914400" algn="l" defTabSz="914400" rtl="0" eaLnBrk="1" latinLnBrk="0" hangingPunct="1">
              <a:defRPr kumimoji="1" sz="1800" kern="1200">
                <a:solidFill>
                  <a:srgbClr val="FFFFFF"/>
                </a:solidFill>
                <a:latin typeface="Century Schoolbook"/>
                <a:ea typeface="+mn-ea"/>
                <a:cs typeface="+mn-cs"/>
              </a:defRPr>
            </a:lvl3pPr>
            <a:lvl4pPr marL="1371600" algn="l" defTabSz="914400" rtl="0" eaLnBrk="1" latinLnBrk="0" hangingPunct="1">
              <a:defRPr kumimoji="1" sz="1800" kern="1200">
                <a:solidFill>
                  <a:srgbClr val="FFFFFF"/>
                </a:solidFill>
                <a:latin typeface="Century Schoolbook"/>
                <a:ea typeface="+mn-ea"/>
                <a:cs typeface="+mn-cs"/>
              </a:defRPr>
            </a:lvl4pPr>
            <a:lvl5pPr marL="1828800" algn="l" defTabSz="914400" rtl="0" eaLnBrk="1" latinLnBrk="0" hangingPunct="1">
              <a:defRPr kumimoji="1" sz="1800" kern="1200">
                <a:solidFill>
                  <a:srgbClr val="FFFFFF"/>
                </a:solidFill>
                <a:latin typeface="Century Schoolbook"/>
                <a:ea typeface="+mn-ea"/>
                <a:cs typeface="+mn-cs"/>
              </a:defRPr>
            </a:lvl5pPr>
            <a:lvl6pPr marL="2286000" algn="l" defTabSz="914400" rtl="0" eaLnBrk="1" latinLnBrk="0" hangingPunct="1">
              <a:defRPr kumimoji="1" sz="1800" kern="1200">
                <a:solidFill>
                  <a:srgbClr val="FFFFFF"/>
                </a:solidFill>
                <a:latin typeface="Century Schoolbook"/>
                <a:ea typeface="+mn-ea"/>
                <a:cs typeface="+mn-cs"/>
              </a:defRPr>
            </a:lvl6pPr>
            <a:lvl7pPr marL="2743200" algn="l" defTabSz="914400" rtl="0" eaLnBrk="1" latinLnBrk="0" hangingPunct="1">
              <a:defRPr kumimoji="1" sz="1800" kern="1200">
                <a:solidFill>
                  <a:srgbClr val="FFFFFF"/>
                </a:solidFill>
                <a:latin typeface="Century Schoolbook"/>
                <a:ea typeface="+mn-ea"/>
                <a:cs typeface="+mn-cs"/>
              </a:defRPr>
            </a:lvl7pPr>
            <a:lvl8pPr marL="3200400" algn="l" defTabSz="914400" rtl="0" eaLnBrk="1" latinLnBrk="0" hangingPunct="1">
              <a:defRPr kumimoji="1" sz="1800" kern="1200">
                <a:solidFill>
                  <a:srgbClr val="FFFFFF"/>
                </a:solidFill>
                <a:latin typeface="Century Schoolbook"/>
                <a:ea typeface="+mn-ea"/>
                <a:cs typeface="+mn-cs"/>
              </a:defRPr>
            </a:lvl8pPr>
            <a:lvl9pPr marL="3657600" algn="l" defTabSz="914400" rtl="0" eaLnBrk="1" latinLnBrk="0" hangingPunct="1">
              <a:defRPr kumimoji="1" sz="1800" kern="1200">
                <a:solidFill>
                  <a:srgbClr val="FFFFFF"/>
                </a:solidFill>
                <a:latin typeface="Century Schoolbook"/>
                <a:ea typeface="+mn-ea"/>
                <a:cs typeface="+mn-cs"/>
              </a:defRPr>
            </a:lvl9pPr>
          </a:lstStyle>
          <a:p>
            <a:pPr algn="just"/>
            <a:r>
              <a:rPr lang="ja-JP" altLang="en-US" sz="1200" dirty="0">
                <a:solidFill>
                  <a:schemeClr val="tx1"/>
                </a:solidFill>
                <a:latin typeface="ＭＳ 明朝" panose="02020609040205080304" pitchFamily="17" charset="-128"/>
                <a:ea typeface="ＭＳ 明朝" panose="02020609040205080304" pitchFamily="17" charset="-128"/>
              </a:rPr>
              <a:t>Ａ</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新生物＜腫瘍＞</a:t>
            </a:r>
          </a:p>
        </p:txBody>
      </p:sp>
      <p:sp>
        <p:nvSpPr>
          <p:cNvPr id="16" name="正方形/長方形 5">
            <a:extLst>
              <a:ext uri="{FF2B5EF4-FFF2-40B4-BE49-F238E27FC236}">
                <a16:creationId xmlns:a16="http://schemas.microsoft.com/office/drawing/2014/main" id="{59D799A9-1605-437B-82A1-73F0F1F91D85}"/>
              </a:ext>
            </a:extLst>
          </p:cNvPr>
          <p:cNvSpPr>
            <a:spLocks noChangeAspect="1"/>
          </p:cNvSpPr>
          <p:nvPr/>
        </p:nvSpPr>
        <p:spPr>
          <a:xfrm>
            <a:off x="605621" y="2593783"/>
            <a:ext cx="5307953" cy="1754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chorCtr="0">
            <a:spAutoFit/>
          </a:bodyPr>
          <a:lstStyle>
            <a:defPPr>
              <a:defRPr lang="ja-JP"/>
            </a:defPPr>
            <a:lvl1pPr marL="0" algn="l" defTabSz="914400" rtl="0" eaLnBrk="1" latinLnBrk="0" hangingPunct="1">
              <a:defRPr kumimoji="1" sz="1800" kern="1200">
                <a:solidFill>
                  <a:srgbClr val="FFFFFF"/>
                </a:solidFill>
                <a:latin typeface="Century Schoolbook"/>
                <a:ea typeface="+mn-ea"/>
                <a:cs typeface="+mn-cs"/>
              </a:defRPr>
            </a:lvl1pPr>
            <a:lvl2pPr marL="457200" algn="l" defTabSz="914400" rtl="0" eaLnBrk="1" latinLnBrk="0" hangingPunct="1">
              <a:defRPr kumimoji="1" sz="1800" kern="1200">
                <a:solidFill>
                  <a:srgbClr val="FFFFFF"/>
                </a:solidFill>
                <a:latin typeface="Century Schoolbook"/>
                <a:ea typeface="+mn-ea"/>
                <a:cs typeface="+mn-cs"/>
              </a:defRPr>
            </a:lvl2pPr>
            <a:lvl3pPr marL="914400" algn="l" defTabSz="914400" rtl="0" eaLnBrk="1" latinLnBrk="0" hangingPunct="1">
              <a:defRPr kumimoji="1" sz="1800" kern="1200">
                <a:solidFill>
                  <a:srgbClr val="FFFFFF"/>
                </a:solidFill>
                <a:latin typeface="Century Schoolbook"/>
                <a:ea typeface="+mn-ea"/>
                <a:cs typeface="+mn-cs"/>
              </a:defRPr>
            </a:lvl3pPr>
            <a:lvl4pPr marL="1371600" algn="l" defTabSz="914400" rtl="0" eaLnBrk="1" latinLnBrk="0" hangingPunct="1">
              <a:defRPr kumimoji="1" sz="1800" kern="1200">
                <a:solidFill>
                  <a:srgbClr val="FFFFFF"/>
                </a:solidFill>
                <a:latin typeface="Century Schoolbook"/>
                <a:ea typeface="+mn-ea"/>
                <a:cs typeface="+mn-cs"/>
              </a:defRPr>
            </a:lvl4pPr>
            <a:lvl5pPr marL="1828800" algn="l" defTabSz="914400" rtl="0" eaLnBrk="1" latinLnBrk="0" hangingPunct="1">
              <a:defRPr kumimoji="1" sz="1800" kern="1200">
                <a:solidFill>
                  <a:srgbClr val="FFFFFF"/>
                </a:solidFill>
                <a:latin typeface="Century Schoolbook"/>
                <a:ea typeface="+mn-ea"/>
                <a:cs typeface="+mn-cs"/>
              </a:defRPr>
            </a:lvl5pPr>
            <a:lvl6pPr marL="2286000" algn="l" defTabSz="914400" rtl="0" eaLnBrk="1" latinLnBrk="0" hangingPunct="1">
              <a:defRPr kumimoji="1" sz="1800" kern="1200">
                <a:solidFill>
                  <a:srgbClr val="FFFFFF"/>
                </a:solidFill>
                <a:latin typeface="Century Schoolbook"/>
                <a:ea typeface="+mn-ea"/>
                <a:cs typeface="+mn-cs"/>
              </a:defRPr>
            </a:lvl6pPr>
            <a:lvl7pPr marL="2743200" algn="l" defTabSz="914400" rtl="0" eaLnBrk="1" latinLnBrk="0" hangingPunct="1">
              <a:defRPr kumimoji="1" sz="1800" kern="1200">
                <a:solidFill>
                  <a:srgbClr val="FFFFFF"/>
                </a:solidFill>
                <a:latin typeface="Century Schoolbook"/>
                <a:ea typeface="+mn-ea"/>
                <a:cs typeface="+mn-cs"/>
              </a:defRPr>
            </a:lvl7pPr>
            <a:lvl8pPr marL="3200400" algn="l" defTabSz="914400" rtl="0" eaLnBrk="1" latinLnBrk="0" hangingPunct="1">
              <a:defRPr kumimoji="1" sz="1800" kern="1200">
                <a:solidFill>
                  <a:srgbClr val="FFFFFF"/>
                </a:solidFill>
                <a:latin typeface="Century Schoolbook"/>
                <a:ea typeface="+mn-ea"/>
                <a:cs typeface="+mn-cs"/>
              </a:defRPr>
            </a:lvl8pPr>
            <a:lvl9pPr marL="3657600" algn="l" defTabSz="914400" rtl="0" eaLnBrk="1" latinLnBrk="0" hangingPunct="1">
              <a:defRPr kumimoji="1" sz="1800" kern="1200">
                <a:solidFill>
                  <a:srgbClr val="FFFFFF"/>
                </a:solidFill>
                <a:latin typeface="Century Schoolbook"/>
                <a:ea typeface="+mn-ea"/>
                <a:cs typeface="+mn-cs"/>
              </a:defRPr>
            </a:lvl9pPr>
          </a:lstStyle>
          <a:p>
            <a:pPr algn="just"/>
            <a:r>
              <a:rPr lang="ja-JP" altLang="en-US" sz="1200" dirty="0">
                <a:solidFill>
                  <a:schemeClr val="tx1"/>
                </a:solidFill>
                <a:latin typeface="ＭＳ 明朝" panose="02020609040205080304" pitchFamily="17" charset="-128"/>
                <a:ea typeface="ＭＳ 明朝" panose="02020609040205080304" pitchFamily="17" charset="-128"/>
              </a:rPr>
              <a:t>　医療費が第</a:t>
            </a:r>
            <a:r>
              <a:rPr lang="en-US" altLang="ja-JP" sz="1200" dirty="0">
                <a:solidFill>
                  <a:schemeClr val="tx1"/>
                </a:solidFill>
                <a:latin typeface="ＭＳ 明朝" panose="02020609040205080304" pitchFamily="17" charset="-128"/>
                <a:ea typeface="ＭＳ 明朝" panose="02020609040205080304" pitchFamily="17" charset="-128"/>
              </a:rPr>
              <a:t>1</a:t>
            </a:r>
            <a:r>
              <a:rPr lang="ja-JP" altLang="en-US" sz="1200" dirty="0">
                <a:solidFill>
                  <a:schemeClr val="tx1"/>
                </a:solidFill>
                <a:latin typeface="ＭＳ 明朝" panose="02020609040205080304" pitchFamily="17" charset="-128"/>
                <a:ea typeface="ＭＳ 明朝" panose="02020609040205080304" pitchFamily="17" charset="-128"/>
              </a:rPr>
              <a:t>位、患者一人当たり医療費が第</a:t>
            </a:r>
            <a:r>
              <a:rPr lang="en-US" altLang="ja-JP" sz="1200" dirty="0">
                <a:solidFill>
                  <a:schemeClr val="tx1"/>
                </a:solidFill>
                <a:latin typeface="ＭＳ 明朝" panose="02020609040205080304" pitchFamily="17" charset="-128"/>
                <a:ea typeface="ＭＳ 明朝" panose="02020609040205080304" pitchFamily="17" charset="-128"/>
              </a:rPr>
              <a:t>3</a:t>
            </a:r>
            <a:r>
              <a:rPr lang="ja-JP" altLang="en-US" sz="1200" dirty="0">
                <a:solidFill>
                  <a:schemeClr val="tx1"/>
                </a:solidFill>
                <a:latin typeface="ＭＳ 明朝" panose="02020609040205080304" pitchFamily="17" charset="-128"/>
                <a:ea typeface="ＭＳ 明朝" panose="02020609040205080304" pitchFamily="17" charset="-128"/>
              </a:rPr>
              <a:t>位で、死因の第</a:t>
            </a:r>
            <a:r>
              <a:rPr lang="en-US" altLang="ja-JP" sz="1200" dirty="0">
                <a:solidFill>
                  <a:schemeClr val="tx1"/>
                </a:solidFill>
                <a:latin typeface="ＭＳ 明朝" panose="02020609040205080304" pitchFamily="17" charset="-128"/>
                <a:ea typeface="ＭＳ 明朝" panose="02020609040205080304" pitchFamily="17" charset="-128"/>
              </a:rPr>
              <a:t>2</a:t>
            </a:r>
            <a:r>
              <a:rPr lang="ja-JP" altLang="en-US" sz="1200" dirty="0">
                <a:solidFill>
                  <a:schemeClr val="tx1"/>
                </a:solidFill>
                <a:latin typeface="ＭＳ 明朝" panose="02020609040205080304" pitchFamily="17" charset="-128"/>
                <a:ea typeface="ＭＳ 明朝" panose="02020609040205080304" pitchFamily="17" charset="-128"/>
              </a:rPr>
              <a:t>位である</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悪性新生物</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が含まれる</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新生物</a:t>
            </a:r>
            <a:r>
              <a:rPr lang="zh-TW" altLang="en-US" sz="1200" dirty="0">
                <a:solidFill>
                  <a:schemeClr val="tx1"/>
                </a:solidFill>
                <a:latin typeface="ＭＳ 明朝" panose="02020609040205080304" pitchFamily="17" charset="-128"/>
                <a:ea typeface="ＭＳ 明朝" panose="02020609040205080304" pitchFamily="17" charset="-128"/>
              </a:rPr>
              <a:t>＜腫瘍＞</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について中分類別にみると、前立腺癌等が含まれる</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その他の悪性新生物＜腫瘍＞</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の医療費が約</a:t>
            </a:r>
            <a:r>
              <a:rPr lang="en-US" altLang="ja-JP" sz="1200" dirty="0">
                <a:solidFill>
                  <a:schemeClr val="tx1"/>
                </a:solidFill>
                <a:latin typeface="ＭＳ 明朝" panose="02020609040205080304" pitchFamily="17" charset="-128"/>
                <a:ea typeface="ＭＳ 明朝" panose="02020609040205080304" pitchFamily="17" charset="-128"/>
              </a:rPr>
              <a:t>2,000</a:t>
            </a:r>
            <a:r>
              <a:rPr lang="ja-JP" altLang="en-US" sz="1200" dirty="0">
                <a:solidFill>
                  <a:schemeClr val="tx1"/>
                </a:solidFill>
                <a:latin typeface="ＭＳ 明朝" panose="02020609040205080304" pitchFamily="17" charset="-128"/>
                <a:ea typeface="ＭＳ 明朝" panose="02020609040205080304" pitchFamily="17" charset="-128"/>
              </a:rPr>
              <a:t>万円で</a:t>
            </a:r>
            <a:r>
              <a:rPr lang="en-US" altLang="ja-JP" sz="1200" dirty="0">
                <a:solidFill>
                  <a:schemeClr val="tx1"/>
                </a:solidFill>
                <a:latin typeface="ＭＳ 明朝" panose="02020609040205080304" pitchFamily="17" charset="-128"/>
                <a:ea typeface="ＭＳ 明朝" panose="02020609040205080304" pitchFamily="17" charset="-128"/>
              </a:rPr>
              <a:t>10.4%</a:t>
            </a:r>
            <a:r>
              <a:rPr lang="ja-JP" altLang="en-US" sz="1200" dirty="0">
                <a:solidFill>
                  <a:schemeClr val="tx1"/>
                </a:solidFill>
                <a:latin typeface="ＭＳ 明朝" panose="02020609040205080304" pitchFamily="17" charset="-128"/>
                <a:ea typeface="ＭＳ 明朝" panose="02020609040205080304" pitchFamily="17" charset="-128"/>
              </a:rPr>
              <a:t>を占めています。その次に</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気管，気管支及び肺の悪性新生物＜腫瘍＞</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の医療費が</a:t>
            </a:r>
            <a:r>
              <a:rPr lang="en-US" altLang="ja-JP" sz="1200" dirty="0">
                <a:solidFill>
                  <a:schemeClr val="tx1"/>
                </a:solidFill>
                <a:latin typeface="ＭＳ 明朝" panose="02020609040205080304" pitchFamily="17" charset="-128"/>
                <a:ea typeface="ＭＳ 明朝" panose="02020609040205080304" pitchFamily="17" charset="-128"/>
              </a:rPr>
              <a:t>5.7%</a:t>
            </a:r>
            <a:r>
              <a:rPr lang="ja-JP" altLang="en-US" sz="1200" dirty="0">
                <a:solidFill>
                  <a:schemeClr val="tx1"/>
                </a:solidFill>
                <a:latin typeface="ＭＳ 明朝" panose="02020609040205080304" pitchFamily="17" charset="-128"/>
                <a:ea typeface="ＭＳ 明朝" panose="02020609040205080304" pitchFamily="17" charset="-128"/>
              </a:rPr>
              <a:t>と続きます。</a:t>
            </a:r>
            <a:endParaRPr lang="en-US" altLang="ja-JP" sz="1200" dirty="0">
              <a:solidFill>
                <a:schemeClr val="tx1"/>
              </a:solidFill>
              <a:latin typeface="ＭＳ 明朝" panose="02020609040205080304" pitchFamily="17" charset="-128"/>
              <a:ea typeface="ＭＳ 明朝" panose="02020609040205080304" pitchFamily="17" charset="-128"/>
            </a:endParaRPr>
          </a:p>
          <a:p>
            <a:pPr algn="just"/>
            <a:r>
              <a:rPr lang="ja-JP" altLang="en-US" sz="1200" dirty="0">
                <a:solidFill>
                  <a:schemeClr val="tx1"/>
                </a:solidFill>
                <a:latin typeface="ＭＳ 明朝" panose="02020609040205080304" pitchFamily="17" charset="-128"/>
                <a:ea typeface="ＭＳ 明朝" panose="02020609040205080304" pitchFamily="17" charset="-128"/>
              </a:rPr>
              <a:t>　患者一人当たり医療費は、</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rgbClr val="000000"/>
                </a:solidFill>
                <a:latin typeface="ＭＳ 明朝" panose="02020609040205080304" pitchFamily="17" charset="-128"/>
                <a:ea typeface="ＭＳ 明朝" panose="02020609040205080304" pitchFamily="17" charset="-128"/>
              </a:rPr>
              <a:t>悪性リンパ腫</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が約</a:t>
            </a:r>
            <a:r>
              <a:rPr lang="en-US" altLang="ja-JP" sz="1200" dirty="0">
                <a:solidFill>
                  <a:schemeClr val="tx1"/>
                </a:solidFill>
                <a:latin typeface="ＭＳ 明朝" panose="02020609040205080304" pitchFamily="17" charset="-128"/>
                <a:ea typeface="ＭＳ 明朝" panose="02020609040205080304" pitchFamily="17" charset="-128"/>
              </a:rPr>
              <a:t>90</a:t>
            </a:r>
            <a:r>
              <a:rPr lang="ja-JP" altLang="en-US" sz="1200" dirty="0">
                <a:solidFill>
                  <a:schemeClr val="tx1"/>
                </a:solidFill>
                <a:latin typeface="ＭＳ 明朝" panose="02020609040205080304" pitchFamily="17" charset="-128"/>
                <a:ea typeface="ＭＳ 明朝" panose="02020609040205080304" pitchFamily="17" charset="-128"/>
              </a:rPr>
              <a:t>万円となっている他、</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直腸</a:t>
            </a:r>
            <a:r>
              <a:rPr lang="en-US" altLang="ja-JP" sz="1200" dirty="0">
                <a:solidFill>
                  <a:schemeClr val="tx1"/>
                </a:solidFill>
                <a:latin typeface="ＭＳ 明朝" panose="02020609040205080304" pitchFamily="17" charset="-128"/>
                <a:ea typeface="ＭＳ 明朝" panose="02020609040205080304" pitchFamily="17" charset="-128"/>
              </a:rPr>
              <a:t>S</a:t>
            </a:r>
            <a:r>
              <a:rPr lang="ja-JP" altLang="en-US" sz="1200" dirty="0">
                <a:solidFill>
                  <a:schemeClr val="tx1"/>
                </a:solidFill>
                <a:latin typeface="ＭＳ 明朝" panose="02020609040205080304" pitchFamily="17" charset="-128"/>
                <a:ea typeface="ＭＳ 明朝" panose="02020609040205080304" pitchFamily="17" charset="-128"/>
              </a:rPr>
              <a:t>状結腸移行部及び直腸の悪性新生物＜腫瘍＞</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気管，気管支及び肺の悪性新生物＜腫瘍＞</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良性新生物＜腫瘍＞及びその他の新生物＜腫瘍＞</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も高額となっています。</a:t>
            </a:r>
            <a:endParaRPr lang="ja-JP" altLang="en-US" sz="1200" dirty="0">
              <a:latin typeface="ＭＳ 明朝" panose="02020609040205080304" pitchFamily="17" charset="-128"/>
              <a:ea typeface="ＭＳ 明朝" panose="02020609040205080304" pitchFamily="17" charset="-128"/>
            </a:endParaRPr>
          </a:p>
        </p:txBody>
      </p:sp>
      <p:sp>
        <p:nvSpPr>
          <p:cNvPr id="18" name="テキスト ボックス 17">
            <a:extLst>
              <a:ext uri="{FF2B5EF4-FFF2-40B4-BE49-F238E27FC236}">
                <a16:creationId xmlns:a16="http://schemas.microsoft.com/office/drawing/2014/main" id="{AFC803A5-3641-4A31-AD19-7490B4A5F12B}"/>
              </a:ext>
            </a:extLst>
          </p:cNvPr>
          <p:cNvSpPr txBox="1"/>
          <p:nvPr/>
        </p:nvSpPr>
        <p:spPr>
          <a:xfrm>
            <a:off x="535723" y="7541187"/>
            <a:ext cx="5508140" cy="1338828"/>
          </a:xfrm>
          <a:prstGeom prst="rect">
            <a:avLst/>
          </a:prstGeom>
          <a:noFill/>
          <a:ln>
            <a:noFill/>
          </a:ln>
        </p:spPr>
        <p:txBody>
          <a:bodyPr wrap="square">
            <a:spAutoFit/>
          </a:bodyPr>
          <a:lstStyle/>
          <a:p>
            <a:r>
              <a:rPr lang="ja-JP" altLang="en-US" sz="800" b="1" dirty="0">
                <a:latin typeface="ＭＳ 明朝" panose="02020609040205080304" pitchFamily="17" charset="-128"/>
                <a:ea typeface="ＭＳ 明朝" panose="02020609040205080304" pitchFamily="17" charset="-128"/>
              </a:rPr>
              <a:t>データ化範囲</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分析対象</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入院</a:t>
            </a:r>
            <a:r>
              <a:rPr lang="en-US" altLang="ja-JP" sz="800" b="1" dirty="0">
                <a:latin typeface="ＭＳ 明朝" panose="02020609040205080304" pitchFamily="17" charset="-128"/>
                <a:ea typeface="ＭＳ 明朝" panose="02020609040205080304" pitchFamily="17" charset="-128"/>
              </a:rPr>
              <a:t>(DPC</a:t>
            </a:r>
            <a:r>
              <a:rPr lang="ja-JP" altLang="en-US" sz="800" b="1" dirty="0">
                <a:latin typeface="ＭＳ 明朝" panose="02020609040205080304" pitchFamily="17" charset="-128"/>
                <a:ea typeface="ＭＳ 明朝" panose="02020609040205080304" pitchFamily="17" charset="-128"/>
              </a:rPr>
              <a:t>を含む</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、入院外、調剤の電子レセプト。対象診療年月は令和</a:t>
            </a:r>
            <a:r>
              <a:rPr lang="en-US" altLang="ja-JP" sz="800" b="1" dirty="0">
                <a:latin typeface="ＭＳ 明朝" panose="02020609040205080304" pitchFamily="17" charset="-128"/>
                <a:ea typeface="ＭＳ 明朝" panose="02020609040205080304" pitchFamily="17" charset="-128"/>
              </a:rPr>
              <a:t>4</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4</a:t>
            </a:r>
            <a:r>
              <a:rPr lang="ja-JP" altLang="en-US" sz="800" b="1" dirty="0">
                <a:latin typeface="ＭＳ 明朝" panose="02020609040205080304" pitchFamily="17" charset="-128"/>
                <a:ea typeface="ＭＳ 明朝" panose="02020609040205080304" pitchFamily="17" charset="-128"/>
              </a:rPr>
              <a:t>月～令和</a:t>
            </a:r>
            <a:r>
              <a:rPr lang="en-US" altLang="ja-JP" sz="800" b="1" dirty="0">
                <a:latin typeface="ＭＳ 明朝" panose="02020609040205080304" pitchFamily="17" charset="-128"/>
                <a:ea typeface="ＭＳ 明朝" panose="02020609040205080304" pitchFamily="17" charset="-128"/>
              </a:rPr>
              <a:t>5</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3</a:t>
            </a:r>
            <a:r>
              <a:rPr lang="ja-JP" altLang="en-US" sz="800" b="1" dirty="0">
                <a:latin typeface="ＭＳ 明朝" panose="02020609040205080304" pitchFamily="17" charset="-128"/>
                <a:ea typeface="ＭＳ 明朝" panose="02020609040205080304" pitchFamily="17" charset="-128"/>
              </a:rPr>
              <a:t>月診療分</a:t>
            </a:r>
            <a:r>
              <a:rPr lang="en-US" altLang="ja-JP" sz="800" b="1" dirty="0">
                <a:latin typeface="ＭＳ 明朝" panose="02020609040205080304" pitchFamily="17" charset="-128"/>
                <a:ea typeface="ＭＳ 明朝" panose="02020609040205080304" pitchFamily="17" charset="-128"/>
              </a:rPr>
              <a:t>(12</a:t>
            </a:r>
            <a:r>
              <a:rPr lang="ja-JP" altLang="en-US" sz="800" b="1" dirty="0">
                <a:latin typeface="ＭＳ 明朝" panose="02020609040205080304" pitchFamily="17" charset="-128"/>
                <a:ea typeface="ＭＳ 明朝" panose="02020609040205080304" pitchFamily="17" charset="-128"/>
              </a:rPr>
              <a:t>カ月分</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a:t>
            </a:r>
          </a:p>
          <a:p>
            <a:r>
              <a:rPr lang="ja-JP" altLang="en-US" sz="800" b="1" dirty="0">
                <a:latin typeface="ＭＳ 明朝" panose="02020609040205080304" pitchFamily="17" charset="-128"/>
                <a:ea typeface="ＭＳ 明朝" panose="02020609040205080304" pitchFamily="17" charset="-128"/>
              </a:rPr>
              <a:t>年齢範囲</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年齢基準日時点の年齢を</a:t>
            </a:r>
            <a:r>
              <a:rPr lang="en-US" altLang="ja-JP" sz="800" b="1" dirty="0">
                <a:latin typeface="ＭＳ 明朝" panose="02020609040205080304" pitchFamily="17" charset="-128"/>
                <a:ea typeface="ＭＳ 明朝" panose="02020609040205080304" pitchFamily="17" charset="-128"/>
              </a:rPr>
              <a:t>0</a:t>
            </a:r>
            <a:r>
              <a:rPr lang="ja-JP" altLang="en-US" sz="800" b="1" dirty="0">
                <a:latin typeface="ＭＳ 明朝" panose="02020609040205080304" pitchFamily="17" charset="-128"/>
                <a:ea typeface="ＭＳ 明朝" panose="02020609040205080304" pitchFamily="17" charset="-128"/>
              </a:rPr>
              <a:t>歳～</a:t>
            </a:r>
            <a:r>
              <a:rPr lang="en-US" altLang="ja-JP" sz="800" b="1" dirty="0">
                <a:latin typeface="ＭＳ 明朝" panose="02020609040205080304" pitchFamily="17" charset="-128"/>
                <a:ea typeface="ＭＳ 明朝" panose="02020609040205080304" pitchFamily="17" charset="-128"/>
              </a:rPr>
              <a:t>999</a:t>
            </a:r>
            <a:r>
              <a:rPr lang="ja-JP" altLang="en-US" sz="800" b="1" dirty="0">
                <a:latin typeface="ＭＳ 明朝" panose="02020609040205080304" pitchFamily="17" charset="-128"/>
                <a:ea typeface="ＭＳ 明朝" panose="02020609040205080304" pitchFamily="17" charset="-128"/>
              </a:rPr>
              <a:t>歳の範囲で分析対象としている。</a:t>
            </a:r>
          </a:p>
          <a:p>
            <a:r>
              <a:rPr lang="ja-JP" altLang="en-US" sz="800" b="1" dirty="0">
                <a:latin typeface="ＭＳ 明朝" panose="02020609040205080304" pitchFamily="17" charset="-128"/>
                <a:ea typeface="ＭＳ 明朝" panose="02020609040205080304" pitchFamily="17" charset="-128"/>
              </a:rPr>
              <a:t>年齢基準日</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令和</a:t>
            </a:r>
            <a:r>
              <a:rPr lang="en-US" altLang="ja-JP" sz="800" b="1" dirty="0">
                <a:latin typeface="ＭＳ 明朝" panose="02020609040205080304" pitchFamily="17" charset="-128"/>
                <a:ea typeface="ＭＳ 明朝" panose="02020609040205080304" pitchFamily="17" charset="-128"/>
              </a:rPr>
              <a:t>5</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3</a:t>
            </a:r>
            <a:r>
              <a:rPr lang="ja-JP" altLang="en-US" sz="800" b="1" dirty="0">
                <a:latin typeface="ＭＳ 明朝" panose="02020609040205080304" pitchFamily="17" charset="-128"/>
                <a:ea typeface="ＭＳ 明朝" panose="02020609040205080304" pitchFamily="17" charset="-128"/>
              </a:rPr>
              <a:t>月</a:t>
            </a:r>
            <a:r>
              <a:rPr lang="en-US" altLang="ja-JP" sz="800" b="1" dirty="0">
                <a:latin typeface="ＭＳ 明朝" panose="02020609040205080304" pitchFamily="17" charset="-128"/>
                <a:ea typeface="ＭＳ 明朝" panose="02020609040205080304" pitchFamily="17" charset="-128"/>
              </a:rPr>
              <a:t>31</a:t>
            </a:r>
            <a:r>
              <a:rPr lang="ja-JP" altLang="en-US" sz="800" b="1" dirty="0">
                <a:latin typeface="ＭＳ 明朝" panose="02020609040205080304" pitchFamily="17" charset="-128"/>
                <a:ea typeface="ＭＳ 明朝" panose="02020609040205080304" pitchFamily="17" charset="-128"/>
              </a:rPr>
              <a:t>日時点。</a:t>
            </a:r>
          </a:p>
          <a:p>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医療費</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各月、</a:t>
            </a:r>
            <a:r>
              <a:rPr lang="en-US" altLang="ja-JP" sz="700" dirty="0">
                <a:latin typeface="ＭＳ 明朝" panose="02020609040205080304" pitchFamily="17" charset="-128"/>
                <a:ea typeface="ＭＳ 明朝" panose="02020609040205080304" pitchFamily="17" charset="-128"/>
              </a:rPr>
              <a:t>1</a:t>
            </a:r>
            <a:r>
              <a:rPr lang="ja-JP" altLang="en-US" sz="700" dirty="0">
                <a:latin typeface="ＭＳ 明朝" panose="02020609040205080304" pitchFamily="17" charset="-128"/>
                <a:ea typeface="ＭＳ 明朝" panose="02020609040205080304" pitchFamily="17" charset="-128"/>
              </a:rPr>
              <a:t>日でも資格があれば分析対象としている。中分類における疾病分類毎に集計するため、データ化時点で医科レセプトが存在しない</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画像レセプト、月遅れ等</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場合集計できない。そのため他統計と一致しない。</a:t>
            </a:r>
          </a:p>
          <a:p>
            <a:r>
              <a:rPr lang="en-US" altLang="ja-JP" sz="700" dirty="0">
                <a:latin typeface="ＭＳ 明朝" panose="02020609040205080304" pitchFamily="17" charset="-128"/>
                <a:ea typeface="ＭＳ 明朝" panose="02020609040205080304" pitchFamily="17" charset="-128"/>
              </a:rPr>
              <a:t>※</a:t>
            </a:r>
            <a:r>
              <a:rPr lang="ja-JP" altLang="en-US" sz="700" dirty="0" err="1">
                <a:latin typeface="ＭＳ 明朝" panose="02020609040205080304" pitchFamily="17" charset="-128"/>
                <a:ea typeface="ＭＳ 明朝" panose="02020609040205080304" pitchFamily="17" charset="-128"/>
              </a:rPr>
              <a:t>う蝕</a:t>
            </a:r>
            <a:r>
              <a:rPr lang="en-US" altLang="ja-JP" sz="700" dirty="0">
                <a:latin typeface="ＭＳ 明朝" panose="02020609040205080304" pitchFamily="17" charset="-128"/>
                <a:ea typeface="ＭＳ 明朝" panose="02020609040205080304" pitchFamily="17" charset="-128"/>
              </a:rPr>
              <a:t>…｢</a:t>
            </a:r>
            <a:r>
              <a:rPr lang="ja-JP" altLang="en-US" sz="700" dirty="0" err="1">
                <a:latin typeface="ＭＳ 明朝" panose="02020609040205080304" pitchFamily="17" charset="-128"/>
                <a:ea typeface="ＭＳ 明朝" panose="02020609040205080304" pitchFamily="17" charset="-128"/>
              </a:rPr>
              <a:t>う蝕</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等歯科レセプト情報と思われるものはデータ化対象外のため算出できない。</a:t>
            </a:r>
          </a:p>
          <a:p>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レセプト件数</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中分類における疾病分類毎に集計</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実レセプト件数</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するため、合計件数は縦の合計と一致しない</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一件のレセプトに複数の疾病があるため</a:t>
            </a:r>
            <a:r>
              <a:rPr lang="en-US" altLang="ja-JP" sz="700" dirty="0">
                <a:latin typeface="ＭＳ 明朝" panose="02020609040205080304" pitchFamily="17" charset="-128"/>
                <a:ea typeface="ＭＳ 明朝" panose="02020609040205080304" pitchFamily="17" charset="-128"/>
              </a:rPr>
              <a:t>)</a:t>
            </a:r>
            <a:r>
              <a:rPr lang="ja-JP" altLang="en-US" sz="700" dirty="0" err="1">
                <a:latin typeface="ＭＳ 明朝" panose="02020609040205080304" pitchFamily="17" charset="-128"/>
                <a:ea typeface="ＭＳ 明朝" panose="02020609040205080304" pitchFamily="17" charset="-128"/>
              </a:rPr>
              <a:t>。</a:t>
            </a:r>
            <a:endParaRPr lang="ja-JP" altLang="en-US" sz="700" dirty="0">
              <a:latin typeface="ＭＳ 明朝" panose="02020609040205080304" pitchFamily="17" charset="-128"/>
              <a:ea typeface="ＭＳ 明朝" panose="02020609040205080304" pitchFamily="17" charset="-128"/>
            </a:endParaRPr>
          </a:p>
          <a:p>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患者数</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各月、</a:t>
            </a:r>
            <a:r>
              <a:rPr lang="en-US" altLang="ja-JP" sz="700" dirty="0">
                <a:latin typeface="ＭＳ 明朝" panose="02020609040205080304" pitchFamily="17" charset="-128"/>
                <a:ea typeface="ＭＳ 明朝" panose="02020609040205080304" pitchFamily="17" charset="-128"/>
              </a:rPr>
              <a:t>1</a:t>
            </a:r>
            <a:r>
              <a:rPr lang="ja-JP" altLang="en-US" sz="700" dirty="0">
                <a:latin typeface="ＭＳ 明朝" panose="02020609040205080304" pitchFamily="17" charset="-128"/>
                <a:ea typeface="ＭＳ 明朝" panose="02020609040205080304" pitchFamily="17" charset="-128"/>
              </a:rPr>
              <a:t>日でも資格があれば分析対象としている。中分類における疾病分類毎に集計</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実患者数</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するため、合計人数は縦の合計と一致しない。</a:t>
            </a:r>
            <a:endParaRPr lang="ja-JP" altLang="en-US" sz="8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32345836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 name="スライド番号プレースホルダー 1"/>
          <p:cNvSpPr>
            <a:spLocks noGrp="1" noChangeAspect="1"/>
          </p:cNvSpPr>
          <p:nvPr>
            <p:ph type="sldNum" sz="quarter" idx="4"/>
          </p:nvPr>
        </p:nvSpPr>
        <p:spPr>
          <a:xfrm>
            <a:off x="2484067" y="8820472"/>
            <a:ext cx="1512041" cy="485775"/>
          </a:xfrm>
          <a:prstGeom prst="rect">
            <a:avLst/>
          </a:prstGeom>
        </p:spPr>
        <p:txBody>
          <a:bodyPr anchor="ctr"/>
          <a:lstStyle>
            <a:defPPr>
              <a:defRPr lang="ja-JP"/>
            </a:defPPr>
            <a:lvl1pPr marL="0" algn="ctr" defTabSz="844083" rtl="0" eaLnBrk="1" latinLnBrk="0" hangingPunct="1">
              <a:defRPr kumimoji="1" sz="738" kern="1200">
                <a:solidFill>
                  <a:srgbClr val="898989"/>
                </a:solidFill>
                <a:latin typeface="BIZ UDPゴシック" panose="020B0400000000000000" pitchFamily="50" charset="-128"/>
                <a:ea typeface="BIZ UDPゴシック" panose="020B0400000000000000" pitchFamily="50" charset="-128"/>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a:lstStyle>
          <a:p>
            <a:fld id="{420EA04B-0610-44E1-BBA9-CB539F9A7CEB}" type="slidenum">
              <a:rPr lang="ja-JP" altLang="en-US" sz="800" smtClean="0">
                <a:latin typeface="ＭＳ 明朝" panose="02020609040205080304" pitchFamily="17" charset="-128"/>
                <a:ea typeface="ＭＳ 明朝" panose="02020609040205080304" pitchFamily="17" charset="-128"/>
              </a:rPr>
              <a:t>18</a:t>
            </a:fld>
            <a:endParaRPr lang="ja-JP" altLang="en-US" sz="800" dirty="0">
              <a:latin typeface="ＭＳ 明朝" panose="02020609040205080304" pitchFamily="17" charset="-128"/>
              <a:ea typeface="ＭＳ 明朝" panose="02020609040205080304" pitchFamily="17" charset="-128"/>
            </a:endParaRPr>
          </a:p>
        </p:txBody>
      </p:sp>
      <p:sp>
        <p:nvSpPr>
          <p:cNvPr id="3" name="正方形/長方形 5">
            <a:extLst>
              <a:ext uri="{FF2B5EF4-FFF2-40B4-BE49-F238E27FC236}">
                <a16:creationId xmlns:a16="http://schemas.microsoft.com/office/drawing/2014/main" id="{81748479-6FF0-710F-803E-ADAD5CCA26F1}"/>
              </a:ext>
            </a:extLst>
          </p:cNvPr>
          <p:cNvSpPr>
            <a:spLocks noChangeAspect="1"/>
          </p:cNvSpPr>
          <p:nvPr/>
        </p:nvSpPr>
        <p:spPr>
          <a:xfrm>
            <a:off x="620062" y="1959031"/>
            <a:ext cx="5307953" cy="156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chorCtr="0">
            <a:spAutoFit/>
          </a:bodyPr>
          <a:lstStyle>
            <a:defPPr>
              <a:defRPr lang="ja-JP"/>
            </a:defPPr>
            <a:lvl1pPr marL="0" algn="l" defTabSz="914400" rtl="0" eaLnBrk="1" latinLnBrk="0" hangingPunct="1">
              <a:defRPr kumimoji="1" sz="1800" kern="1200">
                <a:solidFill>
                  <a:srgbClr val="FFFFFF"/>
                </a:solidFill>
                <a:latin typeface="Century Schoolbook"/>
                <a:ea typeface="+mn-ea"/>
                <a:cs typeface="+mn-cs"/>
              </a:defRPr>
            </a:lvl1pPr>
            <a:lvl2pPr marL="457200" algn="l" defTabSz="914400" rtl="0" eaLnBrk="1" latinLnBrk="0" hangingPunct="1">
              <a:defRPr kumimoji="1" sz="1800" kern="1200">
                <a:solidFill>
                  <a:srgbClr val="FFFFFF"/>
                </a:solidFill>
                <a:latin typeface="Century Schoolbook"/>
                <a:ea typeface="+mn-ea"/>
                <a:cs typeface="+mn-cs"/>
              </a:defRPr>
            </a:lvl2pPr>
            <a:lvl3pPr marL="914400" algn="l" defTabSz="914400" rtl="0" eaLnBrk="1" latinLnBrk="0" hangingPunct="1">
              <a:defRPr kumimoji="1" sz="1800" kern="1200">
                <a:solidFill>
                  <a:srgbClr val="FFFFFF"/>
                </a:solidFill>
                <a:latin typeface="Century Schoolbook"/>
                <a:ea typeface="+mn-ea"/>
                <a:cs typeface="+mn-cs"/>
              </a:defRPr>
            </a:lvl3pPr>
            <a:lvl4pPr marL="1371600" algn="l" defTabSz="914400" rtl="0" eaLnBrk="1" latinLnBrk="0" hangingPunct="1">
              <a:defRPr kumimoji="1" sz="1800" kern="1200">
                <a:solidFill>
                  <a:srgbClr val="FFFFFF"/>
                </a:solidFill>
                <a:latin typeface="Century Schoolbook"/>
                <a:ea typeface="+mn-ea"/>
                <a:cs typeface="+mn-cs"/>
              </a:defRPr>
            </a:lvl4pPr>
            <a:lvl5pPr marL="1828800" algn="l" defTabSz="914400" rtl="0" eaLnBrk="1" latinLnBrk="0" hangingPunct="1">
              <a:defRPr kumimoji="1" sz="1800" kern="1200">
                <a:solidFill>
                  <a:srgbClr val="FFFFFF"/>
                </a:solidFill>
                <a:latin typeface="Century Schoolbook"/>
                <a:ea typeface="+mn-ea"/>
                <a:cs typeface="+mn-cs"/>
              </a:defRPr>
            </a:lvl5pPr>
            <a:lvl6pPr marL="2286000" algn="l" defTabSz="914400" rtl="0" eaLnBrk="1" latinLnBrk="0" hangingPunct="1">
              <a:defRPr kumimoji="1" sz="1800" kern="1200">
                <a:solidFill>
                  <a:srgbClr val="FFFFFF"/>
                </a:solidFill>
                <a:latin typeface="Century Schoolbook"/>
                <a:ea typeface="+mn-ea"/>
                <a:cs typeface="+mn-cs"/>
              </a:defRPr>
            </a:lvl6pPr>
            <a:lvl7pPr marL="2743200" algn="l" defTabSz="914400" rtl="0" eaLnBrk="1" latinLnBrk="0" hangingPunct="1">
              <a:defRPr kumimoji="1" sz="1800" kern="1200">
                <a:solidFill>
                  <a:srgbClr val="FFFFFF"/>
                </a:solidFill>
                <a:latin typeface="Century Schoolbook"/>
                <a:ea typeface="+mn-ea"/>
                <a:cs typeface="+mn-cs"/>
              </a:defRPr>
            </a:lvl7pPr>
            <a:lvl8pPr marL="3200400" algn="l" defTabSz="914400" rtl="0" eaLnBrk="1" latinLnBrk="0" hangingPunct="1">
              <a:defRPr kumimoji="1" sz="1800" kern="1200">
                <a:solidFill>
                  <a:srgbClr val="FFFFFF"/>
                </a:solidFill>
                <a:latin typeface="Century Schoolbook"/>
                <a:ea typeface="+mn-ea"/>
                <a:cs typeface="+mn-cs"/>
              </a:defRPr>
            </a:lvl8pPr>
            <a:lvl9pPr marL="3657600" algn="l" defTabSz="914400" rtl="0" eaLnBrk="1" latinLnBrk="0" hangingPunct="1">
              <a:defRPr kumimoji="1" sz="1800" kern="1200">
                <a:solidFill>
                  <a:srgbClr val="FFFFFF"/>
                </a:solidFill>
                <a:latin typeface="Century Schoolbook"/>
                <a:ea typeface="+mn-ea"/>
                <a:cs typeface="+mn-cs"/>
              </a:defRPr>
            </a:lvl9pPr>
          </a:lstStyle>
          <a:p>
            <a:pPr algn="just"/>
            <a:r>
              <a:rPr lang="ja-JP" altLang="en-US" sz="1200" dirty="0">
                <a:solidFill>
                  <a:schemeClr val="tx1"/>
                </a:solidFill>
                <a:latin typeface="ＭＳ 明朝" panose="02020609040205080304" pitchFamily="17" charset="-128"/>
                <a:ea typeface="ＭＳ 明朝" panose="02020609040205080304" pitchFamily="17" charset="-128"/>
              </a:rPr>
              <a:t>　医療費が第</a:t>
            </a:r>
            <a:r>
              <a:rPr lang="en-US" altLang="ja-JP" sz="1200" dirty="0">
                <a:solidFill>
                  <a:schemeClr val="tx1"/>
                </a:solidFill>
                <a:latin typeface="ＭＳ 明朝" panose="02020609040205080304" pitchFamily="17" charset="-128"/>
                <a:ea typeface="ＭＳ 明朝" panose="02020609040205080304" pitchFamily="17" charset="-128"/>
              </a:rPr>
              <a:t>2</a:t>
            </a:r>
            <a:r>
              <a:rPr lang="ja-JP" altLang="en-US" sz="1200" dirty="0">
                <a:solidFill>
                  <a:schemeClr val="tx1"/>
                </a:solidFill>
                <a:latin typeface="ＭＳ 明朝" panose="02020609040205080304" pitchFamily="17" charset="-128"/>
                <a:ea typeface="ＭＳ 明朝" panose="02020609040205080304" pitchFamily="17" charset="-128"/>
              </a:rPr>
              <a:t>位で、死因の第</a:t>
            </a:r>
            <a:r>
              <a:rPr lang="en-US" altLang="ja-JP" sz="1200" dirty="0">
                <a:solidFill>
                  <a:schemeClr val="tx1"/>
                </a:solidFill>
                <a:latin typeface="ＭＳ 明朝" panose="02020609040205080304" pitchFamily="17" charset="-128"/>
                <a:ea typeface="ＭＳ 明朝" panose="02020609040205080304" pitchFamily="17" charset="-128"/>
              </a:rPr>
              <a:t>1</a:t>
            </a:r>
            <a:r>
              <a:rPr lang="ja-JP" altLang="en-US" sz="1200" dirty="0">
                <a:solidFill>
                  <a:schemeClr val="tx1"/>
                </a:solidFill>
                <a:latin typeface="ＭＳ 明朝" panose="02020609040205080304" pitchFamily="17" charset="-128"/>
                <a:ea typeface="ＭＳ 明朝" panose="02020609040205080304" pitchFamily="17" charset="-128"/>
              </a:rPr>
              <a:t>位である</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心臓病</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err="1">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第</a:t>
            </a:r>
            <a:r>
              <a:rPr lang="en-US" altLang="ja-JP" sz="1200" dirty="0">
                <a:solidFill>
                  <a:schemeClr val="tx1"/>
                </a:solidFill>
                <a:latin typeface="ＭＳ 明朝" panose="02020609040205080304" pitchFamily="17" charset="-128"/>
                <a:ea typeface="ＭＳ 明朝" panose="02020609040205080304" pitchFamily="17" charset="-128"/>
              </a:rPr>
              <a:t>3</a:t>
            </a:r>
            <a:r>
              <a:rPr lang="ja-JP" altLang="en-US" sz="1200" dirty="0">
                <a:solidFill>
                  <a:schemeClr val="tx1"/>
                </a:solidFill>
                <a:latin typeface="ＭＳ 明朝" panose="02020609040205080304" pitchFamily="17" charset="-128"/>
                <a:ea typeface="ＭＳ 明朝" panose="02020609040205080304" pitchFamily="17" charset="-128"/>
              </a:rPr>
              <a:t>位である</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脳疾患</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が含まれる</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循環器系の疾患</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について中分類別にみると、心筋症や心不全が含まれる「その他の心疾患」の医療費が約</a:t>
            </a:r>
            <a:r>
              <a:rPr lang="en-US" altLang="ja-JP" sz="1200" dirty="0">
                <a:solidFill>
                  <a:schemeClr val="tx1"/>
                </a:solidFill>
                <a:latin typeface="ＭＳ 明朝" panose="02020609040205080304" pitchFamily="17" charset="-128"/>
                <a:ea typeface="ＭＳ 明朝" panose="02020609040205080304" pitchFamily="17" charset="-128"/>
              </a:rPr>
              <a:t>740</a:t>
            </a:r>
            <a:r>
              <a:rPr lang="ja-JP" altLang="en-US" sz="1200" dirty="0">
                <a:solidFill>
                  <a:schemeClr val="tx1"/>
                </a:solidFill>
                <a:latin typeface="ＭＳ 明朝" panose="02020609040205080304" pitchFamily="17" charset="-128"/>
                <a:ea typeface="ＭＳ 明朝" panose="02020609040205080304" pitchFamily="17" charset="-128"/>
              </a:rPr>
              <a:t>万円で</a:t>
            </a:r>
            <a:r>
              <a:rPr lang="en-US" altLang="ja-JP" sz="1200" dirty="0">
                <a:solidFill>
                  <a:schemeClr val="tx1"/>
                </a:solidFill>
                <a:latin typeface="ＭＳ 明朝" panose="02020609040205080304" pitchFamily="17" charset="-128"/>
                <a:ea typeface="ＭＳ 明朝" panose="02020609040205080304" pitchFamily="17" charset="-128"/>
              </a:rPr>
              <a:t>3.9%</a:t>
            </a:r>
            <a:r>
              <a:rPr lang="ja-JP" altLang="en-US" sz="1200" dirty="0">
                <a:solidFill>
                  <a:schemeClr val="tx1"/>
                </a:solidFill>
                <a:latin typeface="ＭＳ 明朝" panose="02020609040205080304" pitchFamily="17" charset="-128"/>
                <a:ea typeface="ＭＳ 明朝" panose="02020609040205080304" pitchFamily="17" charset="-128"/>
              </a:rPr>
              <a:t>を占めています。次いで</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高血圧性疾患</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の医療費が約</a:t>
            </a:r>
            <a:r>
              <a:rPr lang="en-US" altLang="ja-JP" sz="1200" dirty="0">
                <a:solidFill>
                  <a:schemeClr val="tx1"/>
                </a:solidFill>
                <a:latin typeface="ＭＳ 明朝" panose="02020609040205080304" pitchFamily="17" charset="-128"/>
                <a:ea typeface="ＭＳ 明朝" panose="02020609040205080304" pitchFamily="17" charset="-128"/>
              </a:rPr>
              <a:t>670</a:t>
            </a:r>
            <a:r>
              <a:rPr lang="ja-JP" altLang="en-US" sz="1200" dirty="0">
                <a:solidFill>
                  <a:schemeClr val="tx1"/>
                </a:solidFill>
                <a:latin typeface="ＭＳ 明朝" panose="02020609040205080304" pitchFamily="17" charset="-128"/>
                <a:ea typeface="ＭＳ 明朝" panose="02020609040205080304" pitchFamily="17" charset="-128"/>
              </a:rPr>
              <a:t>万円で</a:t>
            </a:r>
            <a:r>
              <a:rPr lang="en-US" altLang="ja-JP" sz="1200" dirty="0">
                <a:solidFill>
                  <a:schemeClr val="tx1"/>
                </a:solidFill>
                <a:latin typeface="ＭＳ 明朝" panose="02020609040205080304" pitchFamily="17" charset="-128"/>
                <a:ea typeface="ＭＳ 明朝" panose="02020609040205080304" pitchFamily="17" charset="-128"/>
              </a:rPr>
              <a:t>3.5%</a:t>
            </a:r>
            <a:r>
              <a:rPr lang="ja-JP" altLang="en-US" sz="1200" dirty="0">
                <a:solidFill>
                  <a:schemeClr val="tx1"/>
                </a:solidFill>
                <a:latin typeface="ＭＳ 明朝" panose="02020609040205080304" pitchFamily="17" charset="-128"/>
                <a:ea typeface="ＭＳ 明朝" panose="02020609040205080304" pitchFamily="17" charset="-128"/>
              </a:rPr>
              <a:t>と、高い割合を占めています。</a:t>
            </a:r>
            <a:endParaRPr lang="en-US" altLang="ja-JP" sz="1200" dirty="0">
              <a:solidFill>
                <a:schemeClr val="tx1"/>
              </a:solidFill>
              <a:latin typeface="ＭＳ 明朝" panose="02020609040205080304" pitchFamily="17" charset="-128"/>
              <a:ea typeface="ＭＳ 明朝" panose="02020609040205080304" pitchFamily="17" charset="-128"/>
            </a:endParaRPr>
          </a:p>
          <a:p>
            <a:pPr algn="just"/>
            <a:r>
              <a:rPr lang="ja-JP" altLang="en-US" sz="1200" dirty="0">
                <a:solidFill>
                  <a:schemeClr val="tx1"/>
                </a:solidFill>
                <a:latin typeface="ＭＳ 明朝" panose="02020609040205080304" pitchFamily="17" charset="-128"/>
                <a:ea typeface="ＭＳ 明朝" panose="02020609040205080304" pitchFamily="17" charset="-128"/>
              </a:rPr>
              <a:t>　患者数は、</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高血圧性疾患</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の患者が全中分類中最も多く</a:t>
            </a:r>
            <a:r>
              <a:rPr lang="en-US" altLang="ja-JP" sz="1200" dirty="0">
                <a:solidFill>
                  <a:schemeClr val="tx1"/>
                </a:solidFill>
                <a:latin typeface="ＭＳ 明朝" panose="02020609040205080304" pitchFamily="17" charset="-128"/>
                <a:ea typeface="ＭＳ 明朝" panose="02020609040205080304" pitchFamily="17" charset="-128"/>
              </a:rPr>
              <a:t>204</a:t>
            </a:r>
            <a:r>
              <a:rPr lang="ja-JP" altLang="en-US" sz="1200" dirty="0">
                <a:solidFill>
                  <a:schemeClr val="tx1"/>
                </a:solidFill>
                <a:latin typeface="ＭＳ 明朝" panose="02020609040205080304" pitchFamily="17" charset="-128"/>
                <a:ea typeface="ＭＳ 明朝" panose="02020609040205080304" pitchFamily="17" charset="-128"/>
              </a:rPr>
              <a:t>人、次に</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その他の心疾患</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は</a:t>
            </a:r>
            <a:r>
              <a:rPr lang="en-US" altLang="ja-JP" sz="1200" dirty="0">
                <a:solidFill>
                  <a:schemeClr val="tx1"/>
                </a:solidFill>
                <a:latin typeface="ＭＳ 明朝" panose="02020609040205080304" pitchFamily="17" charset="-128"/>
                <a:ea typeface="ＭＳ 明朝" panose="02020609040205080304" pitchFamily="17" charset="-128"/>
              </a:rPr>
              <a:t>95</a:t>
            </a:r>
            <a:r>
              <a:rPr lang="ja-JP" altLang="en-US" sz="1200" dirty="0">
                <a:solidFill>
                  <a:schemeClr val="tx1"/>
                </a:solidFill>
                <a:latin typeface="ＭＳ 明朝" panose="02020609040205080304" pitchFamily="17" charset="-128"/>
                <a:ea typeface="ＭＳ 明朝" panose="02020609040205080304" pitchFamily="17" charset="-128"/>
              </a:rPr>
              <a:t>人、</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虚血性心疾患</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は</a:t>
            </a:r>
            <a:r>
              <a:rPr lang="en-US" altLang="ja-JP" sz="1200" dirty="0">
                <a:solidFill>
                  <a:schemeClr val="tx1"/>
                </a:solidFill>
                <a:latin typeface="ＭＳ 明朝" panose="02020609040205080304" pitchFamily="17" charset="-128"/>
                <a:ea typeface="ＭＳ 明朝" panose="02020609040205080304" pitchFamily="17" charset="-128"/>
              </a:rPr>
              <a:t>81</a:t>
            </a:r>
            <a:r>
              <a:rPr lang="ja-JP" altLang="en-US" sz="1200" dirty="0">
                <a:solidFill>
                  <a:schemeClr val="tx1"/>
                </a:solidFill>
                <a:latin typeface="ＭＳ 明朝" panose="02020609040205080304" pitchFamily="17" charset="-128"/>
                <a:ea typeface="ＭＳ 明朝" panose="02020609040205080304" pitchFamily="17" charset="-128"/>
              </a:rPr>
              <a:t>人となっています。</a:t>
            </a:r>
            <a:endParaRPr lang="en-US" altLang="ja-JP" sz="1200" dirty="0">
              <a:solidFill>
                <a:schemeClr val="tx1"/>
              </a:solidFill>
              <a:latin typeface="ＭＳ 明朝" panose="02020609040205080304" pitchFamily="17" charset="-128"/>
              <a:ea typeface="ＭＳ 明朝" panose="02020609040205080304" pitchFamily="17" charset="-128"/>
            </a:endParaRPr>
          </a:p>
          <a:p>
            <a:pPr algn="just"/>
            <a:r>
              <a:rPr lang="ja-JP" altLang="en-US" sz="1200" dirty="0">
                <a:solidFill>
                  <a:schemeClr val="tx1"/>
                </a:solidFill>
                <a:latin typeface="ＭＳ 明朝" panose="02020609040205080304" pitchFamily="17" charset="-128"/>
                <a:ea typeface="ＭＳ 明朝" panose="02020609040205080304" pitchFamily="17" charset="-128"/>
              </a:rPr>
              <a:t>　患者一人当たり医療費は、</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くも膜下出血</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の患者一人当たり医療費が約</a:t>
            </a:r>
            <a:r>
              <a:rPr lang="en-US" altLang="ja-JP" sz="1200" dirty="0">
                <a:solidFill>
                  <a:schemeClr val="tx1"/>
                </a:solidFill>
                <a:latin typeface="ＭＳ 明朝" panose="02020609040205080304" pitchFamily="17" charset="-128"/>
                <a:ea typeface="ＭＳ 明朝" panose="02020609040205080304" pitchFamily="17" charset="-128"/>
              </a:rPr>
              <a:t>190</a:t>
            </a:r>
            <a:r>
              <a:rPr lang="ja-JP" altLang="en-US" sz="1200" dirty="0">
                <a:solidFill>
                  <a:schemeClr val="tx1"/>
                </a:solidFill>
                <a:latin typeface="ＭＳ 明朝" panose="02020609040205080304" pitchFamily="17" charset="-128"/>
                <a:ea typeface="ＭＳ 明朝" panose="02020609040205080304" pitchFamily="17" charset="-128"/>
              </a:rPr>
              <a:t>万円で最も高く、</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その他の心疾患</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も高額となっています。</a:t>
            </a:r>
            <a:endParaRPr lang="ja-JP" altLang="en-US" sz="1200" dirty="0">
              <a:latin typeface="ＭＳ 明朝" panose="02020609040205080304" pitchFamily="17" charset="-128"/>
              <a:ea typeface="ＭＳ 明朝" panose="02020609040205080304" pitchFamily="17" charset="-128"/>
            </a:endParaRPr>
          </a:p>
        </p:txBody>
      </p:sp>
      <p:sp>
        <p:nvSpPr>
          <p:cNvPr id="5" name="正方形/長方形 5">
            <a:extLst>
              <a:ext uri="{FF2B5EF4-FFF2-40B4-BE49-F238E27FC236}">
                <a16:creationId xmlns:a16="http://schemas.microsoft.com/office/drawing/2014/main" id="{715862BC-8355-19D7-871B-5D8DA1FF6992}"/>
              </a:ext>
            </a:extLst>
          </p:cNvPr>
          <p:cNvSpPr>
            <a:spLocks noChangeAspect="1"/>
          </p:cNvSpPr>
          <p:nvPr/>
        </p:nvSpPr>
        <p:spPr>
          <a:xfrm>
            <a:off x="604393" y="895313"/>
            <a:ext cx="5307953"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chorCtr="0">
            <a:spAutoFit/>
          </a:bodyPr>
          <a:lstStyle>
            <a:defPPr>
              <a:defRPr lang="ja-JP"/>
            </a:defPPr>
            <a:lvl1pPr marL="0" algn="l" defTabSz="914400" rtl="0" eaLnBrk="1" latinLnBrk="0" hangingPunct="1">
              <a:defRPr kumimoji="1" sz="1800" kern="1200">
                <a:solidFill>
                  <a:srgbClr val="FFFFFF"/>
                </a:solidFill>
                <a:latin typeface="Century Schoolbook"/>
                <a:ea typeface="+mn-ea"/>
                <a:cs typeface="+mn-cs"/>
              </a:defRPr>
            </a:lvl1pPr>
            <a:lvl2pPr marL="457200" algn="l" defTabSz="914400" rtl="0" eaLnBrk="1" latinLnBrk="0" hangingPunct="1">
              <a:defRPr kumimoji="1" sz="1800" kern="1200">
                <a:solidFill>
                  <a:srgbClr val="FFFFFF"/>
                </a:solidFill>
                <a:latin typeface="Century Schoolbook"/>
                <a:ea typeface="+mn-ea"/>
                <a:cs typeface="+mn-cs"/>
              </a:defRPr>
            </a:lvl2pPr>
            <a:lvl3pPr marL="914400" algn="l" defTabSz="914400" rtl="0" eaLnBrk="1" latinLnBrk="0" hangingPunct="1">
              <a:defRPr kumimoji="1" sz="1800" kern="1200">
                <a:solidFill>
                  <a:srgbClr val="FFFFFF"/>
                </a:solidFill>
                <a:latin typeface="Century Schoolbook"/>
                <a:ea typeface="+mn-ea"/>
                <a:cs typeface="+mn-cs"/>
              </a:defRPr>
            </a:lvl3pPr>
            <a:lvl4pPr marL="1371600" algn="l" defTabSz="914400" rtl="0" eaLnBrk="1" latinLnBrk="0" hangingPunct="1">
              <a:defRPr kumimoji="1" sz="1800" kern="1200">
                <a:solidFill>
                  <a:srgbClr val="FFFFFF"/>
                </a:solidFill>
                <a:latin typeface="Century Schoolbook"/>
                <a:ea typeface="+mn-ea"/>
                <a:cs typeface="+mn-cs"/>
              </a:defRPr>
            </a:lvl4pPr>
            <a:lvl5pPr marL="1828800" algn="l" defTabSz="914400" rtl="0" eaLnBrk="1" latinLnBrk="0" hangingPunct="1">
              <a:defRPr kumimoji="1" sz="1800" kern="1200">
                <a:solidFill>
                  <a:srgbClr val="FFFFFF"/>
                </a:solidFill>
                <a:latin typeface="Century Schoolbook"/>
                <a:ea typeface="+mn-ea"/>
                <a:cs typeface="+mn-cs"/>
              </a:defRPr>
            </a:lvl5pPr>
            <a:lvl6pPr marL="2286000" algn="l" defTabSz="914400" rtl="0" eaLnBrk="1" latinLnBrk="0" hangingPunct="1">
              <a:defRPr kumimoji="1" sz="1800" kern="1200">
                <a:solidFill>
                  <a:srgbClr val="FFFFFF"/>
                </a:solidFill>
                <a:latin typeface="Century Schoolbook"/>
                <a:ea typeface="+mn-ea"/>
                <a:cs typeface="+mn-cs"/>
              </a:defRPr>
            </a:lvl6pPr>
            <a:lvl7pPr marL="2743200" algn="l" defTabSz="914400" rtl="0" eaLnBrk="1" latinLnBrk="0" hangingPunct="1">
              <a:defRPr kumimoji="1" sz="1800" kern="1200">
                <a:solidFill>
                  <a:srgbClr val="FFFFFF"/>
                </a:solidFill>
                <a:latin typeface="Century Schoolbook"/>
                <a:ea typeface="+mn-ea"/>
                <a:cs typeface="+mn-cs"/>
              </a:defRPr>
            </a:lvl7pPr>
            <a:lvl8pPr marL="3200400" algn="l" defTabSz="914400" rtl="0" eaLnBrk="1" latinLnBrk="0" hangingPunct="1">
              <a:defRPr kumimoji="1" sz="1800" kern="1200">
                <a:solidFill>
                  <a:srgbClr val="FFFFFF"/>
                </a:solidFill>
                <a:latin typeface="Century Schoolbook"/>
                <a:ea typeface="+mn-ea"/>
                <a:cs typeface="+mn-cs"/>
              </a:defRPr>
            </a:lvl8pPr>
            <a:lvl9pPr marL="3657600" algn="l" defTabSz="914400" rtl="0" eaLnBrk="1" latinLnBrk="0" hangingPunct="1">
              <a:defRPr kumimoji="1" sz="1800" kern="1200">
                <a:solidFill>
                  <a:srgbClr val="FFFFFF"/>
                </a:solidFill>
                <a:latin typeface="Century Schoolbook"/>
                <a:ea typeface="+mn-ea"/>
                <a:cs typeface="+mn-cs"/>
              </a:defRPr>
            </a:lvl9pPr>
          </a:lstStyle>
          <a:p>
            <a:pPr algn="just"/>
            <a:r>
              <a:rPr lang="ja-JP" altLang="en-US" sz="1200" dirty="0">
                <a:solidFill>
                  <a:schemeClr val="tx1"/>
                </a:solidFill>
                <a:latin typeface="ＭＳ 明朝" panose="02020609040205080304" pitchFamily="17" charset="-128"/>
                <a:ea typeface="ＭＳ 明朝" panose="02020609040205080304" pitchFamily="17" charset="-128"/>
              </a:rPr>
              <a:t>Ｂ</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循環器系の疾患</a:t>
            </a:r>
          </a:p>
        </p:txBody>
      </p:sp>
      <p:graphicFrame>
        <p:nvGraphicFramePr>
          <p:cNvPr id="13" name="表 12">
            <a:extLst>
              <a:ext uri="{FF2B5EF4-FFF2-40B4-BE49-F238E27FC236}">
                <a16:creationId xmlns:a16="http://schemas.microsoft.com/office/drawing/2014/main" id="{0BA73B2C-1D8D-B1D0-C319-DAC4754D0FEB}"/>
              </a:ext>
            </a:extLst>
          </p:cNvPr>
          <p:cNvGraphicFramePr>
            <a:graphicFrameLocks noGrp="1"/>
          </p:cNvGraphicFramePr>
          <p:nvPr>
            <p:extLst>
              <p:ext uri="{D42A27DB-BD31-4B8C-83A1-F6EECF244321}">
                <p14:modId xmlns:p14="http://schemas.microsoft.com/office/powerpoint/2010/main" val="2264169673"/>
              </p:ext>
            </p:extLst>
          </p:nvPr>
        </p:nvGraphicFramePr>
        <p:xfrm>
          <a:off x="611795" y="1203480"/>
          <a:ext cx="3037662" cy="745402"/>
        </p:xfrm>
        <a:graphic>
          <a:graphicData uri="http://schemas.openxmlformats.org/drawingml/2006/table">
            <a:tbl>
              <a:tblPr/>
              <a:tblGrid>
                <a:gridCol w="604361">
                  <a:extLst>
                    <a:ext uri="{9D8B030D-6E8A-4147-A177-3AD203B41FA5}">
                      <a16:colId xmlns:a16="http://schemas.microsoft.com/office/drawing/2014/main" val="1300454048"/>
                    </a:ext>
                  </a:extLst>
                </a:gridCol>
                <a:gridCol w="604243">
                  <a:extLst>
                    <a:ext uri="{9D8B030D-6E8A-4147-A177-3AD203B41FA5}">
                      <a16:colId xmlns:a16="http://schemas.microsoft.com/office/drawing/2014/main" val="3095229057"/>
                    </a:ext>
                  </a:extLst>
                </a:gridCol>
                <a:gridCol w="914529">
                  <a:extLst>
                    <a:ext uri="{9D8B030D-6E8A-4147-A177-3AD203B41FA5}">
                      <a16:colId xmlns:a16="http://schemas.microsoft.com/office/drawing/2014/main" val="615018829"/>
                    </a:ext>
                  </a:extLst>
                </a:gridCol>
                <a:gridCol w="914529">
                  <a:extLst>
                    <a:ext uri="{9D8B030D-6E8A-4147-A177-3AD203B41FA5}">
                      <a16:colId xmlns:a16="http://schemas.microsoft.com/office/drawing/2014/main" val="3133376258"/>
                    </a:ext>
                  </a:extLst>
                </a:gridCol>
              </a:tblGrid>
              <a:tr h="266021">
                <a:tc gridSpan="2">
                  <a:txBody>
                    <a:bodyPr/>
                    <a:lstStyle/>
                    <a:p>
                      <a:pPr algn="ctr" fontAlgn="ctr"/>
                      <a:r>
                        <a:rPr lang="ja-JP" altLang="en-US" sz="800" b="1" i="0" u="none" strike="noStrike" dirty="0">
                          <a:solidFill>
                            <a:srgbClr val="000000"/>
                          </a:solidFill>
                          <a:effectLst/>
                          <a:latin typeface="ＭＳ 明朝" panose="02020609040205080304" pitchFamily="17" charset="-128"/>
                          <a:ea typeface="ＭＳ 明朝" panose="02020609040205080304" pitchFamily="17" charset="-128"/>
                        </a:rPr>
                        <a:t>医療費</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2">
                  <a:txBody>
                    <a:bodyPr/>
                    <a:lstStyle/>
                    <a:p>
                      <a:pPr algn="ctr" fontAlgn="ctr"/>
                      <a:r>
                        <a:rPr lang="ja-JP" altLang="en-US" sz="800" b="1" i="0" u="none" strike="noStrike" dirty="0">
                          <a:solidFill>
                            <a:srgbClr val="000000"/>
                          </a:solidFill>
                          <a:effectLst/>
                          <a:latin typeface="ＭＳ 明朝" panose="02020609040205080304" pitchFamily="17" charset="-128"/>
                          <a:ea typeface="ＭＳ 明朝" panose="02020609040205080304" pitchFamily="17" charset="-128"/>
                        </a:rPr>
                        <a:t>患者数</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800" b="1" i="0" u="none" strike="noStrike" dirty="0">
                          <a:solidFill>
                            <a:srgbClr val="000000"/>
                          </a:solidFill>
                          <a:effectLst/>
                          <a:latin typeface="ＭＳ 明朝" panose="02020609040205080304" pitchFamily="17" charset="-128"/>
                          <a:ea typeface="ＭＳ 明朝" panose="02020609040205080304" pitchFamily="17" charset="-128"/>
                        </a:rPr>
                        <a:t>一人当たり医療費</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873661"/>
                  </a:ext>
                </a:extLst>
              </a:tr>
              <a:tr h="0">
                <a:tc>
                  <a:txBody>
                    <a:bodyPr/>
                    <a:lstStyle/>
                    <a:p>
                      <a:pPr algn="ctr" fontAlgn="ctr"/>
                      <a:r>
                        <a:rPr lang="ja-JP" altLang="en-US" sz="800" b="1" i="0" u="none" strike="noStrike" spc="-150" dirty="0">
                          <a:solidFill>
                            <a:srgbClr val="000000"/>
                          </a:solidFill>
                          <a:effectLst/>
                          <a:latin typeface="ＭＳ 明朝" panose="02020609040205080304" pitchFamily="17" charset="-128"/>
                          <a:ea typeface="ＭＳ 明朝" panose="02020609040205080304" pitchFamily="17" charset="-128"/>
                        </a:rPr>
                        <a:t>レセプト分析</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ＭＳ 明朝" panose="02020609040205080304" pitchFamily="17" charset="-128"/>
                          <a:ea typeface="ＭＳ 明朝" panose="02020609040205080304" pitchFamily="17" charset="-128"/>
                        </a:rPr>
                        <a:t>KDB</a:t>
                      </a:r>
                      <a:r>
                        <a:rPr lang="ja-JP" altLang="en-US" sz="800" b="1" i="0" u="none" strike="noStrike" dirty="0">
                          <a:solidFill>
                            <a:srgbClr val="000000"/>
                          </a:solidFill>
                          <a:effectLst/>
                          <a:latin typeface="ＭＳ 明朝" panose="02020609040205080304" pitchFamily="17" charset="-128"/>
                          <a:ea typeface="ＭＳ 明朝" panose="02020609040205080304" pitchFamily="17" charset="-128"/>
                        </a:rPr>
                        <a:t>分析</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792395456"/>
                  </a:ext>
                </a:extLst>
              </a:tr>
              <a:tr h="266021">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位　</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位　</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位　</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位　</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3940347"/>
                  </a:ext>
                </a:extLst>
              </a:tr>
            </a:tbl>
          </a:graphicData>
        </a:graphic>
      </p:graphicFrame>
      <p:graphicFrame>
        <p:nvGraphicFramePr>
          <p:cNvPr id="2" name="表 1">
            <a:extLst>
              <a:ext uri="{FF2B5EF4-FFF2-40B4-BE49-F238E27FC236}">
                <a16:creationId xmlns:a16="http://schemas.microsoft.com/office/drawing/2014/main" id="{4A30019B-55A7-C94D-7D40-E412B3F739CD}"/>
              </a:ext>
            </a:extLst>
          </p:cNvPr>
          <p:cNvGraphicFramePr>
            <a:graphicFrameLocks noGrp="1"/>
          </p:cNvGraphicFramePr>
          <p:nvPr>
            <p:extLst>
              <p:ext uri="{D42A27DB-BD31-4B8C-83A1-F6EECF244321}">
                <p14:modId xmlns:p14="http://schemas.microsoft.com/office/powerpoint/2010/main" val="3459338479"/>
              </p:ext>
            </p:extLst>
          </p:nvPr>
        </p:nvGraphicFramePr>
        <p:xfrm>
          <a:off x="603123" y="3555296"/>
          <a:ext cx="5292000" cy="2750710"/>
        </p:xfrm>
        <a:graphic>
          <a:graphicData uri="http://schemas.openxmlformats.org/drawingml/2006/table">
            <a:tbl>
              <a:tblPr/>
              <a:tblGrid>
                <a:gridCol w="288000">
                  <a:extLst>
                    <a:ext uri="{9D8B030D-6E8A-4147-A177-3AD203B41FA5}">
                      <a16:colId xmlns:a16="http://schemas.microsoft.com/office/drawing/2014/main" val="4277023864"/>
                    </a:ext>
                  </a:extLst>
                </a:gridCol>
                <a:gridCol w="1368000">
                  <a:extLst>
                    <a:ext uri="{9D8B030D-6E8A-4147-A177-3AD203B41FA5}">
                      <a16:colId xmlns:a16="http://schemas.microsoft.com/office/drawing/2014/main" val="1130034684"/>
                    </a:ext>
                  </a:extLst>
                </a:gridCol>
                <a:gridCol w="828000">
                  <a:extLst>
                    <a:ext uri="{9D8B030D-6E8A-4147-A177-3AD203B41FA5}">
                      <a16:colId xmlns:a16="http://schemas.microsoft.com/office/drawing/2014/main" val="2771415919"/>
                    </a:ext>
                  </a:extLst>
                </a:gridCol>
                <a:gridCol w="432000">
                  <a:extLst>
                    <a:ext uri="{9D8B030D-6E8A-4147-A177-3AD203B41FA5}">
                      <a16:colId xmlns:a16="http://schemas.microsoft.com/office/drawing/2014/main" val="1400493033"/>
                    </a:ext>
                  </a:extLst>
                </a:gridCol>
                <a:gridCol w="252000">
                  <a:extLst>
                    <a:ext uri="{9D8B030D-6E8A-4147-A177-3AD203B41FA5}">
                      <a16:colId xmlns:a16="http://schemas.microsoft.com/office/drawing/2014/main" val="1515592526"/>
                    </a:ext>
                  </a:extLst>
                </a:gridCol>
                <a:gridCol w="432000">
                  <a:extLst>
                    <a:ext uri="{9D8B030D-6E8A-4147-A177-3AD203B41FA5}">
                      <a16:colId xmlns:a16="http://schemas.microsoft.com/office/drawing/2014/main" val="155777567"/>
                    </a:ext>
                  </a:extLst>
                </a:gridCol>
                <a:gridCol w="396000">
                  <a:extLst>
                    <a:ext uri="{9D8B030D-6E8A-4147-A177-3AD203B41FA5}">
                      <a16:colId xmlns:a16="http://schemas.microsoft.com/office/drawing/2014/main" val="2397313911"/>
                    </a:ext>
                  </a:extLst>
                </a:gridCol>
                <a:gridCol w="252000">
                  <a:extLst>
                    <a:ext uri="{9D8B030D-6E8A-4147-A177-3AD203B41FA5}">
                      <a16:colId xmlns:a16="http://schemas.microsoft.com/office/drawing/2014/main" val="864779552"/>
                    </a:ext>
                  </a:extLst>
                </a:gridCol>
                <a:gridCol w="792000">
                  <a:extLst>
                    <a:ext uri="{9D8B030D-6E8A-4147-A177-3AD203B41FA5}">
                      <a16:colId xmlns:a16="http://schemas.microsoft.com/office/drawing/2014/main" val="856997067"/>
                    </a:ext>
                  </a:extLst>
                </a:gridCol>
                <a:gridCol w="252000">
                  <a:extLst>
                    <a:ext uri="{9D8B030D-6E8A-4147-A177-3AD203B41FA5}">
                      <a16:colId xmlns:a16="http://schemas.microsoft.com/office/drawing/2014/main" val="1542125160"/>
                    </a:ext>
                  </a:extLst>
                </a:gridCol>
              </a:tblGrid>
              <a:tr h="472246">
                <a:tc gridSpan="2">
                  <a:txBody>
                    <a:bodyPr/>
                    <a:lstStyle/>
                    <a:p>
                      <a:pPr algn="ctr" fontAlgn="ctr"/>
                      <a:r>
                        <a:rPr lang="ja-JP" altLang="en-US" sz="800" b="0" i="0" u="none" strike="noStrike" dirty="0">
                          <a:solidFill>
                            <a:srgbClr val="FFFFFF"/>
                          </a:solidFill>
                          <a:effectLst/>
                          <a:latin typeface="ＭＳ 明朝" panose="02020609040205080304" pitchFamily="17" charset="-128"/>
                          <a:ea typeface="ＭＳ 明朝" panose="02020609040205080304" pitchFamily="17" charset="-128"/>
                        </a:rPr>
                        <a:t>疾病分類</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kumimoji="1" lang="ja-JP" altLang="en-US"/>
                    </a:p>
                  </a:txBody>
                  <a:tcPr/>
                </a:tc>
                <a:tc>
                  <a:txBody>
                    <a:bodyPr/>
                    <a:lstStyle/>
                    <a:p>
                      <a:pPr algn="ctr" fontAlgn="ct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医療費</a:t>
                      </a:r>
                      <a:r>
                        <a:rPr lang="en-US" altLang="ja-JP" sz="800" b="0" i="0" u="none" strike="noStrike">
                          <a:solidFill>
                            <a:srgbClr val="FFFFFF"/>
                          </a:solidFill>
                          <a:effectLst/>
                          <a:latin typeface="ＭＳ 明朝" panose="02020609040205080304" pitchFamily="17" charset="-128"/>
                          <a:ea typeface="ＭＳ 明朝" panose="02020609040205080304" pitchFamily="17" charset="-128"/>
                        </a:rPr>
                        <a:t>(</a:t>
                      </a: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円</a:t>
                      </a:r>
                      <a:r>
                        <a:rPr lang="en-US" altLang="ja-JP" sz="800" b="0" i="0" u="none" strike="noStrike">
                          <a:solidFill>
                            <a:srgbClr val="FFFFFF"/>
                          </a:solidFill>
                          <a:effectLst/>
                          <a:latin typeface="ＭＳ 明朝" panose="02020609040205080304" pitchFamily="17" charset="-128"/>
                          <a:ea typeface="ＭＳ 明朝" panose="02020609040205080304" pitchFamily="17" charset="-128"/>
                        </a:rPr>
                        <a: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構成比</a:t>
                      </a:r>
                      <a:br>
                        <a:rPr lang="ja-JP" altLang="en-US" sz="800" b="0" i="0" u="none" strike="noStrike">
                          <a:solidFill>
                            <a:srgbClr val="FFFFFF"/>
                          </a:solidFill>
                          <a:effectLst/>
                          <a:latin typeface="ＭＳ 明朝" panose="02020609040205080304" pitchFamily="17" charset="-128"/>
                          <a:ea typeface="ＭＳ 明朝" panose="02020609040205080304" pitchFamily="17" charset="-128"/>
                        </a:rPr>
                      </a:br>
                      <a:r>
                        <a:rPr lang="en-US" altLang="ja-JP" sz="800" b="0" i="0" u="none" strike="noStrike">
                          <a:solidFill>
                            <a:srgbClr val="FFFFFF"/>
                          </a:solidFill>
                          <a:effectLst/>
                          <a:latin typeface="ＭＳ 明朝" panose="02020609040205080304" pitchFamily="17" charset="-128"/>
                          <a:ea typeface="ＭＳ 明朝" panose="02020609040205080304" pitchFamily="17" charset="-128"/>
                        </a:rPr>
                        <a:t>(</a:t>
                      </a: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a:t>
                      </a:r>
                      <a:r>
                        <a:rPr lang="en-US" altLang="ja-JP" sz="800" b="0" i="0" u="none" strike="noStrike">
                          <a:solidFill>
                            <a:srgbClr val="FFFFFF"/>
                          </a:solidFill>
                          <a:effectLst/>
                          <a:latin typeface="ＭＳ 明朝" panose="02020609040205080304" pitchFamily="17" charset="-128"/>
                          <a:ea typeface="ＭＳ 明朝" panose="02020609040205080304" pitchFamily="17" charset="-128"/>
                        </a:rPr>
                        <a:t>)</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順位</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患者数</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構成比</a:t>
                      </a:r>
                      <a:br>
                        <a:rPr lang="ja-JP" altLang="en-US" sz="800" b="0" i="0" u="none" strike="noStrike">
                          <a:solidFill>
                            <a:srgbClr val="FFFFFF"/>
                          </a:solidFill>
                          <a:effectLst/>
                          <a:latin typeface="ＭＳ 明朝" panose="02020609040205080304" pitchFamily="17" charset="-128"/>
                          <a:ea typeface="ＭＳ 明朝" panose="02020609040205080304" pitchFamily="17" charset="-128"/>
                        </a:rPr>
                      </a:br>
                      <a:r>
                        <a:rPr lang="en-US" altLang="ja-JP" sz="800" b="0" i="0" u="none" strike="noStrike">
                          <a:solidFill>
                            <a:srgbClr val="FFFFFF"/>
                          </a:solidFill>
                          <a:effectLst/>
                          <a:latin typeface="ＭＳ 明朝" panose="02020609040205080304" pitchFamily="17" charset="-128"/>
                          <a:ea typeface="ＭＳ 明朝" panose="02020609040205080304" pitchFamily="17" charset="-128"/>
                        </a:rPr>
                        <a:t>(</a:t>
                      </a: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a:t>
                      </a:r>
                      <a:r>
                        <a:rPr lang="en-US" altLang="ja-JP" sz="800" b="0" i="0" u="none" strike="noStrike">
                          <a:solidFill>
                            <a:srgbClr val="FFFFFF"/>
                          </a:solidFill>
                          <a:effectLst/>
                          <a:latin typeface="ＭＳ 明朝" panose="02020609040205080304" pitchFamily="17" charset="-128"/>
                          <a:ea typeface="ＭＳ 明朝" panose="02020609040205080304" pitchFamily="17" charset="-128"/>
                        </a:rPr>
                        <a:t>)</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順位</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800" b="0" i="0" u="none" strike="noStrike" dirty="0">
                          <a:solidFill>
                            <a:srgbClr val="FFFFFF"/>
                          </a:solidFill>
                          <a:effectLst/>
                          <a:latin typeface="ＭＳ 明朝" panose="02020609040205080304" pitchFamily="17" charset="-128"/>
                          <a:ea typeface="ＭＳ 明朝" panose="02020609040205080304" pitchFamily="17" charset="-128"/>
                        </a:rPr>
                        <a:t>患者一人当たりの医療費</a:t>
                      </a:r>
                      <a:r>
                        <a:rPr lang="en-US" altLang="ja-JP" sz="800" b="0" i="0" u="none" strike="noStrike" dirty="0">
                          <a:solidFill>
                            <a:srgbClr val="FFFFFF"/>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FFFFFF"/>
                          </a:solidFill>
                          <a:effectLst/>
                          <a:latin typeface="ＭＳ 明朝" panose="02020609040205080304" pitchFamily="17" charset="-128"/>
                          <a:ea typeface="ＭＳ 明朝" panose="02020609040205080304" pitchFamily="17" charset="-128"/>
                        </a:rPr>
                        <a:t>円</a:t>
                      </a:r>
                      <a:r>
                        <a:rPr lang="en-US" altLang="ja-JP" sz="800" b="0" i="0" u="none" strike="noStrike" dirty="0">
                          <a:solidFill>
                            <a:srgbClr val="FFFFFF"/>
                          </a:solidFill>
                          <a:effectLst/>
                          <a:latin typeface="ＭＳ 明朝" panose="02020609040205080304" pitchFamily="17" charset="-128"/>
                          <a:ea typeface="ＭＳ 明朝" panose="02020609040205080304" pitchFamily="17" charset="-128"/>
                        </a:rPr>
                        <a: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順位</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31885836"/>
                  </a:ext>
                </a:extLst>
              </a:tr>
              <a:tr h="189872">
                <a:tc gridSpan="2">
                  <a:txBody>
                    <a:bodyPr/>
                    <a:lstStyle/>
                    <a:p>
                      <a:pPr algn="l"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Ⅸ</a:t>
                      </a: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．循環器系の疾患</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kumimoji="1" lang="ja-JP" altLang="en-US"/>
                    </a:p>
                  </a:txBody>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24,188,571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12.6%</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266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59.8%</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90,934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7</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884882119"/>
                  </a:ext>
                </a:extLst>
              </a:tr>
              <a:tr h="189872">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0901</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高血圧性疾患</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6,678,571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3.5%</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8</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204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45.8%</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32,738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35</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4881357"/>
                  </a:ext>
                </a:extLst>
              </a:tr>
              <a:tr h="189872">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0902</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800" b="0" i="0" u="none" strike="noStrike" dirty="0">
                          <a:solidFill>
                            <a:srgbClr val="000000"/>
                          </a:solidFill>
                          <a:effectLst/>
                          <a:latin typeface="ＭＳ 明朝" panose="02020609040205080304" pitchFamily="17" charset="-128"/>
                          <a:ea typeface="ＭＳ 明朝" panose="02020609040205080304" pitchFamily="17" charset="-128"/>
                        </a:rPr>
                        <a:t>虚血性心疾患</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1,496,876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0.8%</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37</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81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18.2%</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19</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18,480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49</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5935639"/>
                  </a:ext>
                </a:extLst>
              </a:tr>
              <a:tr h="189872">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0903</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その他の心疾患</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7,422,747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3.9%</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6</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95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21.3%</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14</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78,134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20</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3302750"/>
                  </a:ext>
                </a:extLst>
              </a:tr>
              <a:tr h="189872">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0904</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くも膜下出血</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5,689,120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3.0%</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9</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0.7%</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100</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1,896,373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9029368"/>
                  </a:ext>
                </a:extLst>
              </a:tr>
              <a:tr h="189872">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0905</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脳内出血</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74,051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0.0%</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93</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2.5%</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79</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6,732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94</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9229231"/>
                  </a:ext>
                </a:extLst>
              </a:tr>
              <a:tr h="189872">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0906</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脳梗塞</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2,035,334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1.1%</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29</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9.0%</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44</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50,883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27</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0239709"/>
                  </a:ext>
                </a:extLst>
              </a:tr>
              <a:tr h="189872">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0907</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800" b="0" i="0" u="none" strike="noStrike">
                          <a:solidFill>
                            <a:srgbClr val="000000"/>
                          </a:solidFill>
                          <a:effectLst/>
                          <a:latin typeface="ＭＳ 明朝" panose="02020609040205080304" pitchFamily="17" charset="-128"/>
                          <a:ea typeface="ＭＳ 明朝" panose="02020609040205080304" pitchFamily="17" charset="-128"/>
                        </a:rPr>
                        <a:t>脳動脈硬化（症）</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0.0%</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0.0%</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1321960"/>
                  </a:ext>
                </a:extLst>
              </a:tr>
              <a:tr h="189872">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0908</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その他の脳血管疾患</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185,202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0.1%</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79</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3.6%</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71</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11,575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66</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6037112"/>
                  </a:ext>
                </a:extLst>
              </a:tr>
              <a:tr h="189872">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0909</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800" b="0" i="0" u="none" strike="noStrike">
                          <a:solidFill>
                            <a:srgbClr val="000000"/>
                          </a:solidFill>
                          <a:effectLst/>
                          <a:latin typeface="ＭＳ 明朝" panose="02020609040205080304" pitchFamily="17" charset="-128"/>
                          <a:ea typeface="ＭＳ 明朝" panose="02020609040205080304" pitchFamily="17" charset="-128"/>
                        </a:rPr>
                        <a:t>動脈硬化（症）</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116,884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0.1%</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83</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5.4%</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62</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4,870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103</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2618928"/>
                  </a:ext>
                </a:extLst>
              </a:tr>
              <a:tr h="189872">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0911</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低血圧（症）</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21,184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0.0%</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107</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0.4%</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105</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10,592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75</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282621"/>
                  </a:ext>
                </a:extLst>
              </a:tr>
              <a:tr h="189872">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0912</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その他の循環器系の疾患</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468,602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0.2%</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58</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9.4%</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42</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11,157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68</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363663"/>
                  </a:ext>
                </a:extLst>
              </a:tr>
            </a:tbl>
          </a:graphicData>
        </a:graphic>
      </p:graphicFrame>
      <p:sp>
        <p:nvSpPr>
          <p:cNvPr id="11" name="テキスト ボックス 10">
            <a:extLst>
              <a:ext uri="{FF2B5EF4-FFF2-40B4-BE49-F238E27FC236}">
                <a16:creationId xmlns:a16="http://schemas.microsoft.com/office/drawing/2014/main" id="{F9C8820F-1DE1-47DB-8ADA-FBB20387BDA6}"/>
              </a:ext>
            </a:extLst>
          </p:cNvPr>
          <p:cNvSpPr txBox="1"/>
          <p:nvPr/>
        </p:nvSpPr>
        <p:spPr>
          <a:xfrm>
            <a:off x="503783" y="6335365"/>
            <a:ext cx="5508140" cy="1338828"/>
          </a:xfrm>
          <a:prstGeom prst="rect">
            <a:avLst/>
          </a:prstGeom>
          <a:noFill/>
          <a:ln>
            <a:noFill/>
          </a:ln>
        </p:spPr>
        <p:txBody>
          <a:bodyPr wrap="square">
            <a:spAutoFit/>
          </a:bodyPr>
          <a:lstStyle/>
          <a:p>
            <a:r>
              <a:rPr lang="ja-JP" altLang="en-US" sz="800" b="1" dirty="0">
                <a:latin typeface="ＭＳ 明朝" panose="02020609040205080304" pitchFamily="17" charset="-128"/>
                <a:ea typeface="ＭＳ 明朝" panose="02020609040205080304" pitchFamily="17" charset="-128"/>
              </a:rPr>
              <a:t>データ化範囲</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分析対象</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入院</a:t>
            </a:r>
            <a:r>
              <a:rPr lang="en-US" altLang="ja-JP" sz="800" b="1" dirty="0">
                <a:latin typeface="ＭＳ 明朝" panose="02020609040205080304" pitchFamily="17" charset="-128"/>
                <a:ea typeface="ＭＳ 明朝" panose="02020609040205080304" pitchFamily="17" charset="-128"/>
              </a:rPr>
              <a:t>(DPC</a:t>
            </a:r>
            <a:r>
              <a:rPr lang="ja-JP" altLang="en-US" sz="800" b="1" dirty="0">
                <a:latin typeface="ＭＳ 明朝" panose="02020609040205080304" pitchFamily="17" charset="-128"/>
                <a:ea typeface="ＭＳ 明朝" panose="02020609040205080304" pitchFamily="17" charset="-128"/>
              </a:rPr>
              <a:t>を含む</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、入院外、調剤の電子レセプト。対象診療年月は令和</a:t>
            </a:r>
            <a:r>
              <a:rPr lang="en-US" altLang="ja-JP" sz="800" b="1" dirty="0">
                <a:latin typeface="ＭＳ 明朝" panose="02020609040205080304" pitchFamily="17" charset="-128"/>
                <a:ea typeface="ＭＳ 明朝" panose="02020609040205080304" pitchFamily="17" charset="-128"/>
              </a:rPr>
              <a:t>4</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4</a:t>
            </a:r>
            <a:r>
              <a:rPr lang="ja-JP" altLang="en-US" sz="800" b="1" dirty="0">
                <a:latin typeface="ＭＳ 明朝" panose="02020609040205080304" pitchFamily="17" charset="-128"/>
                <a:ea typeface="ＭＳ 明朝" panose="02020609040205080304" pitchFamily="17" charset="-128"/>
              </a:rPr>
              <a:t>月～令和</a:t>
            </a:r>
            <a:r>
              <a:rPr lang="en-US" altLang="ja-JP" sz="800" b="1" dirty="0">
                <a:latin typeface="ＭＳ 明朝" panose="02020609040205080304" pitchFamily="17" charset="-128"/>
                <a:ea typeface="ＭＳ 明朝" panose="02020609040205080304" pitchFamily="17" charset="-128"/>
              </a:rPr>
              <a:t>5</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3</a:t>
            </a:r>
            <a:r>
              <a:rPr lang="ja-JP" altLang="en-US" sz="800" b="1" dirty="0">
                <a:latin typeface="ＭＳ 明朝" panose="02020609040205080304" pitchFamily="17" charset="-128"/>
                <a:ea typeface="ＭＳ 明朝" panose="02020609040205080304" pitchFamily="17" charset="-128"/>
              </a:rPr>
              <a:t>月診療分</a:t>
            </a:r>
            <a:r>
              <a:rPr lang="en-US" altLang="ja-JP" sz="800" b="1" dirty="0">
                <a:latin typeface="ＭＳ 明朝" panose="02020609040205080304" pitchFamily="17" charset="-128"/>
                <a:ea typeface="ＭＳ 明朝" panose="02020609040205080304" pitchFamily="17" charset="-128"/>
              </a:rPr>
              <a:t>(12</a:t>
            </a:r>
            <a:r>
              <a:rPr lang="ja-JP" altLang="en-US" sz="800" b="1" dirty="0">
                <a:latin typeface="ＭＳ 明朝" panose="02020609040205080304" pitchFamily="17" charset="-128"/>
                <a:ea typeface="ＭＳ 明朝" panose="02020609040205080304" pitchFamily="17" charset="-128"/>
              </a:rPr>
              <a:t>カ月分</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a:t>
            </a:r>
          </a:p>
          <a:p>
            <a:r>
              <a:rPr lang="ja-JP" altLang="en-US" sz="800" b="1" dirty="0">
                <a:latin typeface="ＭＳ 明朝" panose="02020609040205080304" pitchFamily="17" charset="-128"/>
                <a:ea typeface="ＭＳ 明朝" panose="02020609040205080304" pitchFamily="17" charset="-128"/>
              </a:rPr>
              <a:t>年齢範囲</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年齢基準日時点の年齢を</a:t>
            </a:r>
            <a:r>
              <a:rPr lang="en-US" altLang="ja-JP" sz="800" b="1" dirty="0">
                <a:latin typeface="ＭＳ 明朝" panose="02020609040205080304" pitchFamily="17" charset="-128"/>
                <a:ea typeface="ＭＳ 明朝" panose="02020609040205080304" pitchFamily="17" charset="-128"/>
              </a:rPr>
              <a:t>0</a:t>
            </a:r>
            <a:r>
              <a:rPr lang="ja-JP" altLang="en-US" sz="800" b="1" dirty="0">
                <a:latin typeface="ＭＳ 明朝" panose="02020609040205080304" pitchFamily="17" charset="-128"/>
                <a:ea typeface="ＭＳ 明朝" panose="02020609040205080304" pitchFamily="17" charset="-128"/>
              </a:rPr>
              <a:t>歳～</a:t>
            </a:r>
            <a:r>
              <a:rPr lang="en-US" altLang="ja-JP" sz="800" b="1" dirty="0">
                <a:latin typeface="ＭＳ 明朝" panose="02020609040205080304" pitchFamily="17" charset="-128"/>
                <a:ea typeface="ＭＳ 明朝" panose="02020609040205080304" pitchFamily="17" charset="-128"/>
              </a:rPr>
              <a:t>999</a:t>
            </a:r>
            <a:r>
              <a:rPr lang="ja-JP" altLang="en-US" sz="800" b="1" dirty="0">
                <a:latin typeface="ＭＳ 明朝" panose="02020609040205080304" pitchFamily="17" charset="-128"/>
                <a:ea typeface="ＭＳ 明朝" panose="02020609040205080304" pitchFamily="17" charset="-128"/>
              </a:rPr>
              <a:t>歳の範囲で分析対象としている。</a:t>
            </a:r>
          </a:p>
          <a:p>
            <a:r>
              <a:rPr lang="ja-JP" altLang="en-US" sz="800" b="1" dirty="0">
                <a:latin typeface="ＭＳ 明朝" panose="02020609040205080304" pitchFamily="17" charset="-128"/>
                <a:ea typeface="ＭＳ 明朝" panose="02020609040205080304" pitchFamily="17" charset="-128"/>
              </a:rPr>
              <a:t>年齢基準日</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令和</a:t>
            </a:r>
            <a:r>
              <a:rPr lang="en-US" altLang="ja-JP" sz="800" b="1" dirty="0">
                <a:latin typeface="ＭＳ 明朝" panose="02020609040205080304" pitchFamily="17" charset="-128"/>
                <a:ea typeface="ＭＳ 明朝" panose="02020609040205080304" pitchFamily="17" charset="-128"/>
              </a:rPr>
              <a:t>5</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3</a:t>
            </a:r>
            <a:r>
              <a:rPr lang="ja-JP" altLang="en-US" sz="800" b="1" dirty="0">
                <a:latin typeface="ＭＳ 明朝" panose="02020609040205080304" pitchFamily="17" charset="-128"/>
                <a:ea typeface="ＭＳ 明朝" panose="02020609040205080304" pitchFamily="17" charset="-128"/>
              </a:rPr>
              <a:t>月</a:t>
            </a:r>
            <a:r>
              <a:rPr lang="en-US" altLang="ja-JP" sz="800" b="1" dirty="0">
                <a:latin typeface="ＭＳ 明朝" panose="02020609040205080304" pitchFamily="17" charset="-128"/>
                <a:ea typeface="ＭＳ 明朝" panose="02020609040205080304" pitchFamily="17" charset="-128"/>
              </a:rPr>
              <a:t>31</a:t>
            </a:r>
            <a:r>
              <a:rPr lang="ja-JP" altLang="en-US" sz="800" b="1" dirty="0">
                <a:latin typeface="ＭＳ 明朝" panose="02020609040205080304" pitchFamily="17" charset="-128"/>
                <a:ea typeface="ＭＳ 明朝" panose="02020609040205080304" pitchFamily="17" charset="-128"/>
              </a:rPr>
              <a:t>日時点。</a:t>
            </a:r>
          </a:p>
          <a:p>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医療費</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各月、</a:t>
            </a:r>
            <a:r>
              <a:rPr lang="en-US" altLang="ja-JP" sz="700" dirty="0">
                <a:latin typeface="ＭＳ 明朝" panose="02020609040205080304" pitchFamily="17" charset="-128"/>
                <a:ea typeface="ＭＳ 明朝" panose="02020609040205080304" pitchFamily="17" charset="-128"/>
              </a:rPr>
              <a:t>1</a:t>
            </a:r>
            <a:r>
              <a:rPr lang="ja-JP" altLang="en-US" sz="700" dirty="0">
                <a:latin typeface="ＭＳ 明朝" panose="02020609040205080304" pitchFamily="17" charset="-128"/>
                <a:ea typeface="ＭＳ 明朝" panose="02020609040205080304" pitchFamily="17" charset="-128"/>
              </a:rPr>
              <a:t>日でも資格があれば分析対象としている。中分類における疾病分類毎に集計するため、データ化時点で医科レセプトが存在しない</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画像レセプト、月遅れ等</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場合集計できない。そのため他統計と一致しない。</a:t>
            </a:r>
          </a:p>
          <a:p>
            <a:r>
              <a:rPr lang="en-US" altLang="ja-JP" sz="700" dirty="0">
                <a:latin typeface="ＭＳ 明朝" panose="02020609040205080304" pitchFamily="17" charset="-128"/>
                <a:ea typeface="ＭＳ 明朝" panose="02020609040205080304" pitchFamily="17" charset="-128"/>
              </a:rPr>
              <a:t>※</a:t>
            </a:r>
            <a:r>
              <a:rPr lang="ja-JP" altLang="en-US" sz="700" dirty="0" err="1">
                <a:latin typeface="ＭＳ 明朝" panose="02020609040205080304" pitchFamily="17" charset="-128"/>
                <a:ea typeface="ＭＳ 明朝" panose="02020609040205080304" pitchFamily="17" charset="-128"/>
              </a:rPr>
              <a:t>う蝕</a:t>
            </a:r>
            <a:r>
              <a:rPr lang="en-US" altLang="ja-JP" sz="700" dirty="0">
                <a:latin typeface="ＭＳ 明朝" panose="02020609040205080304" pitchFamily="17" charset="-128"/>
                <a:ea typeface="ＭＳ 明朝" panose="02020609040205080304" pitchFamily="17" charset="-128"/>
              </a:rPr>
              <a:t>…｢</a:t>
            </a:r>
            <a:r>
              <a:rPr lang="ja-JP" altLang="en-US" sz="700" dirty="0" err="1">
                <a:latin typeface="ＭＳ 明朝" panose="02020609040205080304" pitchFamily="17" charset="-128"/>
                <a:ea typeface="ＭＳ 明朝" panose="02020609040205080304" pitchFamily="17" charset="-128"/>
              </a:rPr>
              <a:t>う蝕</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等歯科レセプト情報と思われるものはデータ化対象外のため算出できない。</a:t>
            </a:r>
          </a:p>
          <a:p>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レセプト件数</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中分類における疾病分類毎に集計</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実レセプト件数</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するため、合計件数は縦の合計と一致しない</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一件のレセプトに複数の疾病があるため</a:t>
            </a:r>
            <a:r>
              <a:rPr lang="en-US" altLang="ja-JP" sz="700" dirty="0">
                <a:latin typeface="ＭＳ 明朝" panose="02020609040205080304" pitchFamily="17" charset="-128"/>
                <a:ea typeface="ＭＳ 明朝" panose="02020609040205080304" pitchFamily="17" charset="-128"/>
              </a:rPr>
              <a:t>)</a:t>
            </a:r>
            <a:r>
              <a:rPr lang="ja-JP" altLang="en-US" sz="700" dirty="0" err="1">
                <a:latin typeface="ＭＳ 明朝" panose="02020609040205080304" pitchFamily="17" charset="-128"/>
                <a:ea typeface="ＭＳ 明朝" panose="02020609040205080304" pitchFamily="17" charset="-128"/>
              </a:rPr>
              <a:t>。</a:t>
            </a:r>
            <a:endParaRPr lang="ja-JP" altLang="en-US" sz="700" dirty="0">
              <a:latin typeface="ＭＳ 明朝" panose="02020609040205080304" pitchFamily="17" charset="-128"/>
              <a:ea typeface="ＭＳ 明朝" panose="02020609040205080304" pitchFamily="17" charset="-128"/>
            </a:endParaRPr>
          </a:p>
          <a:p>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患者数</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各月、</a:t>
            </a:r>
            <a:r>
              <a:rPr lang="en-US" altLang="ja-JP" sz="700" dirty="0">
                <a:latin typeface="ＭＳ 明朝" panose="02020609040205080304" pitchFamily="17" charset="-128"/>
                <a:ea typeface="ＭＳ 明朝" panose="02020609040205080304" pitchFamily="17" charset="-128"/>
              </a:rPr>
              <a:t>1</a:t>
            </a:r>
            <a:r>
              <a:rPr lang="ja-JP" altLang="en-US" sz="700" dirty="0">
                <a:latin typeface="ＭＳ 明朝" panose="02020609040205080304" pitchFamily="17" charset="-128"/>
                <a:ea typeface="ＭＳ 明朝" panose="02020609040205080304" pitchFamily="17" charset="-128"/>
              </a:rPr>
              <a:t>日でも資格があれば分析対象としている。中分類における疾病分類毎に集計</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実患者数</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するため、合計人数は縦の合計と一致しない。</a:t>
            </a:r>
          </a:p>
        </p:txBody>
      </p:sp>
    </p:spTree>
    <p:extLst>
      <p:ext uri="{BB962C8B-B14F-4D97-AF65-F5344CB8AC3E}">
        <p14:creationId xmlns:p14="http://schemas.microsoft.com/office/powerpoint/2010/main" val="140657043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BE9495F-FA59-20D8-C9A5-25C5D402BDAE}"/>
              </a:ext>
            </a:extLst>
          </p:cNvPr>
          <p:cNvSpPr>
            <a:spLocks noGrp="1"/>
          </p:cNvSpPr>
          <p:nvPr>
            <p:ph type="sldNum" sz="quarter" idx="4"/>
          </p:nvPr>
        </p:nvSpPr>
        <p:spPr/>
        <p:txBody>
          <a:bodyPr/>
          <a:lstStyle/>
          <a:p>
            <a:fld id="{420EA04B-0610-44E1-BBA9-CB539F9A7CEB}" type="slidenum">
              <a:rPr lang="ja-JP" altLang="en-US" smtClean="0"/>
              <a:t>1</a:t>
            </a:fld>
            <a:endParaRPr lang="ja-JP" altLang="en-US"/>
          </a:p>
        </p:txBody>
      </p:sp>
    </p:spTree>
    <p:extLst>
      <p:ext uri="{BB962C8B-B14F-4D97-AF65-F5344CB8AC3E}">
        <p14:creationId xmlns:p14="http://schemas.microsoft.com/office/powerpoint/2010/main" val="123896907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 name="スライド番号プレースホルダー 1"/>
          <p:cNvSpPr>
            <a:spLocks noGrp="1" noChangeAspect="1"/>
          </p:cNvSpPr>
          <p:nvPr>
            <p:ph type="sldNum" sz="quarter" idx="4"/>
          </p:nvPr>
        </p:nvSpPr>
        <p:spPr>
          <a:xfrm>
            <a:off x="2484067" y="8820472"/>
            <a:ext cx="1512041" cy="485775"/>
          </a:xfrm>
          <a:prstGeom prst="rect">
            <a:avLst/>
          </a:prstGeom>
        </p:spPr>
        <p:txBody>
          <a:bodyPr anchor="ctr"/>
          <a:lstStyle>
            <a:defPPr>
              <a:defRPr lang="ja-JP"/>
            </a:defPPr>
            <a:lvl1pPr marL="0" algn="ctr" defTabSz="844083" rtl="0" eaLnBrk="1" latinLnBrk="0" hangingPunct="1">
              <a:defRPr kumimoji="1" sz="738" kern="1200">
                <a:solidFill>
                  <a:srgbClr val="898989"/>
                </a:solidFill>
                <a:latin typeface="BIZ UDPゴシック" panose="020B0400000000000000" pitchFamily="50" charset="-128"/>
                <a:ea typeface="BIZ UDPゴシック" panose="020B0400000000000000" pitchFamily="50" charset="-128"/>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a:lstStyle>
          <a:p>
            <a:fld id="{420EA04B-0610-44E1-BBA9-CB539F9A7CEB}" type="slidenum">
              <a:rPr lang="ja-JP" altLang="en-US" sz="800" smtClean="0">
                <a:latin typeface="ＭＳ 明朝" panose="02020609040205080304" pitchFamily="17" charset="-128"/>
                <a:ea typeface="ＭＳ 明朝" panose="02020609040205080304" pitchFamily="17" charset="-128"/>
              </a:rPr>
              <a:t>19</a:t>
            </a:fld>
            <a:endParaRPr lang="ja-JP" altLang="en-US" sz="800" dirty="0">
              <a:latin typeface="ＭＳ 明朝" panose="02020609040205080304" pitchFamily="17" charset="-128"/>
              <a:ea typeface="ＭＳ 明朝" panose="02020609040205080304" pitchFamily="17" charset="-128"/>
            </a:endParaRPr>
          </a:p>
        </p:txBody>
      </p:sp>
      <p:sp>
        <p:nvSpPr>
          <p:cNvPr id="3" name="正方形/長方形 5">
            <a:extLst>
              <a:ext uri="{FF2B5EF4-FFF2-40B4-BE49-F238E27FC236}">
                <a16:creationId xmlns:a16="http://schemas.microsoft.com/office/drawing/2014/main" id="{81748479-6FF0-710F-803E-ADAD5CCA26F1}"/>
              </a:ext>
            </a:extLst>
          </p:cNvPr>
          <p:cNvSpPr>
            <a:spLocks noChangeAspect="1"/>
          </p:cNvSpPr>
          <p:nvPr/>
        </p:nvSpPr>
        <p:spPr>
          <a:xfrm>
            <a:off x="589074" y="1948055"/>
            <a:ext cx="5307953" cy="12003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chorCtr="0">
            <a:spAutoFit/>
          </a:bodyPr>
          <a:lstStyle>
            <a:defPPr>
              <a:defRPr lang="ja-JP"/>
            </a:defPPr>
            <a:lvl1pPr marL="0" algn="l" defTabSz="914400" rtl="0" eaLnBrk="1" latinLnBrk="0" hangingPunct="1">
              <a:defRPr kumimoji="1" sz="1800" kern="1200">
                <a:solidFill>
                  <a:srgbClr val="FFFFFF"/>
                </a:solidFill>
                <a:latin typeface="Century Schoolbook"/>
                <a:ea typeface="+mn-ea"/>
                <a:cs typeface="+mn-cs"/>
              </a:defRPr>
            </a:lvl1pPr>
            <a:lvl2pPr marL="457200" algn="l" defTabSz="914400" rtl="0" eaLnBrk="1" latinLnBrk="0" hangingPunct="1">
              <a:defRPr kumimoji="1" sz="1800" kern="1200">
                <a:solidFill>
                  <a:srgbClr val="FFFFFF"/>
                </a:solidFill>
                <a:latin typeface="Century Schoolbook"/>
                <a:ea typeface="+mn-ea"/>
                <a:cs typeface="+mn-cs"/>
              </a:defRPr>
            </a:lvl2pPr>
            <a:lvl3pPr marL="914400" algn="l" defTabSz="914400" rtl="0" eaLnBrk="1" latinLnBrk="0" hangingPunct="1">
              <a:defRPr kumimoji="1" sz="1800" kern="1200">
                <a:solidFill>
                  <a:srgbClr val="FFFFFF"/>
                </a:solidFill>
                <a:latin typeface="Century Schoolbook"/>
                <a:ea typeface="+mn-ea"/>
                <a:cs typeface="+mn-cs"/>
              </a:defRPr>
            </a:lvl3pPr>
            <a:lvl4pPr marL="1371600" algn="l" defTabSz="914400" rtl="0" eaLnBrk="1" latinLnBrk="0" hangingPunct="1">
              <a:defRPr kumimoji="1" sz="1800" kern="1200">
                <a:solidFill>
                  <a:srgbClr val="FFFFFF"/>
                </a:solidFill>
                <a:latin typeface="Century Schoolbook"/>
                <a:ea typeface="+mn-ea"/>
                <a:cs typeface="+mn-cs"/>
              </a:defRPr>
            </a:lvl4pPr>
            <a:lvl5pPr marL="1828800" algn="l" defTabSz="914400" rtl="0" eaLnBrk="1" latinLnBrk="0" hangingPunct="1">
              <a:defRPr kumimoji="1" sz="1800" kern="1200">
                <a:solidFill>
                  <a:srgbClr val="FFFFFF"/>
                </a:solidFill>
                <a:latin typeface="Century Schoolbook"/>
                <a:ea typeface="+mn-ea"/>
                <a:cs typeface="+mn-cs"/>
              </a:defRPr>
            </a:lvl5pPr>
            <a:lvl6pPr marL="2286000" algn="l" defTabSz="914400" rtl="0" eaLnBrk="1" latinLnBrk="0" hangingPunct="1">
              <a:defRPr kumimoji="1" sz="1800" kern="1200">
                <a:solidFill>
                  <a:srgbClr val="FFFFFF"/>
                </a:solidFill>
                <a:latin typeface="Century Schoolbook"/>
                <a:ea typeface="+mn-ea"/>
                <a:cs typeface="+mn-cs"/>
              </a:defRPr>
            </a:lvl6pPr>
            <a:lvl7pPr marL="2743200" algn="l" defTabSz="914400" rtl="0" eaLnBrk="1" latinLnBrk="0" hangingPunct="1">
              <a:defRPr kumimoji="1" sz="1800" kern="1200">
                <a:solidFill>
                  <a:srgbClr val="FFFFFF"/>
                </a:solidFill>
                <a:latin typeface="Century Schoolbook"/>
                <a:ea typeface="+mn-ea"/>
                <a:cs typeface="+mn-cs"/>
              </a:defRPr>
            </a:lvl7pPr>
            <a:lvl8pPr marL="3200400" algn="l" defTabSz="914400" rtl="0" eaLnBrk="1" latinLnBrk="0" hangingPunct="1">
              <a:defRPr kumimoji="1" sz="1800" kern="1200">
                <a:solidFill>
                  <a:srgbClr val="FFFFFF"/>
                </a:solidFill>
                <a:latin typeface="Century Schoolbook"/>
                <a:ea typeface="+mn-ea"/>
                <a:cs typeface="+mn-cs"/>
              </a:defRPr>
            </a:lvl8pPr>
            <a:lvl9pPr marL="3657600" algn="l" defTabSz="914400" rtl="0" eaLnBrk="1" latinLnBrk="0" hangingPunct="1">
              <a:defRPr kumimoji="1" sz="1800" kern="1200">
                <a:solidFill>
                  <a:srgbClr val="FFFFFF"/>
                </a:solidFill>
                <a:latin typeface="Century Schoolbook"/>
                <a:ea typeface="+mn-ea"/>
                <a:cs typeface="+mn-cs"/>
              </a:defRPr>
            </a:lvl9pPr>
          </a:lstStyle>
          <a:p>
            <a:pPr algn="just"/>
            <a:r>
              <a:rPr lang="ja-JP" altLang="en-US" sz="1200" dirty="0">
                <a:solidFill>
                  <a:schemeClr val="tx1"/>
                </a:solidFill>
                <a:latin typeface="ＭＳ 明朝" panose="02020609040205080304" pitchFamily="17" charset="-128"/>
                <a:ea typeface="ＭＳ 明朝" panose="02020609040205080304" pitchFamily="17" charset="-128"/>
              </a:rPr>
              <a:t>　医療費が第</a:t>
            </a:r>
            <a:r>
              <a:rPr lang="en-US" altLang="ja-JP" sz="1200" dirty="0">
                <a:solidFill>
                  <a:schemeClr val="tx1"/>
                </a:solidFill>
                <a:latin typeface="ＭＳ 明朝" panose="02020609040205080304" pitchFamily="17" charset="-128"/>
                <a:ea typeface="ＭＳ 明朝" panose="02020609040205080304" pitchFamily="17" charset="-128"/>
              </a:rPr>
              <a:t>4</a:t>
            </a:r>
            <a:r>
              <a:rPr lang="ja-JP" altLang="en-US" sz="1200" dirty="0">
                <a:solidFill>
                  <a:schemeClr val="tx1"/>
                </a:solidFill>
                <a:latin typeface="ＭＳ 明朝" panose="02020609040205080304" pitchFamily="17" charset="-128"/>
                <a:ea typeface="ＭＳ 明朝" panose="02020609040205080304" pitchFamily="17" charset="-128"/>
              </a:rPr>
              <a:t>位であり、</a:t>
            </a:r>
            <a:r>
              <a:rPr lang="en-US" altLang="ja-JP" sz="1200" dirty="0">
                <a:solidFill>
                  <a:schemeClr val="tx1"/>
                </a:solidFill>
                <a:latin typeface="ＭＳ 明朝" panose="02020609040205080304" pitchFamily="17" charset="-128"/>
                <a:ea typeface="ＭＳ 明朝" panose="02020609040205080304" pitchFamily="17" charset="-128"/>
              </a:rPr>
              <a:t>60</a:t>
            </a:r>
            <a:r>
              <a:rPr lang="ja-JP" altLang="en-US" sz="1200" dirty="0">
                <a:solidFill>
                  <a:schemeClr val="tx1"/>
                </a:solidFill>
                <a:latin typeface="ＭＳ 明朝" panose="02020609040205080304" pitchFamily="17" charset="-128"/>
                <a:ea typeface="ＭＳ 明朝" panose="02020609040205080304" pitchFamily="17" charset="-128"/>
              </a:rPr>
              <a:t>歳以上の女性で医療費の割合が高い</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筋骨格系及び結合組織の疾患</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について中分類別にみると、</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関節症</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の医療費が約</a:t>
            </a:r>
            <a:r>
              <a:rPr lang="en-US" altLang="ja-JP" sz="1200" dirty="0">
                <a:solidFill>
                  <a:schemeClr val="tx1"/>
                </a:solidFill>
                <a:latin typeface="ＭＳ 明朝" panose="02020609040205080304" pitchFamily="17" charset="-128"/>
                <a:ea typeface="ＭＳ 明朝" panose="02020609040205080304" pitchFamily="17" charset="-128"/>
                <a:cs typeface="Times New Roman" panose="02020603050405020304" pitchFamily="18" charset="0"/>
              </a:rPr>
              <a:t>540</a:t>
            </a:r>
            <a:r>
              <a:rPr lang="ja-JP" altLang="en-US" sz="1200" dirty="0">
                <a:solidFill>
                  <a:schemeClr val="tx1"/>
                </a:solidFill>
                <a:latin typeface="ＭＳ 明朝" panose="02020609040205080304" pitchFamily="17" charset="-128"/>
                <a:ea typeface="ＭＳ 明朝" panose="02020609040205080304" pitchFamily="17" charset="-128"/>
              </a:rPr>
              <a:t>万円で</a:t>
            </a:r>
            <a:r>
              <a:rPr lang="en-US" altLang="ja-JP" sz="1200" dirty="0">
                <a:solidFill>
                  <a:schemeClr val="tx1"/>
                </a:solidFill>
                <a:latin typeface="ＭＳ 明朝" panose="02020609040205080304" pitchFamily="17" charset="-128"/>
                <a:ea typeface="ＭＳ 明朝" panose="02020609040205080304" pitchFamily="17" charset="-128"/>
              </a:rPr>
              <a:t>2.8%</a:t>
            </a:r>
            <a:r>
              <a:rPr lang="ja-JP" altLang="en-US" sz="1200" dirty="0">
                <a:solidFill>
                  <a:schemeClr val="tx1"/>
                </a:solidFill>
                <a:latin typeface="ＭＳ 明朝" panose="02020609040205080304" pitchFamily="17" charset="-128"/>
                <a:ea typeface="ＭＳ 明朝" panose="02020609040205080304" pitchFamily="17" charset="-128"/>
              </a:rPr>
              <a:t>を占めています。次いで</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その他の筋骨格系及び結合組織の疾患</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腰痛症及び坐骨神経痛</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となっています。</a:t>
            </a:r>
            <a:endParaRPr lang="en-US" altLang="ja-JP" sz="1200" dirty="0">
              <a:solidFill>
                <a:schemeClr val="tx1"/>
              </a:solidFill>
              <a:latin typeface="ＭＳ 明朝" panose="02020609040205080304" pitchFamily="17" charset="-128"/>
              <a:ea typeface="ＭＳ 明朝" panose="02020609040205080304" pitchFamily="17" charset="-128"/>
            </a:endParaRPr>
          </a:p>
          <a:p>
            <a:pPr algn="just"/>
            <a:r>
              <a:rPr lang="ja-JP" altLang="en-US" sz="1200" dirty="0">
                <a:solidFill>
                  <a:schemeClr val="tx1"/>
                </a:solidFill>
                <a:latin typeface="ＭＳ 明朝" panose="02020609040205080304" pitchFamily="17" charset="-128"/>
                <a:ea typeface="ＭＳ 明朝" panose="02020609040205080304" pitchFamily="17" charset="-128"/>
              </a:rPr>
              <a:t>　患者数は</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腰痛症及び坐骨神経痛</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その他の筋骨格系及び結合組織の疾患</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関節症</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が多くなっています。</a:t>
            </a:r>
            <a:endParaRPr lang="ja-JP" altLang="en-US" sz="1200" dirty="0">
              <a:latin typeface="ＭＳ 明朝" panose="02020609040205080304" pitchFamily="17" charset="-128"/>
              <a:ea typeface="ＭＳ 明朝" panose="02020609040205080304" pitchFamily="17" charset="-128"/>
            </a:endParaRPr>
          </a:p>
        </p:txBody>
      </p:sp>
      <p:sp>
        <p:nvSpPr>
          <p:cNvPr id="5" name="正方形/長方形 5">
            <a:extLst>
              <a:ext uri="{FF2B5EF4-FFF2-40B4-BE49-F238E27FC236}">
                <a16:creationId xmlns:a16="http://schemas.microsoft.com/office/drawing/2014/main" id="{715862BC-8355-19D7-871B-5D8DA1FF6992}"/>
              </a:ext>
            </a:extLst>
          </p:cNvPr>
          <p:cNvSpPr>
            <a:spLocks noChangeAspect="1"/>
          </p:cNvSpPr>
          <p:nvPr/>
        </p:nvSpPr>
        <p:spPr>
          <a:xfrm>
            <a:off x="604393" y="895313"/>
            <a:ext cx="5307953"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chorCtr="0">
            <a:spAutoFit/>
          </a:bodyPr>
          <a:lstStyle>
            <a:defPPr>
              <a:defRPr lang="ja-JP"/>
            </a:defPPr>
            <a:lvl1pPr marL="0" algn="l" defTabSz="914400" rtl="0" eaLnBrk="1" latinLnBrk="0" hangingPunct="1">
              <a:defRPr kumimoji="1" sz="1800" kern="1200">
                <a:solidFill>
                  <a:srgbClr val="FFFFFF"/>
                </a:solidFill>
                <a:latin typeface="Century Schoolbook"/>
                <a:ea typeface="+mn-ea"/>
                <a:cs typeface="+mn-cs"/>
              </a:defRPr>
            </a:lvl1pPr>
            <a:lvl2pPr marL="457200" algn="l" defTabSz="914400" rtl="0" eaLnBrk="1" latinLnBrk="0" hangingPunct="1">
              <a:defRPr kumimoji="1" sz="1800" kern="1200">
                <a:solidFill>
                  <a:srgbClr val="FFFFFF"/>
                </a:solidFill>
                <a:latin typeface="Century Schoolbook"/>
                <a:ea typeface="+mn-ea"/>
                <a:cs typeface="+mn-cs"/>
              </a:defRPr>
            </a:lvl2pPr>
            <a:lvl3pPr marL="914400" algn="l" defTabSz="914400" rtl="0" eaLnBrk="1" latinLnBrk="0" hangingPunct="1">
              <a:defRPr kumimoji="1" sz="1800" kern="1200">
                <a:solidFill>
                  <a:srgbClr val="FFFFFF"/>
                </a:solidFill>
                <a:latin typeface="Century Schoolbook"/>
                <a:ea typeface="+mn-ea"/>
                <a:cs typeface="+mn-cs"/>
              </a:defRPr>
            </a:lvl3pPr>
            <a:lvl4pPr marL="1371600" algn="l" defTabSz="914400" rtl="0" eaLnBrk="1" latinLnBrk="0" hangingPunct="1">
              <a:defRPr kumimoji="1" sz="1800" kern="1200">
                <a:solidFill>
                  <a:srgbClr val="FFFFFF"/>
                </a:solidFill>
                <a:latin typeface="Century Schoolbook"/>
                <a:ea typeface="+mn-ea"/>
                <a:cs typeface="+mn-cs"/>
              </a:defRPr>
            </a:lvl4pPr>
            <a:lvl5pPr marL="1828800" algn="l" defTabSz="914400" rtl="0" eaLnBrk="1" latinLnBrk="0" hangingPunct="1">
              <a:defRPr kumimoji="1" sz="1800" kern="1200">
                <a:solidFill>
                  <a:srgbClr val="FFFFFF"/>
                </a:solidFill>
                <a:latin typeface="Century Schoolbook"/>
                <a:ea typeface="+mn-ea"/>
                <a:cs typeface="+mn-cs"/>
              </a:defRPr>
            </a:lvl5pPr>
            <a:lvl6pPr marL="2286000" algn="l" defTabSz="914400" rtl="0" eaLnBrk="1" latinLnBrk="0" hangingPunct="1">
              <a:defRPr kumimoji="1" sz="1800" kern="1200">
                <a:solidFill>
                  <a:srgbClr val="FFFFFF"/>
                </a:solidFill>
                <a:latin typeface="Century Schoolbook"/>
                <a:ea typeface="+mn-ea"/>
                <a:cs typeface="+mn-cs"/>
              </a:defRPr>
            </a:lvl6pPr>
            <a:lvl7pPr marL="2743200" algn="l" defTabSz="914400" rtl="0" eaLnBrk="1" latinLnBrk="0" hangingPunct="1">
              <a:defRPr kumimoji="1" sz="1800" kern="1200">
                <a:solidFill>
                  <a:srgbClr val="FFFFFF"/>
                </a:solidFill>
                <a:latin typeface="Century Schoolbook"/>
                <a:ea typeface="+mn-ea"/>
                <a:cs typeface="+mn-cs"/>
              </a:defRPr>
            </a:lvl7pPr>
            <a:lvl8pPr marL="3200400" algn="l" defTabSz="914400" rtl="0" eaLnBrk="1" latinLnBrk="0" hangingPunct="1">
              <a:defRPr kumimoji="1" sz="1800" kern="1200">
                <a:solidFill>
                  <a:srgbClr val="FFFFFF"/>
                </a:solidFill>
                <a:latin typeface="Century Schoolbook"/>
                <a:ea typeface="+mn-ea"/>
                <a:cs typeface="+mn-cs"/>
              </a:defRPr>
            </a:lvl8pPr>
            <a:lvl9pPr marL="3657600" algn="l" defTabSz="914400" rtl="0" eaLnBrk="1" latinLnBrk="0" hangingPunct="1">
              <a:defRPr kumimoji="1" sz="1800" kern="1200">
                <a:solidFill>
                  <a:srgbClr val="FFFFFF"/>
                </a:solidFill>
                <a:latin typeface="Century Schoolbook"/>
                <a:ea typeface="+mn-ea"/>
                <a:cs typeface="+mn-cs"/>
              </a:defRPr>
            </a:lvl9pPr>
          </a:lstStyle>
          <a:p>
            <a:pPr algn="just"/>
            <a:r>
              <a:rPr lang="ja-JP" altLang="en-US" sz="1200" dirty="0">
                <a:solidFill>
                  <a:schemeClr val="tx1"/>
                </a:solidFill>
                <a:latin typeface="ＭＳ 明朝" panose="02020609040205080304" pitchFamily="17" charset="-128"/>
                <a:ea typeface="ＭＳ 明朝" panose="02020609040205080304" pitchFamily="17" charset="-128"/>
              </a:rPr>
              <a:t>Ｃ</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筋骨格系及び結合組織の疾患</a:t>
            </a:r>
          </a:p>
        </p:txBody>
      </p:sp>
      <p:graphicFrame>
        <p:nvGraphicFramePr>
          <p:cNvPr id="13" name="表 12">
            <a:extLst>
              <a:ext uri="{FF2B5EF4-FFF2-40B4-BE49-F238E27FC236}">
                <a16:creationId xmlns:a16="http://schemas.microsoft.com/office/drawing/2014/main" id="{0BA73B2C-1D8D-B1D0-C319-DAC4754D0FEB}"/>
              </a:ext>
            </a:extLst>
          </p:cNvPr>
          <p:cNvGraphicFramePr>
            <a:graphicFrameLocks noGrp="1"/>
          </p:cNvGraphicFramePr>
          <p:nvPr>
            <p:extLst>
              <p:ext uri="{D42A27DB-BD31-4B8C-83A1-F6EECF244321}">
                <p14:modId xmlns:p14="http://schemas.microsoft.com/office/powerpoint/2010/main" val="1187605536"/>
              </p:ext>
            </p:extLst>
          </p:nvPr>
        </p:nvGraphicFramePr>
        <p:xfrm>
          <a:off x="611795" y="1203480"/>
          <a:ext cx="3037662" cy="745402"/>
        </p:xfrm>
        <a:graphic>
          <a:graphicData uri="http://schemas.openxmlformats.org/drawingml/2006/table">
            <a:tbl>
              <a:tblPr/>
              <a:tblGrid>
                <a:gridCol w="604361">
                  <a:extLst>
                    <a:ext uri="{9D8B030D-6E8A-4147-A177-3AD203B41FA5}">
                      <a16:colId xmlns:a16="http://schemas.microsoft.com/office/drawing/2014/main" val="1300454048"/>
                    </a:ext>
                  </a:extLst>
                </a:gridCol>
                <a:gridCol w="604243">
                  <a:extLst>
                    <a:ext uri="{9D8B030D-6E8A-4147-A177-3AD203B41FA5}">
                      <a16:colId xmlns:a16="http://schemas.microsoft.com/office/drawing/2014/main" val="3095229057"/>
                    </a:ext>
                  </a:extLst>
                </a:gridCol>
                <a:gridCol w="914529">
                  <a:extLst>
                    <a:ext uri="{9D8B030D-6E8A-4147-A177-3AD203B41FA5}">
                      <a16:colId xmlns:a16="http://schemas.microsoft.com/office/drawing/2014/main" val="615018829"/>
                    </a:ext>
                  </a:extLst>
                </a:gridCol>
                <a:gridCol w="914529">
                  <a:extLst>
                    <a:ext uri="{9D8B030D-6E8A-4147-A177-3AD203B41FA5}">
                      <a16:colId xmlns:a16="http://schemas.microsoft.com/office/drawing/2014/main" val="3133376258"/>
                    </a:ext>
                  </a:extLst>
                </a:gridCol>
              </a:tblGrid>
              <a:tr h="266021">
                <a:tc gridSpan="2">
                  <a:txBody>
                    <a:bodyPr/>
                    <a:lstStyle/>
                    <a:p>
                      <a:pPr algn="ctr" fontAlgn="ctr"/>
                      <a:r>
                        <a:rPr lang="ja-JP" altLang="en-US" sz="800" b="1" i="0" u="none" strike="noStrike" dirty="0">
                          <a:solidFill>
                            <a:srgbClr val="000000"/>
                          </a:solidFill>
                          <a:effectLst/>
                          <a:latin typeface="ＭＳ 明朝" panose="02020609040205080304" pitchFamily="17" charset="-128"/>
                          <a:ea typeface="ＭＳ 明朝" panose="02020609040205080304" pitchFamily="17" charset="-128"/>
                        </a:rPr>
                        <a:t>医療費</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2">
                  <a:txBody>
                    <a:bodyPr/>
                    <a:lstStyle/>
                    <a:p>
                      <a:pPr algn="ctr" fontAlgn="ctr"/>
                      <a:r>
                        <a:rPr lang="ja-JP" altLang="en-US" sz="800" b="1" i="0" u="none" strike="noStrike" dirty="0">
                          <a:solidFill>
                            <a:srgbClr val="000000"/>
                          </a:solidFill>
                          <a:effectLst/>
                          <a:latin typeface="ＭＳ 明朝" panose="02020609040205080304" pitchFamily="17" charset="-128"/>
                          <a:ea typeface="ＭＳ 明朝" panose="02020609040205080304" pitchFamily="17" charset="-128"/>
                        </a:rPr>
                        <a:t>患者数</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800" b="1" i="0" u="none" strike="noStrike" dirty="0">
                          <a:solidFill>
                            <a:srgbClr val="000000"/>
                          </a:solidFill>
                          <a:effectLst/>
                          <a:latin typeface="ＭＳ 明朝" panose="02020609040205080304" pitchFamily="17" charset="-128"/>
                          <a:ea typeface="ＭＳ 明朝" panose="02020609040205080304" pitchFamily="17" charset="-128"/>
                        </a:rPr>
                        <a:t>一人当たり医療費</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873661"/>
                  </a:ext>
                </a:extLst>
              </a:tr>
              <a:tr h="0">
                <a:tc>
                  <a:txBody>
                    <a:bodyPr/>
                    <a:lstStyle/>
                    <a:p>
                      <a:pPr algn="ctr" fontAlgn="ctr"/>
                      <a:r>
                        <a:rPr lang="ja-JP" altLang="en-US" sz="800" b="1" i="0" u="none" strike="noStrike" spc="-150" dirty="0">
                          <a:solidFill>
                            <a:srgbClr val="000000"/>
                          </a:solidFill>
                          <a:effectLst/>
                          <a:latin typeface="ＭＳ 明朝" panose="02020609040205080304" pitchFamily="17" charset="-128"/>
                          <a:ea typeface="ＭＳ 明朝" panose="02020609040205080304" pitchFamily="17" charset="-128"/>
                        </a:rPr>
                        <a:t>レセプト分析</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ＭＳ 明朝" panose="02020609040205080304" pitchFamily="17" charset="-128"/>
                          <a:ea typeface="ＭＳ 明朝" panose="02020609040205080304" pitchFamily="17" charset="-128"/>
                        </a:rPr>
                        <a:t>KDB</a:t>
                      </a:r>
                      <a:r>
                        <a:rPr lang="ja-JP" altLang="en-US" sz="800" b="1" i="0" u="none" strike="noStrike" dirty="0">
                          <a:solidFill>
                            <a:srgbClr val="000000"/>
                          </a:solidFill>
                          <a:effectLst/>
                          <a:latin typeface="ＭＳ 明朝" panose="02020609040205080304" pitchFamily="17" charset="-128"/>
                          <a:ea typeface="ＭＳ 明朝" panose="02020609040205080304" pitchFamily="17" charset="-128"/>
                        </a:rPr>
                        <a:t>分析</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792395456"/>
                  </a:ext>
                </a:extLst>
              </a:tr>
              <a:tr h="266021">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位　</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位　</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位　</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9</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位　</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3940347"/>
                  </a:ext>
                </a:extLst>
              </a:tr>
            </a:tbl>
          </a:graphicData>
        </a:graphic>
      </p:graphicFrame>
      <p:graphicFrame>
        <p:nvGraphicFramePr>
          <p:cNvPr id="6" name="表 5">
            <a:extLst>
              <a:ext uri="{FF2B5EF4-FFF2-40B4-BE49-F238E27FC236}">
                <a16:creationId xmlns:a16="http://schemas.microsoft.com/office/drawing/2014/main" id="{7C67E783-0805-DA83-4013-5B7EB7290763}"/>
              </a:ext>
            </a:extLst>
          </p:cNvPr>
          <p:cNvGraphicFramePr>
            <a:graphicFrameLocks noGrp="1"/>
          </p:cNvGraphicFramePr>
          <p:nvPr>
            <p:extLst>
              <p:ext uri="{D42A27DB-BD31-4B8C-83A1-F6EECF244321}">
                <p14:modId xmlns:p14="http://schemas.microsoft.com/office/powerpoint/2010/main" val="3464948077"/>
              </p:ext>
            </p:extLst>
          </p:nvPr>
        </p:nvGraphicFramePr>
        <p:xfrm>
          <a:off x="600342" y="3180171"/>
          <a:ext cx="5292000" cy="3267185"/>
        </p:xfrm>
        <a:graphic>
          <a:graphicData uri="http://schemas.openxmlformats.org/drawingml/2006/table">
            <a:tbl>
              <a:tblPr/>
              <a:tblGrid>
                <a:gridCol w="288000">
                  <a:extLst>
                    <a:ext uri="{9D8B030D-6E8A-4147-A177-3AD203B41FA5}">
                      <a16:colId xmlns:a16="http://schemas.microsoft.com/office/drawing/2014/main" val="1025804967"/>
                    </a:ext>
                  </a:extLst>
                </a:gridCol>
                <a:gridCol w="1368000">
                  <a:extLst>
                    <a:ext uri="{9D8B030D-6E8A-4147-A177-3AD203B41FA5}">
                      <a16:colId xmlns:a16="http://schemas.microsoft.com/office/drawing/2014/main" val="3113912709"/>
                    </a:ext>
                  </a:extLst>
                </a:gridCol>
                <a:gridCol w="828000">
                  <a:extLst>
                    <a:ext uri="{9D8B030D-6E8A-4147-A177-3AD203B41FA5}">
                      <a16:colId xmlns:a16="http://schemas.microsoft.com/office/drawing/2014/main" val="3507398293"/>
                    </a:ext>
                  </a:extLst>
                </a:gridCol>
                <a:gridCol w="432000">
                  <a:extLst>
                    <a:ext uri="{9D8B030D-6E8A-4147-A177-3AD203B41FA5}">
                      <a16:colId xmlns:a16="http://schemas.microsoft.com/office/drawing/2014/main" val="2266473514"/>
                    </a:ext>
                  </a:extLst>
                </a:gridCol>
                <a:gridCol w="252000">
                  <a:extLst>
                    <a:ext uri="{9D8B030D-6E8A-4147-A177-3AD203B41FA5}">
                      <a16:colId xmlns:a16="http://schemas.microsoft.com/office/drawing/2014/main" val="902939213"/>
                    </a:ext>
                  </a:extLst>
                </a:gridCol>
                <a:gridCol w="432000">
                  <a:extLst>
                    <a:ext uri="{9D8B030D-6E8A-4147-A177-3AD203B41FA5}">
                      <a16:colId xmlns:a16="http://schemas.microsoft.com/office/drawing/2014/main" val="737806338"/>
                    </a:ext>
                  </a:extLst>
                </a:gridCol>
                <a:gridCol w="396000">
                  <a:extLst>
                    <a:ext uri="{9D8B030D-6E8A-4147-A177-3AD203B41FA5}">
                      <a16:colId xmlns:a16="http://schemas.microsoft.com/office/drawing/2014/main" val="1753296335"/>
                    </a:ext>
                  </a:extLst>
                </a:gridCol>
                <a:gridCol w="252000">
                  <a:extLst>
                    <a:ext uri="{9D8B030D-6E8A-4147-A177-3AD203B41FA5}">
                      <a16:colId xmlns:a16="http://schemas.microsoft.com/office/drawing/2014/main" val="2487806131"/>
                    </a:ext>
                  </a:extLst>
                </a:gridCol>
                <a:gridCol w="792000">
                  <a:extLst>
                    <a:ext uri="{9D8B030D-6E8A-4147-A177-3AD203B41FA5}">
                      <a16:colId xmlns:a16="http://schemas.microsoft.com/office/drawing/2014/main" val="1039057494"/>
                    </a:ext>
                  </a:extLst>
                </a:gridCol>
                <a:gridCol w="252000">
                  <a:extLst>
                    <a:ext uri="{9D8B030D-6E8A-4147-A177-3AD203B41FA5}">
                      <a16:colId xmlns:a16="http://schemas.microsoft.com/office/drawing/2014/main" val="1858141518"/>
                    </a:ext>
                  </a:extLst>
                </a:gridCol>
              </a:tblGrid>
              <a:tr h="472245">
                <a:tc gridSpan="2">
                  <a:txBody>
                    <a:bodyPr/>
                    <a:lstStyle/>
                    <a:p>
                      <a:pPr algn="ctr" fontAlgn="ctr"/>
                      <a:r>
                        <a:rPr lang="ja-JP" altLang="en-US" sz="800" b="0" i="0" u="none" strike="noStrike" dirty="0">
                          <a:solidFill>
                            <a:srgbClr val="FFFFFF"/>
                          </a:solidFill>
                          <a:effectLst/>
                          <a:latin typeface="ＭＳ 明朝" panose="02020609040205080304" pitchFamily="17" charset="-128"/>
                          <a:ea typeface="ＭＳ 明朝" panose="02020609040205080304" pitchFamily="17" charset="-128"/>
                        </a:rPr>
                        <a:t>疾病分類</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kumimoji="1" lang="ja-JP" altLang="en-US"/>
                    </a:p>
                  </a:txBody>
                  <a:tcPr/>
                </a:tc>
                <a:tc>
                  <a:txBody>
                    <a:bodyPr/>
                    <a:lstStyle/>
                    <a:p>
                      <a:pPr algn="ctr" fontAlgn="ct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医療費</a:t>
                      </a:r>
                      <a:r>
                        <a:rPr lang="en-US" altLang="ja-JP" sz="800" b="0" i="0" u="none" strike="noStrike">
                          <a:solidFill>
                            <a:srgbClr val="FFFFFF"/>
                          </a:solidFill>
                          <a:effectLst/>
                          <a:latin typeface="ＭＳ 明朝" panose="02020609040205080304" pitchFamily="17" charset="-128"/>
                          <a:ea typeface="ＭＳ 明朝" panose="02020609040205080304" pitchFamily="17" charset="-128"/>
                        </a:rPr>
                        <a:t>(</a:t>
                      </a: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円</a:t>
                      </a:r>
                      <a:r>
                        <a:rPr lang="en-US" altLang="ja-JP" sz="800" b="0" i="0" u="none" strike="noStrike">
                          <a:solidFill>
                            <a:srgbClr val="FFFFFF"/>
                          </a:solidFill>
                          <a:effectLst/>
                          <a:latin typeface="ＭＳ 明朝" panose="02020609040205080304" pitchFamily="17" charset="-128"/>
                          <a:ea typeface="ＭＳ 明朝" panose="02020609040205080304" pitchFamily="17" charset="-128"/>
                        </a:rPr>
                        <a: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構成比</a:t>
                      </a:r>
                      <a:br>
                        <a:rPr lang="ja-JP" altLang="en-US" sz="800" b="0" i="0" u="none" strike="noStrike">
                          <a:solidFill>
                            <a:srgbClr val="FFFFFF"/>
                          </a:solidFill>
                          <a:effectLst/>
                          <a:latin typeface="ＭＳ 明朝" panose="02020609040205080304" pitchFamily="17" charset="-128"/>
                          <a:ea typeface="ＭＳ 明朝" panose="02020609040205080304" pitchFamily="17" charset="-128"/>
                        </a:rPr>
                      </a:br>
                      <a:r>
                        <a:rPr lang="en-US" altLang="ja-JP" sz="800" b="0" i="0" u="none" strike="noStrike">
                          <a:solidFill>
                            <a:srgbClr val="FFFFFF"/>
                          </a:solidFill>
                          <a:effectLst/>
                          <a:latin typeface="ＭＳ 明朝" panose="02020609040205080304" pitchFamily="17" charset="-128"/>
                          <a:ea typeface="ＭＳ 明朝" panose="02020609040205080304" pitchFamily="17" charset="-128"/>
                        </a:rPr>
                        <a:t>(</a:t>
                      </a: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a:t>
                      </a:r>
                      <a:r>
                        <a:rPr lang="en-US" altLang="ja-JP" sz="800" b="0" i="0" u="none" strike="noStrike">
                          <a:solidFill>
                            <a:srgbClr val="FFFFFF"/>
                          </a:solidFill>
                          <a:effectLst/>
                          <a:latin typeface="ＭＳ 明朝" panose="02020609040205080304" pitchFamily="17" charset="-128"/>
                          <a:ea typeface="ＭＳ 明朝" panose="02020609040205080304" pitchFamily="17" charset="-128"/>
                        </a:rPr>
                        <a:t>)</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順位</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800" b="0" i="0" u="none" strike="noStrike" dirty="0">
                          <a:solidFill>
                            <a:srgbClr val="FFFFFF"/>
                          </a:solidFill>
                          <a:effectLst/>
                          <a:latin typeface="ＭＳ 明朝" panose="02020609040205080304" pitchFamily="17" charset="-128"/>
                          <a:ea typeface="ＭＳ 明朝" panose="02020609040205080304" pitchFamily="17" charset="-128"/>
                        </a:rPr>
                        <a:t>患者数</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構成比</a:t>
                      </a:r>
                      <a:br>
                        <a:rPr lang="ja-JP" altLang="en-US" sz="800" b="0" i="0" u="none" strike="noStrike">
                          <a:solidFill>
                            <a:srgbClr val="FFFFFF"/>
                          </a:solidFill>
                          <a:effectLst/>
                          <a:latin typeface="ＭＳ 明朝" panose="02020609040205080304" pitchFamily="17" charset="-128"/>
                          <a:ea typeface="ＭＳ 明朝" panose="02020609040205080304" pitchFamily="17" charset="-128"/>
                        </a:rPr>
                      </a:br>
                      <a:r>
                        <a:rPr lang="en-US" altLang="ja-JP" sz="800" b="0" i="0" u="none" strike="noStrike">
                          <a:solidFill>
                            <a:srgbClr val="FFFFFF"/>
                          </a:solidFill>
                          <a:effectLst/>
                          <a:latin typeface="ＭＳ 明朝" panose="02020609040205080304" pitchFamily="17" charset="-128"/>
                          <a:ea typeface="ＭＳ 明朝" panose="02020609040205080304" pitchFamily="17" charset="-128"/>
                        </a:rPr>
                        <a:t>(</a:t>
                      </a: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a:t>
                      </a:r>
                      <a:r>
                        <a:rPr lang="en-US" altLang="ja-JP" sz="800" b="0" i="0" u="none" strike="noStrike">
                          <a:solidFill>
                            <a:srgbClr val="FFFFFF"/>
                          </a:solidFill>
                          <a:effectLst/>
                          <a:latin typeface="ＭＳ 明朝" panose="02020609040205080304" pitchFamily="17" charset="-128"/>
                          <a:ea typeface="ＭＳ 明朝" panose="02020609040205080304" pitchFamily="17" charset="-128"/>
                        </a:rPr>
                        <a:t>)</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順位</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800" b="0" i="0" u="none" strike="noStrike" dirty="0">
                          <a:solidFill>
                            <a:srgbClr val="FFFFFF"/>
                          </a:solidFill>
                          <a:effectLst/>
                          <a:latin typeface="ＭＳ 明朝" panose="02020609040205080304" pitchFamily="17" charset="-128"/>
                          <a:ea typeface="ＭＳ 明朝" panose="02020609040205080304" pitchFamily="17" charset="-128"/>
                        </a:rPr>
                        <a:t>患者一人当たりの医療費</a:t>
                      </a:r>
                      <a:r>
                        <a:rPr lang="en-US" altLang="ja-JP" sz="800" b="0" i="0" u="none" strike="noStrike" dirty="0">
                          <a:solidFill>
                            <a:srgbClr val="FFFFFF"/>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FFFFFF"/>
                          </a:solidFill>
                          <a:effectLst/>
                          <a:latin typeface="ＭＳ 明朝" panose="02020609040205080304" pitchFamily="17" charset="-128"/>
                          <a:ea typeface="ＭＳ 明朝" panose="02020609040205080304" pitchFamily="17" charset="-128"/>
                        </a:rPr>
                        <a:t>円</a:t>
                      </a:r>
                      <a:r>
                        <a:rPr lang="en-US" altLang="ja-JP" sz="800" b="0" i="0" u="none" strike="noStrike" dirty="0">
                          <a:solidFill>
                            <a:srgbClr val="FFFFFF"/>
                          </a:solidFill>
                          <a:effectLst/>
                          <a:latin typeface="ＭＳ 明朝" panose="02020609040205080304" pitchFamily="17" charset="-128"/>
                          <a:ea typeface="ＭＳ 明朝" panose="02020609040205080304" pitchFamily="17" charset="-128"/>
                        </a:rPr>
                        <a: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順位</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18183635"/>
                  </a:ext>
                </a:extLst>
              </a:tr>
              <a:tr h="189872">
                <a:tc gridSpan="2">
                  <a:txBody>
                    <a:bodyPr/>
                    <a:lstStyle/>
                    <a:p>
                      <a:pPr algn="l" fontAlgn="ctr"/>
                      <a:r>
                        <a:rPr lang="en-US" altLang="ja-JP" sz="800" b="0" i="0" u="none" strike="noStrike" dirty="0" err="1">
                          <a:solidFill>
                            <a:srgbClr val="000000"/>
                          </a:solidFill>
                          <a:effectLst/>
                          <a:latin typeface="ＭＳ 明朝" panose="02020609040205080304" pitchFamily="17" charset="-128"/>
                          <a:ea typeface="ＭＳ 明朝" panose="02020609040205080304" pitchFamily="17" charset="-128"/>
                        </a:rPr>
                        <a:t>ⅩⅢ</a:t>
                      </a:r>
                      <a:r>
                        <a:rPr lang="ja-JP" altLang="en-US" sz="800" b="0" i="0" u="none" strike="noStrike" dirty="0" err="1">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筋骨格系及び結合組織の疾患</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kumimoji="1" lang="ja-JP" altLang="en-US"/>
                    </a:p>
                  </a:txBody>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16,018,921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8.4%</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242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54.4%</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66,194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9</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365062229"/>
                  </a:ext>
                </a:extLst>
              </a:tr>
              <a:tr h="238557">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1301</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800" b="0" i="0" u="none" strike="noStrike">
                          <a:solidFill>
                            <a:srgbClr val="000000"/>
                          </a:solidFill>
                          <a:effectLst/>
                          <a:latin typeface="ＭＳ 明朝" panose="02020609040205080304" pitchFamily="17" charset="-128"/>
                          <a:ea typeface="ＭＳ 明朝" panose="02020609040205080304" pitchFamily="17" charset="-128"/>
                        </a:rPr>
                        <a:t>炎症性多発性関節障害</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1,212,332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0.6%</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42</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10.3%</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38</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26,355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38</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2247628"/>
                  </a:ext>
                </a:extLst>
              </a:tr>
              <a:tr h="238557">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1302</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関節症</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5,372,767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2.8%</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11</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17.1%</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20</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70,694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23</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1882132"/>
                  </a:ext>
                </a:extLst>
              </a:tr>
              <a:tr h="238557">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1303</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脊椎障害（脊椎症を含む）</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1,237,035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0.6%</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40</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11.7%</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34</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23,789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41</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5676199"/>
                  </a:ext>
                </a:extLst>
              </a:tr>
              <a:tr h="238557">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1304</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椎間板障害</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489,296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0.3%</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56</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11.0%</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36</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9,986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80</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1455752"/>
                  </a:ext>
                </a:extLst>
              </a:tr>
              <a:tr h="238557">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1305</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頚腕症候群</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450,320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0.2%</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59</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8.8%</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45</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11,547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67</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7620248"/>
                  </a:ext>
                </a:extLst>
              </a:tr>
              <a:tr h="238557">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1306</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腰痛症及び坐骨神経痛</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1,673,085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0.9%</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34</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123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27.6%</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6</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13,602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60</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2898149"/>
                  </a:ext>
                </a:extLst>
              </a:tr>
              <a:tr h="238557">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1307</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その他の脊柱障害</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252,802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0.1%</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75</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8.5%</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46</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6,653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95</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611469"/>
                  </a:ext>
                </a:extLst>
              </a:tr>
              <a:tr h="321322">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1308</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肩の傷害＜損傷＞</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1,314,375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0.7%</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39</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8.3%</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48</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35,524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31</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4231566"/>
                  </a:ext>
                </a:extLst>
              </a:tr>
              <a:tr h="238557">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1309</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骨の密度及び構造の障害</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1,547,020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0.8%</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36</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9.9%</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39</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35,160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32</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1665248"/>
                  </a:ext>
                </a:extLst>
              </a:tr>
              <a:tr h="321322">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1310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その他の筋骨格系及び</a:t>
                      </a:r>
                      <a:b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結合組織の疾患</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2,469,889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1.3%</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24</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103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23.1%</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12</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23,980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40</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1975340"/>
                  </a:ext>
                </a:extLst>
              </a:tr>
            </a:tbl>
          </a:graphicData>
        </a:graphic>
      </p:graphicFrame>
      <p:sp>
        <p:nvSpPr>
          <p:cNvPr id="11" name="テキスト ボックス 10">
            <a:extLst>
              <a:ext uri="{FF2B5EF4-FFF2-40B4-BE49-F238E27FC236}">
                <a16:creationId xmlns:a16="http://schemas.microsoft.com/office/drawing/2014/main" id="{6232486C-06AC-49A1-91EE-BBA1D2582399}"/>
              </a:ext>
            </a:extLst>
          </p:cNvPr>
          <p:cNvSpPr txBox="1"/>
          <p:nvPr/>
        </p:nvSpPr>
        <p:spPr>
          <a:xfrm>
            <a:off x="540259" y="6447356"/>
            <a:ext cx="5508140" cy="1338828"/>
          </a:xfrm>
          <a:prstGeom prst="rect">
            <a:avLst/>
          </a:prstGeom>
          <a:noFill/>
          <a:ln>
            <a:noFill/>
          </a:ln>
        </p:spPr>
        <p:txBody>
          <a:bodyPr wrap="square">
            <a:spAutoFit/>
          </a:bodyPr>
          <a:lstStyle/>
          <a:p>
            <a:r>
              <a:rPr lang="ja-JP" altLang="en-US" sz="800" b="1" dirty="0">
                <a:latin typeface="ＭＳ 明朝" panose="02020609040205080304" pitchFamily="17" charset="-128"/>
                <a:ea typeface="ＭＳ 明朝" panose="02020609040205080304" pitchFamily="17" charset="-128"/>
              </a:rPr>
              <a:t>データ化範囲</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分析対象</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入院</a:t>
            </a:r>
            <a:r>
              <a:rPr lang="en-US" altLang="ja-JP" sz="800" b="1" dirty="0">
                <a:latin typeface="ＭＳ 明朝" panose="02020609040205080304" pitchFamily="17" charset="-128"/>
                <a:ea typeface="ＭＳ 明朝" panose="02020609040205080304" pitchFamily="17" charset="-128"/>
              </a:rPr>
              <a:t>(DPC</a:t>
            </a:r>
            <a:r>
              <a:rPr lang="ja-JP" altLang="en-US" sz="800" b="1" dirty="0">
                <a:latin typeface="ＭＳ 明朝" panose="02020609040205080304" pitchFamily="17" charset="-128"/>
                <a:ea typeface="ＭＳ 明朝" panose="02020609040205080304" pitchFamily="17" charset="-128"/>
              </a:rPr>
              <a:t>を含む</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、入院外、調剤の電子レセプト。対象診療年月は令和</a:t>
            </a:r>
            <a:r>
              <a:rPr lang="en-US" altLang="ja-JP" sz="800" b="1" dirty="0">
                <a:latin typeface="ＭＳ 明朝" panose="02020609040205080304" pitchFamily="17" charset="-128"/>
                <a:ea typeface="ＭＳ 明朝" panose="02020609040205080304" pitchFamily="17" charset="-128"/>
              </a:rPr>
              <a:t>4</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4</a:t>
            </a:r>
            <a:r>
              <a:rPr lang="ja-JP" altLang="en-US" sz="800" b="1" dirty="0">
                <a:latin typeface="ＭＳ 明朝" panose="02020609040205080304" pitchFamily="17" charset="-128"/>
                <a:ea typeface="ＭＳ 明朝" panose="02020609040205080304" pitchFamily="17" charset="-128"/>
              </a:rPr>
              <a:t>月～令和</a:t>
            </a:r>
            <a:r>
              <a:rPr lang="en-US" altLang="ja-JP" sz="800" b="1" dirty="0">
                <a:latin typeface="ＭＳ 明朝" panose="02020609040205080304" pitchFamily="17" charset="-128"/>
                <a:ea typeface="ＭＳ 明朝" panose="02020609040205080304" pitchFamily="17" charset="-128"/>
              </a:rPr>
              <a:t>5</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3</a:t>
            </a:r>
            <a:r>
              <a:rPr lang="ja-JP" altLang="en-US" sz="800" b="1" dirty="0">
                <a:latin typeface="ＭＳ 明朝" panose="02020609040205080304" pitchFamily="17" charset="-128"/>
                <a:ea typeface="ＭＳ 明朝" panose="02020609040205080304" pitchFamily="17" charset="-128"/>
              </a:rPr>
              <a:t>月診療分</a:t>
            </a:r>
            <a:r>
              <a:rPr lang="en-US" altLang="ja-JP" sz="800" b="1" dirty="0">
                <a:latin typeface="ＭＳ 明朝" panose="02020609040205080304" pitchFamily="17" charset="-128"/>
                <a:ea typeface="ＭＳ 明朝" panose="02020609040205080304" pitchFamily="17" charset="-128"/>
              </a:rPr>
              <a:t>(12</a:t>
            </a:r>
            <a:r>
              <a:rPr lang="ja-JP" altLang="en-US" sz="800" b="1" dirty="0">
                <a:latin typeface="ＭＳ 明朝" panose="02020609040205080304" pitchFamily="17" charset="-128"/>
                <a:ea typeface="ＭＳ 明朝" panose="02020609040205080304" pitchFamily="17" charset="-128"/>
              </a:rPr>
              <a:t>カ月分</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a:t>
            </a:r>
          </a:p>
          <a:p>
            <a:r>
              <a:rPr lang="ja-JP" altLang="en-US" sz="800" b="1" dirty="0">
                <a:latin typeface="ＭＳ 明朝" panose="02020609040205080304" pitchFamily="17" charset="-128"/>
                <a:ea typeface="ＭＳ 明朝" panose="02020609040205080304" pitchFamily="17" charset="-128"/>
              </a:rPr>
              <a:t>年齢範囲</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年齢基準日時点の年齢を</a:t>
            </a:r>
            <a:r>
              <a:rPr lang="en-US" altLang="ja-JP" sz="800" b="1" dirty="0">
                <a:latin typeface="ＭＳ 明朝" panose="02020609040205080304" pitchFamily="17" charset="-128"/>
                <a:ea typeface="ＭＳ 明朝" panose="02020609040205080304" pitchFamily="17" charset="-128"/>
              </a:rPr>
              <a:t>0</a:t>
            </a:r>
            <a:r>
              <a:rPr lang="ja-JP" altLang="en-US" sz="800" b="1" dirty="0">
                <a:latin typeface="ＭＳ 明朝" panose="02020609040205080304" pitchFamily="17" charset="-128"/>
                <a:ea typeface="ＭＳ 明朝" panose="02020609040205080304" pitchFamily="17" charset="-128"/>
              </a:rPr>
              <a:t>歳～</a:t>
            </a:r>
            <a:r>
              <a:rPr lang="en-US" altLang="ja-JP" sz="800" b="1" dirty="0">
                <a:latin typeface="ＭＳ 明朝" panose="02020609040205080304" pitchFamily="17" charset="-128"/>
                <a:ea typeface="ＭＳ 明朝" panose="02020609040205080304" pitchFamily="17" charset="-128"/>
              </a:rPr>
              <a:t>999</a:t>
            </a:r>
            <a:r>
              <a:rPr lang="ja-JP" altLang="en-US" sz="800" b="1" dirty="0">
                <a:latin typeface="ＭＳ 明朝" panose="02020609040205080304" pitchFamily="17" charset="-128"/>
                <a:ea typeface="ＭＳ 明朝" panose="02020609040205080304" pitchFamily="17" charset="-128"/>
              </a:rPr>
              <a:t>歳の範囲で分析対象としている。</a:t>
            </a:r>
          </a:p>
          <a:p>
            <a:r>
              <a:rPr lang="ja-JP" altLang="en-US" sz="800" b="1" dirty="0">
                <a:latin typeface="ＭＳ 明朝" panose="02020609040205080304" pitchFamily="17" charset="-128"/>
                <a:ea typeface="ＭＳ 明朝" panose="02020609040205080304" pitchFamily="17" charset="-128"/>
              </a:rPr>
              <a:t>年齢基準日</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令和</a:t>
            </a:r>
            <a:r>
              <a:rPr lang="en-US" altLang="ja-JP" sz="800" b="1" dirty="0">
                <a:latin typeface="ＭＳ 明朝" panose="02020609040205080304" pitchFamily="17" charset="-128"/>
                <a:ea typeface="ＭＳ 明朝" panose="02020609040205080304" pitchFamily="17" charset="-128"/>
              </a:rPr>
              <a:t>5</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3</a:t>
            </a:r>
            <a:r>
              <a:rPr lang="ja-JP" altLang="en-US" sz="800" b="1" dirty="0">
                <a:latin typeface="ＭＳ 明朝" panose="02020609040205080304" pitchFamily="17" charset="-128"/>
                <a:ea typeface="ＭＳ 明朝" panose="02020609040205080304" pitchFamily="17" charset="-128"/>
              </a:rPr>
              <a:t>月</a:t>
            </a:r>
            <a:r>
              <a:rPr lang="en-US" altLang="ja-JP" sz="800" b="1" dirty="0">
                <a:latin typeface="ＭＳ 明朝" panose="02020609040205080304" pitchFamily="17" charset="-128"/>
                <a:ea typeface="ＭＳ 明朝" panose="02020609040205080304" pitchFamily="17" charset="-128"/>
              </a:rPr>
              <a:t>31</a:t>
            </a:r>
            <a:r>
              <a:rPr lang="ja-JP" altLang="en-US" sz="800" b="1" dirty="0">
                <a:latin typeface="ＭＳ 明朝" panose="02020609040205080304" pitchFamily="17" charset="-128"/>
                <a:ea typeface="ＭＳ 明朝" panose="02020609040205080304" pitchFamily="17" charset="-128"/>
              </a:rPr>
              <a:t>日時点。</a:t>
            </a:r>
          </a:p>
          <a:p>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医療費</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各月、</a:t>
            </a:r>
            <a:r>
              <a:rPr lang="en-US" altLang="ja-JP" sz="700" dirty="0">
                <a:latin typeface="ＭＳ 明朝" panose="02020609040205080304" pitchFamily="17" charset="-128"/>
                <a:ea typeface="ＭＳ 明朝" panose="02020609040205080304" pitchFamily="17" charset="-128"/>
              </a:rPr>
              <a:t>1</a:t>
            </a:r>
            <a:r>
              <a:rPr lang="ja-JP" altLang="en-US" sz="700" dirty="0">
                <a:latin typeface="ＭＳ 明朝" panose="02020609040205080304" pitchFamily="17" charset="-128"/>
                <a:ea typeface="ＭＳ 明朝" panose="02020609040205080304" pitchFamily="17" charset="-128"/>
              </a:rPr>
              <a:t>日でも資格があれば分析対象としている。中分類における疾病分類毎に集計するため、データ化時点で医科レセプトが存在しない</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画像レセプト、月遅れ等</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場合集計できない。そのため他統計と一致しない。</a:t>
            </a:r>
          </a:p>
          <a:p>
            <a:r>
              <a:rPr lang="en-US" altLang="ja-JP" sz="700" dirty="0">
                <a:latin typeface="ＭＳ 明朝" panose="02020609040205080304" pitchFamily="17" charset="-128"/>
                <a:ea typeface="ＭＳ 明朝" panose="02020609040205080304" pitchFamily="17" charset="-128"/>
              </a:rPr>
              <a:t>※</a:t>
            </a:r>
            <a:r>
              <a:rPr lang="ja-JP" altLang="en-US" sz="700" dirty="0" err="1">
                <a:latin typeface="ＭＳ 明朝" panose="02020609040205080304" pitchFamily="17" charset="-128"/>
                <a:ea typeface="ＭＳ 明朝" panose="02020609040205080304" pitchFamily="17" charset="-128"/>
              </a:rPr>
              <a:t>う蝕</a:t>
            </a:r>
            <a:r>
              <a:rPr lang="en-US" altLang="ja-JP" sz="700" dirty="0">
                <a:latin typeface="ＭＳ 明朝" panose="02020609040205080304" pitchFamily="17" charset="-128"/>
                <a:ea typeface="ＭＳ 明朝" panose="02020609040205080304" pitchFamily="17" charset="-128"/>
              </a:rPr>
              <a:t>…｢</a:t>
            </a:r>
            <a:r>
              <a:rPr lang="ja-JP" altLang="en-US" sz="700" dirty="0" err="1">
                <a:latin typeface="ＭＳ 明朝" panose="02020609040205080304" pitchFamily="17" charset="-128"/>
                <a:ea typeface="ＭＳ 明朝" panose="02020609040205080304" pitchFamily="17" charset="-128"/>
              </a:rPr>
              <a:t>う蝕</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等歯科レセプト情報と思われるものはデータ化対象外のため算出できない。</a:t>
            </a:r>
          </a:p>
          <a:p>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レセプト件数</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中分類における疾病分類毎に集計</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実レセプト件数</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するため、合計件数は縦の合計と一致しない</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一件のレセプトに複数の疾病があるため</a:t>
            </a:r>
            <a:r>
              <a:rPr lang="en-US" altLang="ja-JP" sz="700" dirty="0">
                <a:latin typeface="ＭＳ 明朝" panose="02020609040205080304" pitchFamily="17" charset="-128"/>
                <a:ea typeface="ＭＳ 明朝" panose="02020609040205080304" pitchFamily="17" charset="-128"/>
              </a:rPr>
              <a:t>)</a:t>
            </a:r>
            <a:r>
              <a:rPr lang="ja-JP" altLang="en-US" sz="700" dirty="0" err="1">
                <a:latin typeface="ＭＳ 明朝" panose="02020609040205080304" pitchFamily="17" charset="-128"/>
                <a:ea typeface="ＭＳ 明朝" panose="02020609040205080304" pitchFamily="17" charset="-128"/>
              </a:rPr>
              <a:t>。</a:t>
            </a:r>
            <a:endParaRPr lang="ja-JP" altLang="en-US" sz="700" dirty="0">
              <a:latin typeface="ＭＳ 明朝" panose="02020609040205080304" pitchFamily="17" charset="-128"/>
              <a:ea typeface="ＭＳ 明朝" panose="02020609040205080304" pitchFamily="17" charset="-128"/>
            </a:endParaRPr>
          </a:p>
          <a:p>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患者数</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各月、</a:t>
            </a:r>
            <a:r>
              <a:rPr lang="en-US" altLang="ja-JP" sz="700" dirty="0">
                <a:latin typeface="ＭＳ 明朝" panose="02020609040205080304" pitchFamily="17" charset="-128"/>
                <a:ea typeface="ＭＳ 明朝" panose="02020609040205080304" pitchFamily="17" charset="-128"/>
              </a:rPr>
              <a:t>1</a:t>
            </a:r>
            <a:r>
              <a:rPr lang="ja-JP" altLang="en-US" sz="700" dirty="0">
                <a:latin typeface="ＭＳ 明朝" panose="02020609040205080304" pitchFamily="17" charset="-128"/>
                <a:ea typeface="ＭＳ 明朝" panose="02020609040205080304" pitchFamily="17" charset="-128"/>
              </a:rPr>
              <a:t>日でも資格があれば分析対象としている。中分類における疾病分類毎に集計</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実患者数</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するため、合計人数は縦の合計と一致しない。</a:t>
            </a:r>
            <a:endParaRPr lang="ja-JP" altLang="en-US" sz="8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77076067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 name="スライド番号プレースホルダー 1"/>
          <p:cNvSpPr>
            <a:spLocks noGrp="1" noChangeAspect="1"/>
          </p:cNvSpPr>
          <p:nvPr>
            <p:ph type="sldNum" sz="quarter" idx="4"/>
          </p:nvPr>
        </p:nvSpPr>
        <p:spPr>
          <a:xfrm>
            <a:off x="2484067" y="8820472"/>
            <a:ext cx="1512041" cy="485775"/>
          </a:xfrm>
          <a:prstGeom prst="rect">
            <a:avLst/>
          </a:prstGeom>
        </p:spPr>
        <p:txBody>
          <a:bodyPr anchor="ctr"/>
          <a:lstStyle>
            <a:defPPr>
              <a:defRPr lang="ja-JP"/>
            </a:defPPr>
            <a:lvl1pPr marL="0" algn="ctr" defTabSz="844083" rtl="0" eaLnBrk="1" latinLnBrk="0" hangingPunct="1">
              <a:defRPr kumimoji="1" sz="738" kern="1200">
                <a:solidFill>
                  <a:srgbClr val="898989"/>
                </a:solidFill>
                <a:latin typeface="BIZ UDPゴシック" panose="020B0400000000000000" pitchFamily="50" charset="-128"/>
                <a:ea typeface="BIZ UDPゴシック" panose="020B0400000000000000" pitchFamily="50" charset="-128"/>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a:lstStyle>
          <a:p>
            <a:fld id="{420EA04B-0610-44E1-BBA9-CB539F9A7CEB}" type="slidenum">
              <a:rPr lang="ja-JP" altLang="en-US" sz="800" smtClean="0">
                <a:latin typeface="ＭＳ 明朝" panose="02020609040205080304" pitchFamily="17" charset="-128"/>
                <a:ea typeface="ＭＳ 明朝" panose="02020609040205080304" pitchFamily="17" charset="-128"/>
              </a:rPr>
              <a:t>20</a:t>
            </a:fld>
            <a:endParaRPr lang="ja-JP" altLang="en-US" sz="800" dirty="0">
              <a:latin typeface="ＭＳ 明朝" panose="02020609040205080304" pitchFamily="17" charset="-128"/>
              <a:ea typeface="ＭＳ 明朝" panose="02020609040205080304" pitchFamily="17" charset="-128"/>
            </a:endParaRPr>
          </a:p>
        </p:txBody>
      </p:sp>
      <p:sp>
        <p:nvSpPr>
          <p:cNvPr id="3" name="正方形/長方形 5">
            <a:extLst>
              <a:ext uri="{FF2B5EF4-FFF2-40B4-BE49-F238E27FC236}">
                <a16:creationId xmlns:a16="http://schemas.microsoft.com/office/drawing/2014/main" id="{81748479-6FF0-710F-803E-ADAD5CCA26F1}"/>
              </a:ext>
            </a:extLst>
          </p:cNvPr>
          <p:cNvSpPr>
            <a:spLocks noChangeAspect="1"/>
          </p:cNvSpPr>
          <p:nvPr/>
        </p:nvSpPr>
        <p:spPr>
          <a:xfrm>
            <a:off x="589074" y="1971882"/>
            <a:ext cx="5307953"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chorCtr="0">
            <a:spAutoFit/>
          </a:bodyPr>
          <a:lstStyle>
            <a:defPPr>
              <a:defRPr lang="ja-JP"/>
            </a:defPPr>
            <a:lvl1pPr marL="0" algn="l" defTabSz="914400" rtl="0" eaLnBrk="1" latinLnBrk="0" hangingPunct="1">
              <a:defRPr kumimoji="1" sz="1800" kern="1200">
                <a:solidFill>
                  <a:srgbClr val="FFFFFF"/>
                </a:solidFill>
                <a:latin typeface="Century Schoolbook"/>
                <a:ea typeface="+mn-ea"/>
                <a:cs typeface="+mn-cs"/>
              </a:defRPr>
            </a:lvl1pPr>
            <a:lvl2pPr marL="457200" algn="l" defTabSz="914400" rtl="0" eaLnBrk="1" latinLnBrk="0" hangingPunct="1">
              <a:defRPr kumimoji="1" sz="1800" kern="1200">
                <a:solidFill>
                  <a:srgbClr val="FFFFFF"/>
                </a:solidFill>
                <a:latin typeface="Century Schoolbook"/>
                <a:ea typeface="+mn-ea"/>
                <a:cs typeface="+mn-cs"/>
              </a:defRPr>
            </a:lvl2pPr>
            <a:lvl3pPr marL="914400" algn="l" defTabSz="914400" rtl="0" eaLnBrk="1" latinLnBrk="0" hangingPunct="1">
              <a:defRPr kumimoji="1" sz="1800" kern="1200">
                <a:solidFill>
                  <a:srgbClr val="FFFFFF"/>
                </a:solidFill>
                <a:latin typeface="Century Schoolbook"/>
                <a:ea typeface="+mn-ea"/>
                <a:cs typeface="+mn-cs"/>
              </a:defRPr>
            </a:lvl3pPr>
            <a:lvl4pPr marL="1371600" algn="l" defTabSz="914400" rtl="0" eaLnBrk="1" latinLnBrk="0" hangingPunct="1">
              <a:defRPr kumimoji="1" sz="1800" kern="1200">
                <a:solidFill>
                  <a:srgbClr val="FFFFFF"/>
                </a:solidFill>
                <a:latin typeface="Century Schoolbook"/>
                <a:ea typeface="+mn-ea"/>
                <a:cs typeface="+mn-cs"/>
              </a:defRPr>
            </a:lvl4pPr>
            <a:lvl5pPr marL="1828800" algn="l" defTabSz="914400" rtl="0" eaLnBrk="1" latinLnBrk="0" hangingPunct="1">
              <a:defRPr kumimoji="1" sz="1800" kern="1200">
                <a:solidFill>
                  <a:srgbClr val="FFFFFF"/>
                </a:solidFill>
                <a:latin typeface="Century Schoolbook"/>
                <a:ea typeface="+mn-ea"/>
                <a:cs typeface="+mn-cs"/>
              </a:defRPr>
            </a:lvl5pPr>
            <a:lvl6pPr marL="2286000" algn="l" defTabSz="914400" rtl="0" eaLnBrk="1" latinLnBrk="0" hangingPunct="1">
              <a:defRPr kumimoji="1" sz="1800" kern="1200">
                <a:solidFill>
                  <a:srgbClr val="FFFFFF"/>
                </a:solidFill>
                <a:latin typeface="Century Schoolbook"/>
                <a:ea typeface="+mn-ea"/>
                <a:cs typeface="+mn-cs"/>
              </a:defRPr>
            </a:lvl6pPr>
            <a:lvl7pPr marL="2743200" algn="l" defTabSz="914400" rtl="0" eaLnBrk="1" latinLnBrk="0" hangingPunct="1">
              <a:defRPr kumimoji="1" sz="1800" kern="1200">
                <a:solidFill>
                  <a:srgbClr val="FFFFFF"/>
                </a:solidFill>
                <a:latin typeface="Century Schoolbook"/>
                <a:ea typeface="+mn-ea"/>
                <a:cs typeface="+mn-cs"/>
              </a:defRPr>
            </a:lvl7pPr>
            <a:lvl8pPr marL="3200400" algn="l" defTabSz="914400" rtl="0" eaLnBrk="1" latinLnBrk="0" hangingPunct="1">
              <a:defRPr kumimoji="1" sz="1800" kern="1200">
                <a:solidFill>
                  <a:srgbClr val="FFFFFF"/>
                </a:solidFill>
                <a:latin typeface="Century Schoolbook"/>
                <a:ea typeface="+mn-ea"/>
                <a:cs typeface="+mn-cs"/>
              </a:defRPr>
            </a:lvl8pPr>
            <a:lvl9pPr marL="3657600" algn="l" defTabSz="914400" rtl="0" eaLnBrk="1" latinLnBrk="0" hangingPunct="1">
              <a:defRPr kumimoji="1" sz="1800" kern="1200">
                <a:solidFill>
                  <a:srgbClr val="FFFFFF"/>
                </a:solidFill>
                <a:latin typeface="Century Schoolbook"/>
                <a:ea typeface="+mn-ea"/>
                <a:cs typeface="+mn-cs"/>
              </a:defRPr>
            </a:lvl9pPr>
          </a:lstStyle>
          <a:p>
            <a:pPr algn="just"/>
            <a:r>
              <a:rPr lang="ja-JP" altLang="en-US" sz="1200" dirty="0">
                <a:solidFill>
                  <a:schemeClr val="tx1"/>
                </a:solidFill>
                <a:latin typeface="ＭＳ 明朝" panose="02020609040205080304" pitchFamily="17" charset="-128"/>
                <a:ea typeface="ＭＳ 明朝" panose="02020609040205080304" pitchFamily="17" charset="-128"/>
              </a:rPr>
              <a:t>　医療費が第</a:t>
            </a:r>
            <a:r>
              <a:rPr lang="en-US" altLang="ja-JP" sz="1200" dirty="0">
                <a:solidFill>
                  <a:schemeClr val="tx1"/>
                </a:solidFill>
                <a:latin typeface="ＭＳ 明朝" panose="02020609040205080304" pitchFamily="17" charset="-128"/>
                <a:ea typeface="ＭＳ 明朝" panose="02020609040205080304" pitchFamily="17" charset="-128"/>
              </a:rPr>
              <a:t>3</a:t>
            </a:r>
            <a:r>
              <a:rPr lang="ja-JP" altLang="en-US" sz="1200" dirty="0">
                <a:solidFill>
                  <a:schemeClr val="tx1"/>
                </a:solidFill>
                <a:latin typeface="ＭＳ 明朝" panose="02020609040205080304" pitchFamily="17" charset="-128"/>
                <a:ea typeface="ＭＳ 明朝" panose="02020609040205080304" pitchFamily="17" charset="-128"/>
              </a:rPr>
              <a:t>位、患者数が第</a:t>
            </a:r>
            <a:r>
              <a:rPr lang="en-US" altLang="ja-JP" sz="1200" dirty="0">
                <a:solidFill>
                  <a:schemeClr val="tx1"/>
                </a:solidFill>
                <a:latin typeface="ＭＳ 明朝" panose="02020609040205080304" pitchFamily="17" charset="-128"/>
                <a:ea typeface="ＭＳ 明朝" panose="02020609040205080304" pitchFamily="17" charset="-128"/>
              </a:rPr>
              <a:t>2</a:t>
            </a:r>
            <a:r>
              <a:rPr lang="ja-JP" altLang="en-US" sz="1200" dirty="0">
                <a:solidFill>
                  <a:schemeClr val="tx1"/>
                </a:solidFill>
                <a:latin typeface="ＭＳ 明朝" panose="02020609040205080304" pitchFamily="17" charset="-128"/>
                <a:ea typeface="ＭＳ 明朝" panose="02020609040205080304" pitchFamily="17" charset="-128"/>
              </a:rPr>
              <a:t>位である</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内分泌，栄養及び代謝疾患</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について中分類別にみると、</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糖尿病</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の医療費が約</a:t>
            </a:r>
            <a:r>
              <a:rPr lang="en-US" altLang="ja-JP" sz="1200" dirty="0">
                <a:solidFill>
                  <a:schemeClr val="tx1"/>
                </a:solidFill>
                <a:latin typeface="ＭＳ 明朝" panose="02020609040205080304" pitchFamily="17" charset="-128"/>
                <a:ea typeface="ＭＳ 明朝" panose="02020609040205080304" pitchFamily="17" charset="-128"/>
              </a:rPr>
              <a:t>1,100</a:t>
            </a:r>
            <a:r>
              <a:rPr lang="ja-JP" altLang="en-US" sz="1200" dirty="0">
                <a:solidFill>
                  <a:schemeClr val="tx1"/>
                </a:solidFill>
                <a:latin typeface="ＭＳ 明朝" panose="02020609040205080304" pitchFamily="17" charset="-128"/>
                <a:ea typeface="ＭＳ 明朝" panose="02020609040205080304" pitchFamily="17" charset="-128"/>
              </a:rPr>
              <a:t>万円で</a:t>
            </a:r>
            <a:r>
              <a:rPr lang="en-US" altLang="ja-JP" sz="1200" dirty="0">
                <a:solidFill>
                  <a:schemeClr val="tx1"/>
                </a:solidFill>
                <a:latin typeface="ＭＳ 明朝" panose="02020609040205080304" pitchFamily="17" charset="-128"/>
                <a:ea typeface="ＭＳ 明朝" panose="02020609040205080304" pitchFamily="17" charset="-128"/>
              </a:rPr>
              <a:t>5.5%</a:t>
            </a:r>
            <a:r>
              <a:rPr lang="ja-JP" altLang="en-US" sz="1200" dirty="0">
                <a:solidFill>
                  <a:schemeClr val="tx1"/>
                </a:solidFill>
                <a:latin typeface="ＭＳ 明朝" panose="02020609040205080304" pitchFamily="17" charset="-128"/>
                <a:ea typeface="ＭＳ 明朝" panose="02020609040205080304" pitchFamily="17" charset="-128"/>
              </a:rPr>
              <a:t>を占めています。その次に</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脂質異常症</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の医療費が約</a:t>
            </a:r>
            <a:r>
              <a:rPr lang="en-US" altLang="ja-JP" sz="1200" dirty="0">
                <a:solidFill>
                  <a:schemeClr val="tx1"/>
                </a:solidFill>
                <a:latin typeface="ＭＳ 明朝" panose="02020609040205080304" pitchFamily="17" charset="-128"/>
                <a:ea typeface="ＭＳ 明朝" panose="02020609040205080304" pitchFamily="17" charset="-128"/>
              </a:rPr>
              <a:t>350</a:t>
            </a:r>
            <a:r>
              <a:rPr lang="ja-JP" altLang="en-US" sz="1200" dirty="0">
                <a:solidFill>
                  <a:schemeClr val="tx1"/>
                </a:solidFill>
                <a:latin typeface="ＭＳ 明朝" panose="02020609040205080304" pitchFamily="17" charset="-128"/>
                <a:ea typeface="ＭＳ 明朝" panose="02020609040205080304" pitchFamily="17" charset="-128"/>
              </a:rPr>
              <a:t>万円で</a:t>
            </a:r>
            <a:r>
              <a:rPr lang="en-US" altLang="ja-JP" sz="1200" dirty="0">
                <a:solidFill>
                  <a:schemeClr val="tx1"/>
                </a:solidFill>
                <a:latin typeface="ＭＳ 明朝" panose="02020609040205080304" pitchFamily="17" charset="-128"/>
                <a:ea typeface="ＭＳ 明朝" panose="02020609040205080304" pitchFamily="17" charset="-128"/>
              </a:rPr>
              <a:t>1.8%</a:t>
            </a:r>
            <a:r>
              <a:rPr lang="ja-JP" altLang="en-US" sz="1200" dirty="0">
                <a:solidFill>
                  <a:schemeClr val="tx1"/>
                </a:solidFill>
                <a:latin typeface="ＭＳ 明朝" panose="02020609040205080304" pitchFamily="17" charset="-128"/>
                <a:ea typeface="ＭＳ 明朝" panose="02020609040205080304" pitchFamily="17" charset="-128"/>
              </a:rPr>
              <a:t>と続きます。</a:t>
            </a:r>
            <a:endParaRPr lang="en-US" altLang="ja-JP" sz="1200" dirty="0">
              <a:solidFill>
                <a:schemeClr val="tx1"/>
              </a:solidFill>
              <a:latin typeface="ＭＳ 明朝" panose="02020609040205080304" pitchFamily="17" charset="-128"/>
              <a:ea typeface="ＭＳ 明朝" panose="02020609040205080304" pitchFamily="17" charset="-128"/>
            </a:endParaRPr>
          </a:p>
          <a:p>
            <a:pPr algn="just"/>
            <a:r>
              <a:rPr lang="ja-JP" altLang="en-US" sz="1200" dirty="0">
                <a:solidFill>
                  <a:schemeClr val="tx1"/>
                </a:solidFill>
                <a:latin typeface="ＭＳ 明朝" panose="02020609040205080304" pitchFamily="17" charset="-128"/>
                <a:ea typeface="ＭＳ 明朝" panose="02020609040205080304" pitchFamily="17" charset="-128"/>
              </a:rPr>
              <a:t>　患者数では、</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糖尿病</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が</a:t>
            </a:r>
            <a:r>
              <a:rPr lang="en-US" altLang="ja-JP" sz="1200" dirty="0">
                <a:solidFill>
                  <a:schemeClr val="tx1"/>
                </a:solidFill>
                <a:latin typeface="ＭＳ 明朝" panose="02020609040205080304" pitchFamily="17" charset="-128"/>
                <a:ea typeface="ＭＳ 明朝" panose="02020609040205080304" pitchFamily="17" charset="-128"/>
              </a:rPr>
              <a:t>187</a:t>
            </a:r>
            <a:r>
              <a:rPr lang="ja-JP" altLang="en-US" sz="1200" dirty="0">
                <a:solidFill>
                  <a:schemeClr val="tx1"/>
                </a:solidFill>
                <a:latin typeface="ＭＳ 明朝" panose="02020609040205080304" pitchFamily="17" charset="-128"/>
                <a:ea typeface="ＭＳ 明朝" panose="02020609040205080304" pitchFamily="17" charset="-128"/>
              </a:rPr>
              <a:t>人、</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脂質異常症</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が</a:t>
            </a:r>
            <a:r>
              <a:rPr lang="en-US" altLang="ja-JP" sz="1200" dirty="0">
                <a:solidFill>
                  <a:schemeClr val="tx1"/>
                </a:solidFill>
                <a:latin typeface="ＭＳ 明朝" panose="02020609040205080304" pitchFamily="17" charset="-128"/>
                <a:ea typeface="ＭＳ 明朝" panose="02020609040205080304" pitchFamily="17" charset="-128"/>
              </a:rPr>
              <a:t>159</a:t>
            </a:r>
            <a:r>
              <a:rPr lang="ja-JP" altLang="en-US" sz="1200" dirty="0">
                <a:solidFill>
                  <a:schemeClr val="tx1"/>
                </a:solidFill>
                <a:latin typeface="ＭＳ 明朝" panose="02020609040205080304" pitchFamily="17" charset="-128"/>
                <a:ea typeface="ＭＳ 明朝" panose="02020609040205080304" pitchFamily="17" charset="-128"/>
              </a:rPr>
              <a:t>人と、中分類全体から見ても多数となっています。</a:t>
            </a:r>
            <a:endParaRPr lang="ja-JP" altLang="en-US" sz="1200" dirty="0">
              <a:latin typeface="ＭＳ 明朝" panose="02020609040205080304" pitchFamily="17" charset="-128"/>
              <a:ea typeface="ＭＳ 明朝" panose="02020609040205080304" pitchFamily="17" charset="-128"/>
            </a:endParaRPr>
          </a:p>
        </p:txBody>
      </p:sp>
      <p:sp>
        <p:nvSpPr>
          <p:cNvPr id="5" name="正方形/長方形 5">
            <a:extLst>
              <a:ext uri="{FF2B5EF4-FFF2-40B4-BE49-F238E27FC236}">
                <a16:creationId xmlns:a16="http://schemas.microsoft.com/office/drawing/2014/main" id="{715862BC-8355-19D7-871B-5D8DA1FF6992}"/>
              </a:ext>
            </a:extLst>
          </p:cNvPr>
          <p:cNvSpPr>
            <a:spLocks noChangeAspect="1"/>
          </p:cNvSpPr>
          <p:nvPr/>
        </p:nvSpPr>
        <p:spPr>
          <a:xfrm>
            <a:off x="604393" y="895313"/>
            <a:ext cx="5307953"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chorCtr="0">
            <a:spAutoFit/>
          </a:bodyPr>
          <a:lstStyle>
            <a:defPPr>
              <a:defRPr lang="ja-JP"/>
            </a:defPPr>
            <a:lvl1pPr marL="0" algn="l" defTabSz="914400" rtl="0" eaLnBrk="1" latinLnBrk="0" hangingPunct="1">
              <a:defRPr kumimoji="1" sz="1800" kern="1200">
                <a:solidFill>
                  <a:srgbClr val="FFFFFF"/>
                </a:solidFill>
                <a:latin typeface="Century Schoolbook"/>
                <a:ea typeface="+mn-ea"/>
                <a:cs typeface="+mn-cs"/>
              </a:defRPr>
            </a:lvl1pPr>
            <a:lvl2pPr marL="457200" algn="l" defTabSz="914400" rtl="0" eaLnBrk="1" latinLnBrk="0" hangingPunct="1">
              <a:defRPr kumimoji="1" sz="1800" kern="1200">
                <a:solidFill>
                  <a:srgbClr val="FFFFFF"/>
                </a:solidFill>
                <a:latin typeface="Century Schoolbook"/>
                <a:ea typeface="+mn-ea"/>
                <a:cs typeface="+mn-cs"/>
              </a:defRPr>
            </a:lvl2pPr>
            <a:lvl3pPr marL="914400" algn="l" defTabSz="914400" rtl="0" eaLnBrk="1" latinLnBrk="0" hangingPunct="1">
              <a:defRPr kumimoji="1" sz="1800" kern="1200">
                <a:solidFill>
                  <a:srgbClr val="FFFFFF"/>
                </a:solidFill>
                <a:latin typeface="Century Schoolbook"/>
                <a:ea typeface="+mn-ea"/>
                <a:cs typeface="+mn-cs"/>
              </a:defRPr>
            </a:lvl3pPr>
            <a:lvl4pPr marL="1371600" algn="l" defTabSz="914400" rtl="0" eaLnBrk="1" latinLnBrk="0" hangingPunct="1">
              <a:defRPr kumimoji="1" sz="1800" kern="1200">
                <a:solidFill>
                  <a:srgbClr val="FFFFFF"/>
                </a:solidFill>
                <a:latin typeface="Century Schoolbook"/>
                <a:ea typeface="+mn-ea"/>
                <a:cs typeface="+mn-cs"/>
              </a:defRPr>
            </a:lvl4pPr>
            <a:lvl5pPr marL="1828800" algn="l" defTabSz="914400" rtl="0" eaLnBrk="1" latinLnBrk="0" hangingPunct="1">
              <a:defRPr kumimoji="1" sz="1800" kern="1200">
                <a:solidFill>
                  <a:srgbClr val="FFFFFF"/>
                </a:solidFill>
                <a:latin typeface="Century Schoolbook"/>
                <a:ea typeface="+mn-ea"/>
                <a:cs typeface="+mn-cs"/>
              </a:defRPr>
            </a:lvl5pPr>
            <a:lvl6pPr marL="2286000" algn="l" defTabSz="914400" rtl="0" eaLnBrk="1" latinLnBrk="0" hangingPunct="1">
              <a:defRPr kumimoji="1" sz="1800" kern="1200">
                <a:solidFill>
                  <a:srgbClr val="FFFFFF"/>
                </a:solidFill>
                <a:latin typeface="Century Schoolbook"/>
                <a:ea typeface="+mn-ea"/>
                <a:cs typeface="+mn-cs"/>
              </a:defRPr>
            </a:lvl6pPr>
            <a:lvl7pPr marL="2743200" algn="l" defTabSz="914400" rtl="0" eaLnBrk="1" latinLnBrk="0" hangingPunct="1">
              <a:defRPr kumimoji="1" sz="1800" kern="1200">
                <a:solidFill>
                  <a:srgbClr val="FFFFFF"/>
                </a:solidFill>
                <a:latin typeface="Century Schoolbook"/>
                <a:ea typeface="+mn-ea"/>
                <a:cs typeface="+mn-cs"/>
              </a:defRPr>
            </a:lvl7pPr>
            <a:lvl8pPr marL="3200400" algn="l" defTabSz="914400" rtl="0" eaLnBrk="1" latinLnBrk="0" hangingPunct="1">
              <a:defRPr kumimoji="1" sz="1800" kern="1200">
                <a:solidFill>
                  <a:srgbClr val="FFFFFF"/>
                </a:solidFill>
                <a:latin typeface="Century Schoolbook"/>
                <a:ea typeface="+mn-ea"/>
                <a:cs typeface="+mn-cs"/>
              </a:defRPr>
            </a:lvl8pPr>
            <a:lvl9pPr marL="3657600" algn="l" defTabSz="914400" rtl="0" eaLnBrk="1" latinLnBrk="0" hangingPunct="1">
              <a:defRPr kumimoji="1" sz="1800" kern="1200">
                <a:solidFill>
                  <a:srgbClr val="FFFFFF"/>
                </a:solidFill>
                <a:latin typeface="Century Schoolbook"/>
                <a:ea typeface="+mn-ea"/>
                <a:cs typeface="+mn-cs"/>
              </a:defRPr>
            </a:lvl9pPr>
          </a:lstStyle>
          <a:p>
            <a:pPr algn="just"/>
            <a:r>
              <a:rPr lang="ja-JP" altLang="en-US" sz="1200" dirty="0">
                <a:solidFill>
                  <a:schemeClr val="tx1"/>
                </a:solidFill>
                <a:latin typeface="ＭＳ 明朝" panose="02020609040205080304" pitchFamily="17" charset="-128"/>
                <a:ea typeface="ＭＳ 明朝" panose="02020609040205080304" pitchFamily="17" charset="-128"/>
              </a:rPr>
              <a:t>Ｄ</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内分泌･栄養及び代謝疾患</a:t>
            </a:r>
          </a:p>
        </p:txBody>
      </p:sp>
      <p:graphicFrame>
        <p:nvGraphicFramePr>
          <p:cNvPr id="13" name="表 12">
            <a:extLst>
              <a:ext uri="{FF2B5EF4-FFF2-40B4-BE49-F238E27FC236}">
                <a16:creationId xmlns:a16="http://schemas.microsoft.com/office/drawing/2014/main" id="{0BA73B2C-1D8D-B1D0-C319-DAC4754D0FEB}"/>
              </a:ext>
            </a:extLst>
          </p:cNvPr>
          <p:cNvGraphicFramePr>
            <a:graphicFrameLocks noGrp="1"/>
          </p:cNvGraphicFramePr>
          <p:nvPr>
            <p:extLst>
              <p:ext uri="{D42A27DB-BD31-4B8C-83A1-F6EECF244321}">
                <p14:modId xmlns:p14="http://schemas.microsoft.com/office/powerpoint/2010/main" val="3165823608"/>
              </p:ext>
            </p:extLst>
          </p:nvPr>
        </p:nvGraphicFramePr>
        <p:xfrm>
          <a:off x="611795" y="1203480"/>
          <a:ext cx="3037662" cy="745402"/>
        </p:xfrm>
        <a:graphic>
          <a:graphicData uri="http://schemas.openxmlformats.org/drawingml/2006/table">
            <a:tbl>
              <a:tblPr/>
              <a:tblGrid>
                <a:gridCol w="604361">
                  <a:extLst>
                    <a:ext uri="{9D8B030D-6E8A-4147-A177-3AD203B41FA5}">
                      <a16:colId xmlns:a16="http://schemas.microsoft.com/office/drawing/2014/main" val="1300454048"/>
                    </a:ext>
                  </a:extLst>
                </a:gridCol>
                <a:gridCol w="604243">
                  <a:extLst>
                    <a:ext uri="{9D8B030D-6E8A-4147-A177-3AD203B41FA5}">
                      <a16:colId xmlns:a16="http://schemas.microsoft.com/office/drawing/2014/main" val="3095229057"/>
                    </a:ext>
                  </a:extLst>
                </a:gridCol>
                <a:gridCol w="914529">
                  <a:extLst>
                    <a:ext uri="{9D8B030D-6E8A-4147-A177-3AD203B41FA5}">
                      <a16:colId xmlns:a16="http://schemas.microsoft.com/office/drawing/2014/main" val="615018829"/>
                    </a:ext>
                  </a:extLst>
                </a:gridCol>
                <a:gridCol w="914529">
                  <a:extLst>
                    <a:ext uri="{9D8B030D-6E8A-4147-A177-3AD203B41FA5}">
                      <a16:colId xmlns:a16="http://schemas.microsoft.com/office/drawing/2014/main" val="3133376258"/>
                    </a:ext>
                  </a:extLst>
                </a:gridCol>
              </a:tblGrid>
              <a:tr h="266021">
                <a:tc gridSpan="2">
                  <a:txBody>
                    <a:bodyPr/>
                    <a:lstStyle/>
                    <a:p>
                      <a:pPr algn="ctr" fontAlgn="ctr"/>
                      <a:r>
                        <a:rPr lang="ja-JP" altLang="en-US" sz="800" b="1" i="0" u="none" strike="noStrike" dirty="0">
                          <a:solidFill>
                            <a:srgbClr val="000000"/>
                          </a:solidFill>
                          <a:effectLst/>
                          <a:latin typeface="ＭＳ 明朝" panose="02020609040205080304" pitchFamily="17" charset="-128"/>
                          <a:ea typeface="ＭＳ 明朝" panose="02020609040205080304" pitchFamily="17" charset="-128"/>
                        </a:rPr>
                        <a:t>医療費</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2">
                  <a:txBody>
                    <a:bodyPr/>
                    <a:lstStyle/>
                    <a:p>
                      <a:pPr algn="ctr" fontAlgn="ctr"/>
                      <a:r>
                        <a:rPr lang="ja-JP" altLang="en-US" sz="800" b="1" i="0" u="none" strike="noStrike" dirty="0">
                          <a:solidFill>
                            <a:srgbClr val="000000"/>
                          </a:solidFill>
                          <a:effectLst/>
                          <a:latin typeface="ＭＳ 明朝" panose="02020609040205080304" pitchFamily="17" charset="-128"/>
                          <a:ea typeface="ＭＳ 明朝" panose="02020609040205080304" pitchFamily="17" charset="-128"/>
                        </a:rPr>
                        <a:t>患者数</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800" b="1" i="0" u="none" strike="noStrike" dirty="0">
                          <a:solidFill>
                            <a:srgbClr val="000000"/>
                          </a:solidFill>
                          <a:effectLst/>
                          <a:latin typeface="ＭＳ 明朝" panose="02020609040205080304" pitchFamily="17" charset="-128"/>
                          <a:ea typeface="ＭＳ 明朝" panose="02020609040205080304" pitchFamily="17" charset="-128"/>
                        </a:rPr>
                        <a:t>一人当たり医療費</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873661"/>
                  </a:ext>
                </a:extLst>
              </a:tr>
              <a:tr h="0">
                <a:tc>
                  <a:txBody>
                    <a:bodyPr/>
                    <a:lstStyle/>
                    <a:p>
                      <a:pPr algn="ctr" fontAlgn="ctr"/>
                      <a:r>
                        <a:rPr lang="ja-JP" altLang="en-US" sz="800" b="1" i="0" u="none" strike="noStrike" spc="-150" dirty="0">
                          <a:solidFill>
                            <a:srgbClr val="000000"/>
                          </a:solidFill>
                          <a:effectLst/>
                          <a:latin typeface="ＭＳ 明朝" panose="02020609040205080304" pitchFamily="17" charset="-128"/>
                          <a:ea typeface="ＭＳ 明朝" panose="02020609040205080304" pitchFamily="17" charset="-128"/>
                        </a:rPr>
                        <a:t>レセプト分析</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ＭＳ 明朝" panose="02020609040205080304" pitchFamily="17" charset="-128"/>
                          <a:ea typeface="ＭＳ 明朝" panose="02020609040205080304" pitchFamily="17" charset="-128"/>
                        </a:rPr>
                        <a:t>KDB</a:t>
                      </a:r>
                      <a:r>
                        <a:rPr lang="ja-JP" altLang="en-US" sz="800" b="1" i="0" u="none" strike="noStrike" dirty="0">
                          <a:solidFill>
                            <a:srgbClr val="000000"/>
                          </a:solidFill>
                          <a:effectLst/>
                          <a:latin typeface="ＭＳ 明朝" panose="02020609040205080304" pitchFamily="17" charset="-128"/>
                          <a:ea typeface="ＭＳ 明朝" panose="02020609040205080304" pitchFamily="17" charset="-128"/>
                        </a:rPr>
                        <a:t>分析</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792395456"/>
                  </a:ext>
                </a:extLst>
              </a:tr>
              <a:tr h="266021">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位　</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位　</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位　</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11</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位　</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3940347"/>
                  </a:ext>
                </a:extLst>
              </a:tr>
            </a:tbl>
          </a:graphicData>
        </a:graphic>
      </p:graphicFrame>
      <p:graphicFrame>
        <p:nvGraphicFramePr>
          <p:cNvPr id="2" name="表 1">
            <a:extLst>
              <a:ext uri="{FF2B5EF4-FFF2-40B4-BE49-F238E27FC236}">
                <a16:creationId xmlns:a16="http://schemas.microsoft.com/office/drawing/2014/main" id="{57A12FF6-B914-4458-8B30-C3F607BAA2ED}"/>
              </a:ext>
            </a:extLst>
          </p:cNvPr>
          <p:cNvGraphicFramePr>
            <a:graphicFrameLocks noGrp="1"/>
          </p:cNvGraphicFramePr>
          <p:nvPr>
            <p:extLst>
              <p:ext uri="{D42A27DB-BD31-4B8C-83A1-F6EECF244321}">
                <p14:modId xmlns:p14="http://schemas.microsoft.com/office/powerpoint/2010/main" val="2083817673"/>
              </p:ext>
            </p:extLst>
          </p:nvPr>
        </p:nvGraphicFramePr>
        <p:xfrm>
          <a:off x="594087" y="3016191"/>
          <a:ext cx="5292000" cy="1541847"/>
        </p:xfrm>
        <a:graphic>
          <a:graphicData uri="http://schemas.openxmlformats.org/drawingml/2006/table">
            <a:tbl>
              <a:tblPr/>
              <a:tblGrid>
                <a:gridCol w="288000">
                  <a:extLst>
                    <a:ext uri="{9D8B030D-6E8A-4147-A177-3AD203B41FA5}">
                      <a16:colId xmlns:a16="http://schemas.microsoft.com/office/drawing/2014/main" val="2799657300"/>
                    </a:ext>
                  </a:extLst>
                </a:gridCol>
                <a:gridCol w="1368000">
                  <a:extLst>
                    <a:ext uri="{9D8B030D-6E8A-4147-A177-3AD203B41FA5}">
                      <a16:colId xmlns:a16="http://schemas.microsoft.com/office/drawing/2014/main" val="1678164008"/>
                    </a:ext>
                  </a:extLst>
                </a:gridCol>
                <a:gridCol w="828000">
                  <a:extLst>
                    <a:ext uri="{9D8B030D-6E8A-4147-A177-3AD203B41FA5}">
                      <a16:colId xmlns:a16="http://schemas.microsoft.com/office/drawing/2014/main" val="3295776630"/>
                    </a:ext>
                  </a:extLst>
                </a:gridCol>
                <a:gridCol w="432000">
                  <a:extLst>
                    <a:ext uri="{9D8B030D-6E8A-4147-A177-3AD203B41FA5}">
                      <a16:colId xmlns:a16="http://schemas.microsoft.com/office/drawing/2014/main" val="3951498964"/>
                    </a:ext>
                  </a:extLst>
                </a:gridCol>
                <a:gridCol w="252000">
                  <a:extLst>
                    <a:ext uri="{9D8B030D-6E8A-4147-A177-3AD203B41FA5}">
                      <a16:colId xmlns:a16="http://schemas.microsoft.com/office/drawing/2014/main" val="1913698205"/>
                    </a:ext>
                  </a:extLst>
                </a:gridCol>
                <a:gridCol w="432000">
                  <a:extLst>
                    <a:ext uri="{9D8B030D-6E8A-4147-A177-3AD203B41FA5}">
                      <a16:colId xmlns:a16="http://schemas.microsoft.com/office/drawing/2014/main" val="3661440194"/>
                    </a:ext>
                  </a:extLst>
                </a:gridCol>
                <a:gridCol w="396000">
                  <a:extLst>
                    <a:ext uri="{9D8B030D-6E8A-4147-A177-3AD203B41FA5}">
                      <a16:colId xmlns:a16="http://schemas.microsoft.com/office/drawing/2014/main" val="3923690426"/>
                    </a:ext>
                  </a:extLst>
                </a:gridCol>
                <a:gridCol w="252000">
                  <a:extLst>
                    <a:ext uri="{9D8B030D-6E8A-4147-A177-3AD203B41FA5}">
                      <a16:colId xmlns:a16="http://schemas.microsoft.com/office/drawing/2014/main" val="3271485604"/>
                    </a:ext>
                  </a:extLst>
                </a:gridCol>
                <a:gridCol w="792000">
                  <a:extLst>
                    <a:ext uri="{9D8B030D-6E8A-4147-A177-3AD203B41FA5}">
                      <a16:colId xmlns:a16="http://schemas.microsoft.com/office/drawing/2014/main" val="443482549"/>
                    </a:ext>
                  </a:extLst>
                </a:gridCol>
                <a:gridCol w="252000">
                  <a:extLst>
                    <a:ext uri="{9D8B030D-6E8A-4147-A177-3AD203B41FA5}">
                      <a16:colId xmlns:a16="http://schemas.microsoft.com/office/drawing/2014/main" val="1029048612"/>
                    </a:ext>
                  </a:extLst>
                </a:gridCol>
              </a:tblGrid>
              <a:tr h="309699">
                <a:tc gridSpan="2">
                  <a:txBody>
                    <a:bodyPr/>
                    <a:lstStyle/>
                    <a:p>
                      <a:pPr algn="ctr" fontAlgn="ct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疾病分類</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kumimoji="1" lang="ja-JP" altLang="en-US"/>
                    </a:p>
                  </a:txBody>
                  <a:tcPr/>
                </a:tc>
                <a:tc>
                  <a:txBody>
                    <a:bodyPr/>
                    <a:lstStyle/>
                    <a:p>
                      <a:pPr algn="ctr" fontAlgn="ct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医療費</a:t>
                      </a:r>
                      <a:r>
                        <a:rPr lang="en-US" altLang="ja-JP" sz="800" b="0" i="0" u="none" strike="noStrike">
                          <a:solidFill>
                            <a:srgbClr val="FFFFFF"/>
                          </a:solidFill>
                          <a:effectLst/>
                          <a:latin typeface="ＭＳ 明朝" panose="02020609040205080304" pitchFamily="17" charset="-128"/>
                          <a:ea typeface="ＭＳ 明朝" panose="02020609040205080304" pitchFamily="17" charset="-128"/>
                        </a:rPr>
                        <a:t>(</a:t>
                      </a: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円</a:t>
                      </a:r>
                      <a:r>
                        <a:rPr lang="en-US" altLang="ja-JP" sz="800" b="0" i="0" u="none" strike="noStrike">
                          <a:solidFill>
                            <a:srgbClr val="FFFFFF"/>
                          </a:solidFill>
                          <a:effectLst/>
                          <a:latin typeface="ＭＳ 明朝" panose="02020609040205080304" pitchFamily="17" charset="-128"/>
                          <a:ea typeface="ＭＳ 明朝" panose="02020609040205080304" pitchFamily="17" charset="-128"/>
                        </a:rPr>
                        <a: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構成比</a:t>
                      </a:r>
                      <a:br>
                        <a:rPr lang="ja-JP" altLang="en-US" sz="800" b="0" i="0" u="none" strike="noStrike">
                          <a:solidFill>
                            <a:srgbClr val="FFFFFF"/>
                          </a:solidFill>
                          <a:effectLst/>
                          <a:latin typeface="ＭＳ 明朝" panose="02020609040205080304" pitchFamily="17" charset="-128"/>
                          <a:ea typeface="ＭＳ 明朝" panose="02020609040205080304" pitchFamily="17" charset="-128"/>
                        </a:rPr>
                      </a:br>
                      <a:r>
                        <a:rPr lang="en-US" altLang="ja-JP" sz="800" b="0" i="0" u="none" strike="noStrike">
                          <a:solidFill>
                            <a:srgbClr val="FFFFFF"/>
                          </a:solidFill>
                          <a:effectLst/>
                          <a:latin typeface="ＭＳ 明朝" panose="02020609040205080304" pitchFamily="17" charset="-128"/>
                          <a:ea typeface="ＭＳ 明朝" panose="02020609040205080304" pitchFamily="17" charset="-128"/>
                        </a:rPr>
                        <a:t>(</a:t>
                      </a: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a:t>
                      </a:r>
                      <a:r>
                        <a:rPr lang="en-US" altLang="ja-JP" sz="800" b="0" i="0" u="none" strike="noStrike">
                          <a:solidFill>
                            <a:srgbClr val="FFFFFF"/>
                          </a:solidFill>
                          <a:effectLst/>
                          <a:latin typeface="ＭＳ 明朝" panose="02020609040205080304" pitchFamily="17" charset="-128"/>
                          <a:ea typeface="ＭＳ 明朝" panose="02020609040205080304" pitchFamily="17" charset="-128"/>
                        </a:rPr>
                        <a:t>)</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順位</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患者数</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構成比</a:t>
                      </a:r>
                      <a:br>
                        <a:rPr lang="ja-JP" altLang="en-US" sz="800" b="0" i="0" u="none" strike="noStrike">
                          <a:solidFill>
                            <a:srgbClr val="FFFFFF"/>
                          </a:solidFill>
                          <a:effectLst/>
                          <a:latin typeface="ＭＳ 明朝" panose="02020609040205080304" pitchFamily="17" charset="-128"/>
                          <a:ea typeface="ＭＳ 明朝" panose="02020609040205080304" pitchFamily="17" charset="-128"/>
                        </a:rPr>
                      </a:br>
                      <a:r>
                        <a:rPr lang="en-US" altLang="ja-JP" sz="800" b="0" i="0" u="none" strike="noStrike">
                          <a:solidFill>
                            <a:srgbClr val="FFFFFF"/>
                          </a:solidFill>
                          <a:effectLst/>
                          <a:latin typeface="ＭＳ 明朝" panose="02020609040205080304" pitchFamily="17" charset="-128"/>
                          <a:ea typeface="ＭＳ 明朝" panose="02020609040205080304" pitchFamily="17" charset="-128"/>
                        </a:rPr>
                        <a:t>(</a:t>
                      </a: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a:t>
                      </a:r>
                      <a:r>
                        <a:rPr lang="en-US" altLang="ja-JP" sz="800" b="0" i="0" u="none" strike="noStrike">
                          <a:solidFill>
                            <a:srgbClr val="FFFFFF"/>
                          </a:solidFill>
                          <a:effectLst/>
                          <a:latin typeface="ＭＳ 明朝" panose="02020609040205080304" pitchFamily="17" charset="-128"/>
                          <a:ea typeface="ＭＳ 明朝" panose="02020609040205080304" pitchFamily="17" charset="-128"/>
                        </a:rPr>
                        <a:t>)</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順位</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800" b="0" i="0" u="none" strike="noStrike" dirty="0">
                          <a:solidFill>
                            <a:srgbClr val="FFFFFF"/>
                          </a:solidFill>
                          <a:effectLst/>
                          <a:latin typeface="ＭＳ 明朝" panose="02020609040205080304" pitchFamily="17" charset="-128"/>
                          <a:ea typeface="ＭＳ 明朝" panose="02020609040205080304" pitchFamily="17" charset="-128"/>
                        </a:rPr>
                        <a:t>患者一人当たりの医療費</a:t>
                      </a:r>
                      <a:r>
                        <a:rPr lang="en-US" altLang="ja-JP" sz="800" b="0" i="0" u="none" strike="noStrike" dirty="0">
                          <a:solidFill>
                            <a:srgbClr val="FFFFFF"/>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FFFFFF"/>
                          </a:solidFill>
                          <a:effectLst/>
                          <a:latin typeface="ＭＳ 明朝" panose="02020609040205080304" pitchFamily="17" charset="-128"/>
                          <a:ea typeface="ＭＳ 明朝" panose="02020609040205080304" pitchFamily="17" charset="-128"/>
                        </a:rPr>
                        <a:t>円</a:t>
                      </a:r>
                      <a:r>
                        <a:rPr lang="en-US" altLang="ja-JP" sz="800" b="0" i="0" u="none" strike="noStrike" dirty="0">
                          <a:solidFill>
                            <a:srgbClr val="FFFFFF"/>
                          </a:solidFill>
                          <a:effectLst/>
                          <a:latin typeface="ＭＳ 明朝" panose="02020609040205080304" pitchFamily="17" charset="-128"/>
                          <a:ea typeface="ＭＳ 明朝" panose="02020609040205080304" pitchFamily="17" charset="-128"/>
                        </a:rPr>
                        <a: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順位</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4054045164"/>
                  </a:ext>
                </a:extLst>
              </a:tr>
              <a:tr h="189872">
                <a:tc gridSpan="2">
                  <a:txBody>
                    <a:bodyPr/>
                    <a:lstStyle/>
                    <a:p>
                      <a:pPr algn="l"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Ⅳ</a:t>
                      </a: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．内分泌，栄養及び代謝疾患</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16,765,727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8.8%</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270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60.7%</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62,095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11</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505756791"/>
                  </a:ext>
                </a:extLst>
              </a:tr>
              <a:tr h="238557">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0401</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甲状腺障害</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614,493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0.3%</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52</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12.6%</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31</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10,973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69</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8526632"/>
                  </a:ext>
                </a:extLst>
              </a:tr>
              <a:tr h="321322">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0402</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糖尿病</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10,553,281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5.5%</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187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42.0%</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56,435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26</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9803797"/>
                  </a:ext>
                </a:extLst>
              </a:tr>
              <a:tr h="238557">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0403</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脂質異常症</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3,511,465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1.8%</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15</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159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35.7%</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22,085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43</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658438"/>
                  </a:ext>
                </a:extLst>
              </a:tr>
              <a:tr h="238557">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0404</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その他の内分泌，栄養及び</a:t>
                      </a:r>
                      <a:b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代謝疾患</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2,086,488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1.1%</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28</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95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21.3%</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14</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21,963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44</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6688084"/>
                  </a:ext>
                </a:extLst>
              </a:tr>
            </a:tbl>
          </a:graphicData>
        </a:graphic>
      </p:graphicFrame>
      <p:sp>
        <p:nvSpPr>
          <p:cNvPr id="10" name="テキスト ボックス 9">
            <a:extLst>
              <a:ext uri="{FF2B5EF4-FFF2-40B4-BE49-F238E27FC236}">
                <a16:creationId xmlns:a16="http://schemas.microsoft.com/office/drawing/2014/main" id="{B59A47F1-189E-4380-846E-52003DD055ED}"/>
              </a:ext>
            </a:extLst>
          </p:cNvPr>
          <p:cNvSpPr txBox="1"/>
          <p:nvPr/>
        </p:nvSpPr>
        <p:spPr>
          <a:xfrm>
            <a:off x="504299" y="4560292"/>
            <a:ext cx="5508140" cy="1338828"/>
          </a:xfrm>
          <a:prstGeom prst="rect">
            <a:avLst/>
          </a:prstGeom>
          <a:noFill/>
          <a:ln>
            <a:noFill/>
          </a:ln>
        </p:spPr>
        <p:txBody>
          <a:bodyPr wrap="square">
            <a:spAutoFit/>
          </a:bodyPr>
          <a:lstStyle/>
          <a:p>
            <a:r>
              <a:rPr lang="ja-JP" altLang="en-US" sz="800" b="1" dirty="0">
                <a:latin typeface="ＭＳ 明朝" panose="02020609040205080304" pitchFamily="17" charset="-128"/>
                <a:ea typeface="ＭＳ 明朝" panose="02020609040205080304" pitchFamily="17" charset="-128"/>
              </a:rPr>
              <a:t>データ化範囲</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分析対象</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入院</a:t>
            </a:r>
            <a:r>
              <a:rPr lang="en-US" altLang="ja-JP" sz="800" b="1" dirty="0">
                <a:latin typeface="ＭＳ 明朝" panose="02020609040205080304" pitchFamily="17" charset="-128"/>
                <a:ea typeface="ＭＳ 明朝" panose="02020609040205080304" pitchFamily="17" charset="-128"/>
              </a:rPr>
              <a:t>(DPC</a:t>
            </a:r>
            <a:r>
              <a:rPr lang="ja-JP" altLang="en-US" sz="800" b="1" dirty="0">
                <a:latin typeface="ＭＳ 明朝" panose="02020609040205080304" pitchFamily="17" charset="-128"/>
                <a:ea typeface="ＭＳ 明朝" panose="02020609040205080304" pitchFamily="17" charset="-128"/>
              </a:rPr>
              <a:t>を含む</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、入院外、調剤の電子レセプト。対象診療年月は令和</a:t>
            </a:r>
            <a:r>
              <a:rPr lang="en-US" altLang="ja-JP" sz="800" b="1" dirty="0">
                <a:latin typeface="ＭＳ 明朝" panose="02020609040205080304" pitchFamily="17" charset="-128"/>
                <a:ea typeface="ＭＳ 明朝" panose="02020609040205080304" pitchFamily="17" charset="-128"/>
              </a:rPr>
              <a:t>4</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4</a:t>
            </a:r>
            <a:r>
              <a:rPr lang="ja-JP" altLang="en-US" sz="800" b="1" dirty="0">
                <a:latin typeface="ＭＳ 明朝" panose="02020609040205080304" pitchFamily="17" charset="-128"/>
                <a:ea typeface="ＭＳ 明朝" panose="02020609040205080304" pitchFamily="17" charset="-128"/>
              </a:rPr>
              <a:t>月～令和</a:t>
            </a:r>
            <a:r>
              <a:rPr lang="en-US" altLang="ja-JP" sz="800" b="1" dirty="0">
                <a:latin typeface="ＭＳ 明朝" panose="02020609040205080304" pitchFamily="17" charset="-128"/>
                <a:ea typeface="ＭＳ 明朝" panose="02020609040205080304" pitchFamily="17" charset="-128"/>
              </a:rPr>
              <a:t>5</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3</a:t>
            </a:r>
            <a:r>
              <a:rPr lang="ja-JP" altLang="en-US" sz="800" b="1" dirty="0">
                <a:latin typeface="ＭＳ 明朝" panose="02020609040205080304" pitchFamily="17" charset="-128"/>
                <a:ea typeface="ＭＳ 明朝" panose="02020609040205080304" pitchFamily="17" charset="-128"/>
              </a:rPr>
              <a:t>月診療分</a:t>
            </a:r>
            <a:r>
              <a:rPr lang="en-US" altLang="ja-JP" sz="800" b="1" dirty="0">
                <a:latin typeface="ＭＳ 明朝" panose="02020609040205080304" pitchFamily="17" charset="-128"/>
                <a:ea typeface="ＭＳ 明朝" panose="02020609040205080304" pitchFamily="17" charset="-128"/>
              </a:rPr>
              <a:t>(12</a:t>
            </a:r>
            <a:r>
              <a:rPr lang="ja-JP" altLang="en-US" sz="800" b="1" dirty="0">
                <a:latin typeface="ＭＳ 明朝" panose="02020609040205080304" pitchFamily="17" charset="-128"/>
                <a:ea typeface="ＭＳ 明朝" panose="02020609040205080304" pitchFamily="17" charset="-128"/>
              </a:rPr>
              <a:t>カ月分</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a:t>
            </a:r>
          </a:p>
          <a:p>
            <a:r>
              <a:rPr lang="ja-JP" altLang="en-US" sz="800" b="1" dirty="0">
                <a:latin typeface="ＭＳ 明朝" panose="02020609040205080304" pitchFamily="17" charset="-128"/>
                <a:ea typeface="ＭＳ 明朝" panose="02020609040205080304" pitchFamily="17" charset="-128"/>
              </a:rPr>
              <a:t>年齢範囲</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年齢基準日時点の年齢を</a:t>
            </a:r>
            <a:r>
              <a:rPr lang="en-US" altLang="ja-JP" sz="800" b="1" dirty="0">
                <a:latin typeface="ＭＳ 明朝" panose="02020609040205080304" pitchFamily="17" charset="-128"/>
                <a:ea typeface="ＭＳ 明朝" panose="02020609040205080304" pitchFamily="17" charset="-128"/>
              </a:rPr>
              <a:t>0</a:t>
            </a:r>
            <a:r>
              <a:rPr lang="ja-JP" altLang="en-US" sz="800" b="1" dirty="0">
                <a:latin typeface="ＭＳ 明朝" panose="02020609040205080304" pitchFamily="17" charset="-128"/>
                <a:ea typeface="ＭＳ 明朝" panose="02020609040205080304" pitchFamily="17" charset="-128"/>
              </a:rPr>
              <a:t>歳～</a:t>
            </a:r>
            <a:r>
              <a:rPr lang="en-US" altLang="ja-JP" sz="800" b="1" dirty="0">
                <a:latin typeface="ＭＳ 明朝" panose="02020609040205080304" pitchFamily="17" charset="-128"/>
                <a:ea typeface="ＭＳ 明朝" panose="02020609040205080304" pitchFamily="17" charset="-128"/>
              </a:rPr>
              <a:t>999</a:t>
            </a:r>
            <a:r>
              <a:rPr lang="ja-JP" altLang="en-US" sz="800" b="1" dirty="0">
                <a:latin typeface="ＭＳ 明朝" panose="02020609040205080304" pitchFamily="17" charset="-128"/>
                <a:ea typeface="ＭＳ 明朝" panose="02020609040205080304" pitchFamily="17" charset="-128"/>
              </a:rPr>
              <a:t>歳の範囲で分析対象としている。</a:t>
            </a:r>
          </a:p>
          <a:p>
            <a:r>
              <a:rPr lang="ja-JP" altLang="en-US" sz="800" b="1" dirty="0">
                <a:latin typeface="ＭＳ 明朝" panose="02020609040205080304" pitchFamily="17" charset="-128"/>
                <a:ea typeface="ＭＳ 明朝" panose="02020609040205080304" pitchFamily="17" charset="-128"/>
              </a:rPr>
              <a:t>年齢基準日</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令和</a:t>
            </a:r>
            <a:r>
              <a:rPr lang="en-US" altLang="ja-JP" sz="800" b="1" dirty="0">
                <a:latin typeface="ＭＳ 明朝" panose="02020609040205080304" pitchFamily="17" charset="-128"/>
                <a:ea typeface="ＭＳ 明朝" panose="02020609040205080304" pitchFamily="17" charset="-128"/>
              </a:rPr>
              <a:t>5</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3</a:t>
            </a:r>
            <a:r>
              <a:rPr lang="ja-JP" altLang="en-US" sz="800" b="1" dirty="0">
                <a:latin typeface="ＭＳ 明朝" panose="02020609040205080304" pitchFamily="17" charset="-128"/>
                <a:ea typeface="ＭＳ 明朝" panose="02020609040205080304" pitchFamily="17" charset="-128"/>
              </a:rPr>
              <a:t>月</a:t>
            </a:r>
            <a:r>
              <a:rPr lang="en-US" altLang="ja-JP" sz="800" b="1" dirty="0">
                <a:latin typeface="ＭＳ 明朝" panose="02020609040205080304" pitchFamily="17" charset="-128"/>
                <a:ea typeface="ＭＳ 明朝" panose="02020609040205080304" pitchFamily="17" charset="-128"/>
              </a:rPr>
              <a:t>31</a:t>
            </a:r>
            <a:r>
              <a:rPr lang="ja-JP" altLang="en-US" sz="800" b="1" dirty="0">
                <a:latin typeface="ＭＳ 明朝" panose="02020609040205080304" pitchFamily="17" charset="-128"/>
                <a:ea typeface="ＭＳ 明朝" panose="02020609040205080304" pitchFamily="17" charset="-128"/>
              </a:rPr>
              <a:t>日時点。</a:t>
            </a:r>
          </a:p>
          <a:p>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医療費</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各月、</a:t>
            </a:r>
            <a:r>
              <a:rPr lang="en-US" altLang="ja-JP" sz="700" dirty="0">
                <a:latin typeface="ＭＳ 明朝" panose="02020609040205080304" pitchFamily="17" charset="-128"/>
                <a:ea typeface="ＭＳ 明朝" panose="02020609040205080304" pitchFamily="17" charset="-128"/>
              </a:rPr>
              <a:t>1</a:t>
            </a:r>
            <a:r>
              <a:rPr lang="ja-JP" altLang="en-US" sz="700" dirty="0">
                <a:latin typeface="ＭＳ 明朝" panose="02020609040205080304" pitchFamily="17" charset="-128"/>
                <a:ea typeface="ＭＳ 明朝" panose="02020609040205080304" pitchFamily="17" charset="-128"/>
              </a:rPr>
              <a:t>日でも資格があれば分析対象としている。中分類における疾病分類毎に集計するため、データ化時点で医科レセプトが存在しない</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画像レセプト、月遅れ等</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場合集計できない。そのため他統計と一致しない。</a:t>
            </a:r>
          </a:p>
          <a:p>
            <a:r>
              <a:rPr lang="en-US" altLang="ja-JP" sz="700" dirty="0">
                <a:latin typeface="ＭＳ 明朝" panose="02020609040205080304" pitchFamily="17" charset="-128"/>
                <a:ea typeface="ＭＳ 明朝" panose="02020609040205080304" pitchFamily="17" charset="-128"/>
              </a:rPr>
              <a:t>※</a:t>
            </a:r>
            <a:r>
              <a:rPr lang="ja-JP" altLang="en-US" sz="700" dirty="0" err="1">
                <a:latin typeface="ＭＳ 明朝" panose="02020609040205080304" pitchFamily="17" charset="-128"/>
                <a:ea typeface="ＭＳ 明朝" panose="02020609040205080304" pitchFamily="17" charset="-128"/>
              </a:rPr>
              <a:t>う蝕</a:t>
            </a:r>
            <a:r>
              <a:rPr lang="en-US" altLang="ja-JP" sz="700" dirty="0">
                <a:latin typeface="ＭＳ 明朝" panose="02020609040205080304" pitchFamily="17" charset="-128"/>
                <a:ea typeface="ＭＳ 明朝" panose="02020609040205080304" pitchFamily="17" charset="-128"/>
              </a:rPr>
              <a:t>…｢</a:t>
            </a:r>
            <a:r>
              <a:rPr lang="ja-JP" altLang="en-US" sz="700" dirty="0" err="1">
                <a:latin typeface="ＭＳ 明朝" panose="02020609040205080304" pitchFamily="17" charset="-128"/>
                <a:ea typeface="ＭＳ 明朝" panose="02020609040205080304" pitchFamily="17" charset="-128"/>
              </a:rPr>
              <a:t>う蝕</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等歯科レセプト情報と思われるものはデータ化対象外のため算出できない。</a:t>
            </a:r>
          </a:p>
          <a:p>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レセプト件数</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中分類における疾病分類毎に集計</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実レセプト件数</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するため、合計件数は縦の合計と一致しない</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一件のレセプトに複数の疾病があるため</a:t>
            </a:r>
            <a:r>
              <a:rPr lang="en-US" altLang="ja-JP" sz="700" dirty="0">
                <a:latin typeface="ＭＳ 明朝" panose="02020609040205080304" pitchFamily="17" charset="-128"/>
                <a:ea typeface="ＭＳ 明朝" panose="02020609040205080304" pitchFamily="17" charset="-128"/>
              </a:rPr>
              <a:t>)</a:t>
            </a:r>
            <a:r>
              <a:rPr lang="ja-JP" altLang="en-US" sz="700" dirty="0" err="1">
                <a:latin typeface="ＭＳ 明朝" panose="02020609040205080304" pitchFamily="17" charset="-128"/>
                <a:ea typeface="ＭＳ 明朝" panose="02020609040205080304" pitchFamily="17" charset="-128"/>
              </a:rPr>
              <a:t>。</a:t>
            </a:r>
            <a:endParaRPr lang="ja-JP" altLang="en-US" sz="700" dirty="0">
              <a:latin typeface="ＭＳ 明朝" panose="02020609040205080304" pitchFamily="17" charset="-128"/>
              <a:ea typeface="ＭＳ 明朝" panose="02020609040205080304" pitchFamily="17" charset="-128"/>
            </a:endParaRPr>
          </a:p>
          <a:p>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患者数</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各月、</a:t>
            </a:r>
            <a:r>
              <a:rPr lang="en-US" altLang="ja-JP" sz="700" dirty="0">
                <a:latin typeface="ＭＳ 明朝" panose="02020609040205080304" pitchFamily="17" charset="-128"/>
                <a:ea typeface="ＭＳ 明朝" panose="02020609040205080304" pitchFamily="17" charset="-128"/>
              </a:rPr>
              <a:t>1</a:t>
            </a:r>
            <a:r>
              <a:rPr lang="ja-JP" altLang="en-US" sz="700" dirty="0">
                <a:latin typeface="ＭＳ 明朝" panose="02020609040205080304" pitchFamily="17" charset="-128"/>
                <a:ea typeface="ＭＳ 明朝" panose="02020609040205080304" pitchFamily="17" charset="-128"/>
              </a:rPr>
              <a:t>日でも資格があれば分析対象としている。中分類における疾病分類毎に集計</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実患者数</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するため、合計人数は縦の合計と一致しない。</a:t>
            </a:r>
          </a:p>
        </p:txBody>
      </p:sp>
    </p:spTree>
    <p:extLst>
      <p:ext uri="{BB962C8B-B14F-4D97-AF65-F5344CB8AC3E}">
        <p14:creationId xmlns:p14="http://schemas.microsoft.com/office/powerpoint/2010/main" val="366601720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 name="スライド番号プレースホルダー 1"/>
          <p:cNvSpPr>
            <a:spLocks noGrp="1" noChangeAspect="1"/>
          </p:cNvSpPr>
          <p:nvPr>
            <p:ph type="sldNum" sz="quarter" idx="4"/>
          </p:nvPr>
        </p:nvSpPr>
        <p:spPr>
          <a:xfrm>
            <a:off x="2484067" y="8820472"/>
            <a:ext cx="1512041" cy="485775"/>
          </a:xfrm>
          <a:prstGeom prst="rect">
            <a:avLst/>
          </a:prstGeom>
        </p:spPr>
        <p:txBody>
          <a:bodyPr anchor="ctr"/>
          <a:lstStyle>
            <a:defPPr>
              <a:defRPr lang="ja-JP"/>
            </a:defPPr>
            <a:lvl1pPr marL="0" algn="ctr" defTabSz="844083" rtl="0" eaLnBrk="1" latinLnBrk="0" hangingPunct="1">
              <a:defRPr kumimoji="1" sz="738" kern="1200">
                <a:solidFill>
                  <a:srgbClr val="898989"/>
                </a:solidFill>
                <a:latin typeface="BIZ UDPゴシック" panose="020B0400000000000000" pitchFamily="50" charset="-128"/>
                <a:ea typeface="BIZ UDPゴシック" panose="020B0400000000000000" pitchFamily="50" charset="-128"/>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a:lstStyle>
          <a:p>
            <a:fld id="{420EA04B-0610-44E1-BBA9-CB539F9A7CEB}" type="slidenum">
              <a:rPr lang="ja-JP" altLang="en-US" sz="800" smtClean="0">
                <a:latin typeface="ＭＳ 明朝" panose="02020609040205080304" pitchFamily="17" charset="-128"/>
                <a:ea typeface="ＭＳ 明朝" panose="02020609040205080304" pitchFamily="17" charset="-128"/>
              </a:rPr>
              <a:t>21</a:t>
            </a:fld>
            <a:endParaRPr lang="ja-JP" altLang="en-US" sz="800" dirty="0">
              <a:latin typeface="ＭＳ 明朝" panose="02020609040205080304" pitchFamily="17" charset="-128"/>
              <a:ea typeface="ＭＳ 明朝" panose="02020609040205080304" pitchFamily="17" charset="-128"/>
            </a:endParaRPr>
          </a:p>
        </p:txBody>
      </p:sp>
      <p:sp>
        <p:nvSpPr>
          <p:cNvPr id="5" name="正方形/長方形 5">
            <a:extLst>
              <a:ext uri="{FF2B5EF4-FFF2-40B4-BE49-F238E27FC236}">
                <a16:creationId xmlns:a16="http://schemas.microsoft.com/office/drawing/2014/main" id="{715862BC-8355-19D7-871B-5D8DA1FF6992}"/>
              </a:ext>
            </a:extLst>
          </p:cNvPr>
          <p:cNvSpPr>
            <a:spLocks noChangeAspect="1"/>
          </p:cNvSpPr>
          <p:nvPr/>
        </p:nvSpPr>
        <p:spPr>
          <a:xfrm>
            <a:off x="604393" y="895313"/>
            <a:ext cx="5307953"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chorCtr="0">
            <a:spAutoFit/>
          </a:bodyPr>
          <a:lstStyle>
            <a:defPPr>
              <a:defRPr lang="ja-JP"/>
            </a:defPPr>
            <a:lvl1pPr marL="0" algn="l" defTabSz="914400" rtl="0" eaLnBrk="1" latinLnBrk="0" hangingPunct="1">
              <a:defRPr kumimoji="1" sz="1800" kern="1200">
                <a:solidFill>
                  <a:srgbClr val="FFFFFF"/>
                </a:solidFill>
                <a:latin typeface="Century Schoolbook"/>
                <a:ea typeface="+mn-ea"/>
                <a:cs typeface="+mn-cs"/>
              </a:defRPr>
            </a:lvl1pPr>
            <a:lvl2pPr marL="457200" algn="l" defTabSz="914400" rtl="0" eaLnBrk="1" latinLnBrk="0" hangingPunct="1">
              <a:defRPr kumimoji="1" sz="1800" kern="1200">
                <a:solidFill>
                  <a:srgbClr val="FFFFFF"/>
                </a:solidFill>
                <a:latin typeface="Century Schoolbook"/>
                <a:ea typeface="+mn-ea"/>
                <a:cs typeface="+mn-cs"/>
              </a:defRPr>
            </a:lvl2pPr>
            <a:lvl3pPr marL="914400" algn="l" defTabSz="914400" rtl="0" eaLnBrk="1" latinLnBrk="0" hangingPunct="1">
              <a:defRPr kumimoji="1" sz="1800" kern="1200">
                <a:solidFill>
                  <a:srgbClr val="FFFFFF"/>
                </a:solidFill>
                <a:latin typeface="Century Schoolbook"/>
                <a:ea typeface="+mn-ea"/>
                <a:cs typeface="+mn-cs"/>
              </a:defRPr>
            </a:lvl3pPr>
            <a:lvl4pPr marL="1371600" algn="l" defTabSz="914400" rtl="0" eaLnBrk="1" latinLnBrk="0" hangingPunct="1">
              <a:defRPr kumimoji="1" sz="1800" kern="1200">
                <a:solidFill>
                  <a:srgbClr val="FFFFFF"/>
                </a:solidFill>
                <a:latin typeface="Century Schoolbook"/>
                <a:ea typeface="+mn-ea"/>
                <a:cs typeface="+mn-cs"/>
              </a:defRPr>
            </a:lvl4pPr>
            <a:lvl5pPr marL="1828800" algn="l" defTabSz="914400" rtl="0" eaLnBrk="1" latinLnBrk="0" hangingPunct="1">
              <a:defRPr kumimoji="1" sz="1800" kern="1200">
                <a:solidFill>
                  <a:srgbClr val="FFFFFF"/>
                </a:solidFill>
                <a:latin typeface="Century Schoolbook"/>
                <a:ea typeface="+mn-ea"/>
                <a:cs typeface="+mn-cs"/>
              </a:defRPr>
            </a:lvl5pPr>
            <a:lvl6pPr marL="2286000" algn="l" defTabSz="914400" rtl="0" eaLnBrk="1" latinLnBrk="0" hangingPunct="1">
              <a:defRPr kumimoji="1" sz="1800" kern="1200">
                <a:solidFill>
                  <a:srgbClr val="FFFFFF"/>
                </a:solidFill>
                <a:latin typeface="Century Schoolbook"/>
                <a:ea typeface="+mn-ea"/>
                <a:cs typeface="+mn-cs"/>
              </a:defRPr>
            </a:lvl6pPr>
            <a:lvl7pPr marL="2743200" algn="l" defTabSz="914400" rtl="0" eaLnBrk="1" latinLnBrk="0" hangingPunct="1">
              <a:defRPr kumimoji="1" sz="1800" kern="1200">
                <a:solidFill>
                  <a:srgbClr val="FFFFFF"/>
                </a:solidFill>
                <a:latin typeface="Century Schoolbook"/>
                <a:ea typeface="+mn-ea"/>
                <a:cs typeface="+mn-cs"/>
              </a:defRPr>
            </a:lvl7pPr>
            <a:lvl8pPr marL="3200400" algn="l" defTabSz="914400" rtl="0" eaLnBrk="1" latinLnBrk="0" hangingPunct="1">
              <a:defRPr kumimoji="1" sz="1800" kern="1200">
                <a:solidFill>
                  <a:srgbClr val="FFFFFF"/>
                </a:solidFill>
                <a:latin typeface="Century Schoolbook"/>
                <a:ea typeface="+mn-ea"/>
                <a:cs typeface="+mn-cs"/>
              </a:defRPr>
            </a:lvl8pPr>
            <a:lvl9pPr marL="3657600" algn="l" defTabSz="914400" rtl="0" eaLnBrk="1" latinLnBrk="0" hangingPunct="1">
              <a:defRPr kumimoji="1" sz="1800" kern="1200">
                <a:solidFill>
                  <a:srgbClr val="FFFFFF"/>
                </a:solidFill>
                <a:latin typeface="Century Schoolbook"/>
                <a:ea typeface="+mn-ea"/>
                <a:cs typeface="+mn-cs"/>
              </a:defRPr>
            </a:lvl9pPr>
          </a:lstStyle>
          <a:p>
            <a:pPr algn="just"/>
            <a:r>
              <a:rPr lang="ja-JP" altLang="en-US" sz="1200" dirty="0">
                <a:solidFill>
                  <a:schemeClr val="tx1"/>
                </a:solidFill>
                <a:latin typeface="ＭＳ 明朝" panose="02020609040205080304" pitchFamily="17" charset="-128"/>
                <a:ea typeface="ＭＳ 明朝" panose="02020609040205080304" pitchFamily="17" charset="-128"/>
              </a:rPr>
              <a:t>Ｅ</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rgbClr val="000000"/>
                </a:solidFill>
                <a:latin typeface="ＭＳ 明朝" panose="02020609040205080304" pitchFamily="17" charset="-128"/>
                <a:ea typeface="ＭＳ 明朝" panose="02020609040205080304" pitchFamily="17" charset="-128"/>
              </a:rPr>
              <a:t>腎尿路生殖器系の疾患</a:t>
            </a:r>
            <a:endParaRPr lang="ja-JP" altLang="en-US" sz="1200" dirty="0">
              <a:solidFill>
                <a:schemeClr val="tx1"/>
              </a:solidFill>
              <a:latin typeface="ＭＳ 明朝" panose="02020609040205080304" pitchFamily="17" charset="-128"/>
              <a:ea typeface="ＭＳ 明朝" panose="02020609040205080304" pitchFamily="17" charset="-128"/>
            </a:endParaRPr>
          </a:p>
        </p:txBody>
      </p:sp>
      <p:graphicFrame>
        <p:nvGraphicFramePr>
          <p:cNvPr id="13" name="表 12">
            <a:extLst>
              <a:ext uri="{FF2B5EF4-FFF2-40B4-BE49-F238E27FC236}">
                <a16:creationId xmlns:a16="http://schemas.microsoft.com/office/drawing/2014/main" id="{0BA73B2C-1D8D-B1D0-C319-DAC4754D0FEB}"/>
              </a:ext>
            </a:extLst>
          </p:cNvPr>
          <p:cNvGraphicFramePr>
            <a:graphicFrameLocks noGrp="1"/>
          </p:cNvGraphicFramePr>
          <p:nvPr>
            <p:extLst>
              <p:ext uri="{D42A27DB-BD31-4B8C-83A1-F6EECF244321}">
                <p14:modId xmlns:p14="http://schemas.microsoft.com/office/powerpoint/2010/main" val="3760295253"/>
              </p:ext>
            </p:extLst>
          </p:nvPr>
        </p:nvGraphicFramePr>
        <p:xfrm>
          <a:off x="611795" y="1203480"/>
          <a:ext cx="3037662" cy="745402"/>
        </p:xfrm>
        <a:graphic>
          <a:graphicData uri="http://schemas.openxmlformats.org/drawingml/2006/table">
            <a:tbl>
              <a:tblPr/>
              <a:tblGrid>
                <a:gridCol w="604361">
                  <a:extLst>
                    <a:ext uri="{9D8B030D-6E8A-4147-A177-3AD203B41FA5}">
                      <a16:colId xmlns:a16="http://schemas.microsoft.com/office/drawing/2014/main" val="1300454048"/>
                    </a:ext>
                  </a:extLst>
                </a:gridCol>
                <a:gridCol w="604243">
                  <a:extLst>
                    <a:ext uri="{9D8B030D-6E8A-4147-A177-3AD203B41FA5}">
                      <a16:colId xmlns:a16="http://schemas.microsoft.com/office/drawing/2014/main" val="3095229057"/>
                    </a:ext>
                  </a:extLst>
                </a:gridCol>
                <a:gridCol w="914529">
                  <a:extLst>
                    <a:ext uri="{9D8B030D-6E8A-4147-A177-3AD203B41FA5}">
                      <a16:colId xmlns:a16="http://schemas.microsoft.com/office/drawing/2014/main" val="615018829"/>
                    </a:ext>
                  </a:extLst>
                </a:gridCol>
                <a:gridCol w="914529">
                  <a:extLst>
                    <a:ext uri="{9D8B030D-6E8A-4147-A177-3AD203B41FA5}">
                      <a16:colId xmlns:a16="http://schemas.microsoft.com/office/drawing/2014/main" val="3133376258"/>
                    </a:ext>
                  </a:extLst>
                </a:gridCol>
              </a:tblGrid>
              <a:tr h="266021">
                <a:tc gridSpan="2">
                  <a:txBody>
                    <a:bodyPr/>
                    <a:lstStyle/>
                    <a:p>
                      <a:pPr algn="ctr" fontAlgn="ctr"/>
                      <a:r>
                        <a:rPr lang="ja-JP" altLang="en-US" sz="800" b="1" i="0" u="none" strike="noStrike" dirty="0">
                          <a:solidFill>
                            <a:srgbClr val="000000"/>
                          </a:solidFill>
                          <a:effectLst/>
                          <a:latin typeface="ＭＳ 明朝" panose="02020609040205080304" pitchFamily="17" charset="-128"/>
                          <a:ea typeface="ＭＳ 明朝" panose="02020609040205080304" pitchFamily="17" charset="-128"/>
                        </a:rPr>
                        <a:t>医療費</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2">
                  <a:txBody>
                    <a:bodyPr/>
                    <a:lstStyle/>
                    <a:p>
                      <a:pPr algn="ctr" fontAlgn="ctr"/>
                      <a:r>
                        <a:rPr lang="ja-JP" altLang="en-US" sz="800" b="1" i="0" u="none" strike="noStrike" dirty="0">
                          <a:solidFill>
                            <a:srgbClr val="000000"/>
                          </a:solidFill>
                          <a:effectLst/>
                          <a:latin typeface="ＭＳ 明朝" panose="02020609040205080304" pitchFamily="17" charset="-128"/>
                          <a:ea typeface="ＭＳ 明朝" panose="02020609040205080304" pitchFamily="17" charset="-128"/>
                        </a:rPr>
                        <a:t>患者数</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800" b="1" i="0" u="none" strike="noStrike" dirty="0">
                          <a:solidFill>
                            <a:srgbClr val="000000"/>
                          </a:solidFill>
                          <a:effectLst/>
                          <a:latin typeface="ＭＳ 明朝" panose="02020609040205080304" pitchFamily="17" charset="-128"/>
                          <a:ea typeface="ＭＳ 明朝" panose="02020609040205080304" pitchFamily="17" charset="-128"/>
                        </a:rPr>
                        <a:t>一人当たり医療費</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873661"/>
                  </a:ext>
                </a:extLst>
              </a:tr>
              <a:tr h="0">
                <a:tc>
                  <a:txBody>
                    <a:bodyPr/>
                    <a:lstStyle/>
                    <a:p>
                      <a:pPr algn="ctr" fontAlgn="ctr"/>
                      <a:r>
                        <a:rPr lang="ja-JP" altLang="en-US" sz="800" b="1" i="0" u="none" strike="noStrike" spc="-150" dirty="0">
                          <a:solidFill>
                            <a:srgbClr val="000000"/>
                          </a:solidFill>
                          <a:effectLst/>
                          <a:latin typeface="ＭＳ 明朝" panose="02020609040205080304" pitchFamily="17" charset="-128"/>
                          <a:ea typeface="ＭＳ 明朝" panose="02020609040205080304" pitchFamily="17" charset="-128"/>
                        </a:rPr>
                        <a:t>レセプト分析</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ＭＳ 明朝" panose="02020609040205080304" pitchFamily="17" charset="-128"/>
                          <a:ea typeface="ＭＳ 明朝" panose="02020609040205080304" pitchFamily="17" charset="-128"/>
                        </a:rPr>
                        <a:t>KDB</a:t>
                      </a:r>
                      <a:r>
                        <a:rPr lang="ja-JP" altLang="en-US" sz="800" b="1" i="0" u="none" strike="noStrike" dirty="0">
                          <a:solidFill>
                            <a:srgbClr val="000000"/>
                          </a:solidFill>
                          <a:effectLst/>
                          <a:latin typeface="ＭＳ 明朝" panose="02020609040205080304" pitchFamily="17" charset="-128"/>
                          <a:ea typeface="ＭＳ 明朝" panose="02020609040205080304" pitchFamily="17" charset="-128"/>
                        </a:rPr>
                        <a:t>分析</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792395456"/>
                  </a:ext>
                </a:extLst>
              </a:tr>
              <a:tr h="266021">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11</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位　</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10</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位　</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12</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位　</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13</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位　</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3940347"/>
                  </a:ext>
                </a:extLst>
              </a:tr>
            </a:tbl>
          </a:graphicData>
        </a:graphic>
      </p:graphicFrame>
      <p:graphicFrame>
        <p:nvGraphicFramePr>
          <p:cNvPr id="7" name="表 6">
            <a:extLst>
              <a:ext uri="{FF2B5EF4-FFF2-40B4-BE49-F238E27FC236}">
                <a16:creationId xmlns:a16="http://schemas.microsoft.com/office/drawing/2014/main" id="{6D53C2F4-8D92-2C95-C435-D68B32717057}"/>
              </a:ext>
            </a:extLst>
          </p:cNvPr>
          <p:cNvGraphicFramePr>
            <a:graphicFrameLocks noGrp="1"/>
          </p:cNvGraphicFramePr>
          <p:nvPr>
            <p:extLst>
              <p:ext uri="{D42A27DB-BD31-4B8C-83A1-F6EECF244321}">
                <p14:modId xmlns:p14="http://schemas.microsoft.com/office/powerpoint/2010/main" val="1995743178"/>
              </p:ext>
            </p:extLst>
          </p:nvPr>
        </p:nvGraphicFramePr>
        <p:xfrm>
          <a:off x="596716" y="3023828"/>
          <a:ext cx="5292000" cy="2669187"/>
        </p:xfrm>
        <a:graphic>
          <a:graphicData uri="http://schemas.openxmlformats.org/drawingml/2006/table">
            <a:tbl>
              <a:tblPr/>
              <a:tblGrid>
                <a:gridCol w="288000">
                  <a:extLst>
                    <a:ext uri="{9D8B030D-6E8A-4147-A177-3AD203B41FA5}">
                      <a16:colId xmlns:a16="http://schemas.microsoft.com/office/drawing/2014/main" val="3768455075"/>
                    </a:ext>
                  </a:extLst>
                </a:gridCol>
                <a:gridCol w="1368000">
                  <a:extLst>
                    <a:ext uri="{9D8B030D-6E8A-4147-A177-3AD203B41FA5}">
                      <a16:colId xmlns:a16="http://schemas.microsoft.com/office/drawing/2014/main" val="1790361349"/>
                    </a:ext>
                  </a:extLst>
                </a:gridCol>
                <a:gridCol w="828000">
                  <a:extLst>
                    <a:ext uri="{9D8B030D-6E8A-4147-A177-3AD203B41FA5}">
                      <a16:colId xmlns:a16="http://schemas.microsoft.com/office/drawing/2014/main" val="3396707228"/>
                    </a:ext>
                  </a:extLst>
                </a:gridCol>
                <a:gridCol w="432000">
                  <a:extLst>
                    <a:ext uri="{9D8B030D-6E8A-4147-A177-3AD203B41FA5}">
                      <a16:colId xmlns:a16="http://schemas.microsoft.com/office/drawing/2014/main" val="3161073226"/>
                    </a:ext>
                  </a:extLst>
                </a:gridCol>
                <a:gridCol w="252000">
                  <a:extLst>
                    <a:ext uri="{9D8B030D-6E8A-4147-A177-3AD203B41FA5}">
                      <a16:colId xmlns:a16="http://schemas.microsoft.com/office/drawing/2014/main" val="2014704051"/>
                    </a:ext>
                  </a:extLst>
                </a:gridCol>
                <a:gridCol w="432000">
                  <a:extLst>
                    <a:ext uri="{9D8B030D-6E8A-4147-A177-3AD203B41FA5}">
                      <a16:colId xmlns:a16="http://schemas.microsoft.com/office/drawing/2014/main" val="1510908519"/>
                    </a:ext>
                  </a:extLst>
                </a:gridCol>
                <a:gridCol w="396000">
                  <a:extLst>
                    <a:ext uri="{9D8B030D-6E8A-4147-A177-3AD203B41FA5}">
                      <a16:colId xmlns:a16="http://schemas.microsoft.com/office/drawing/2014/main" val="3585082991"/>
                    </a:ext>
                  </a:extLst>
                </a:gridCol>
                <a:gridCol w="252000">
                  <a:extLst>
                    <a:ext uri="{9D8B030D-6E8A-4147-A177-3AD203B41FA5}">
                      <a16:colId xmlns:a16="http://schemas.microsoft.com/office/drawing/2014/main" val="4286964830"/>
                    </a:ext>
                  </a:extLst>
                </a:gridCol>
                <a:gridCol w="792000">
                  <a:extLst>
                    <a:ext uri="{9D8B030D-6E8A-4147-A177-3AD203B41FA5}">
                      <a16:colId xmlns:a16="http://schemas.microsoft.com/office/drawing/2014/main" val="3213324019"/>
                    </a:ext>
                  </a:extLst>
                </a:gridCol>
                <a:gridCol w="252000">
                  <a:extLst>
                    <a:ext uri="{9D8B030D-6E8A-4147-A177-3AD203B41FA5}">
                      <a16:colId xmlns:a16="http://schemas.microsoft.com/office/drawing/2014/main" val="2370394509"/>
                    </a:ext>
                  </a:extLst>
                </a:gridCol>
              </a:tblGrid>
              <a:tr h="472245">
                <a:tc gridSpan="2">
                  <a:txBody>
                    <a:bodyPr/>
                    <a:lstStyle/>
                    <a:p>
                      <a:pPr algn="ctr" fontAlgn="ct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疾病分類</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kumimoji="1" lang="ja-JP" altLang="en-US"/>
                    </a:p>
                  </a:txBody>
                  <a:tcPr/>
                </a:tc>
                <a:tc>
                  <a:txBody>
                    <a:bodyPr/>
                    <a:lstStyle/>
                    <a:p>
                      <a:pPr algn="ctr" fontAlgn="ct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医療費</a:t>
                      </a:r>
                      <a:r>
                        <a:rPr lang="en-US" altLang="ja-JP" sz="800" b="0" i="0" u="none" strike="noStrike">
                          <a:solidFill>
                            <a:srgbClr val="FFFFFF"/>
                          </a:solidFill>
                          <a:effectLst/>
                          <a:latin typeface="ＭＳ 明朝" panose="02020609040205080304" pitchFamily="17" charset="-128"/>
                          <a:ea typeface="ＭＳ 明朝" panose="02020609040205080304" pitchFamily="17" charset="-128"/>
                        </a:rPr>
                        <a:t>(</a:t>
                      </a: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円</a:t>
                      </a:r>
                      <a:r>
                        <a:rPr lang="en-US" altLang="ja-JP" sz="800" b="0" i="0" u="none" strike="noStrike">
                          <a:solidFill>
                            <a:srgbClr val="FFFFFF"/>
                          </a:solidFill>
                          <a:effectLst/>
                          <a:latin typeface="ＭＳ 明朝" panose="02020609040205080304" pitchFamily="17" charset="-128"/>
                          <a:ea typeface="ＭＳ 明朝" panose="02020609040205080304" pitchFamily="17" charset="-128"/>
                        </a:rPr>
                        <a: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構成比</a:t>
                      </a:r>
                      <a:br>
                        <a:rPr lang="ja-JP" altLang="en-US" sz="800" b="0" i="0" u="none" strike="noStrike">
                          <a:solidFill>
                            <a:srgbClr val="FFFFFF"/>
                          </a:solidFill>
                          <a:effectLst/>
                          <a:latin typeface="ＭＳ 明朝" panose="02020609040205080304" pitchFamily="17" charset="-128"/>
                          <a:ea typeface="ＭＳ 明朝" panose="02020609040205080304" pitchFamily="17" charset="-128"/>
                        </a:rPr>
                      </a:br>
                      <a:r>
                        <a:rPr lang="en-US" altLang="ja-JP" sz="800" b="0" i="0" u="none" strike="noStrike">
                          <a:solidFill>
                            <a:srgbClr val="FFFFFF"/>
                          </a:solidFill>
                          <a:effectLst/>
                          <a:latin typeface="ＭＳ 明朝" panose="02020609040205080304" pitchFamily="17" charset="-128"/>
                          <a:ea typeface="ＭＳ 明朝" panose="02020609040205080304" pitchFamily="17" charset="-128"/>
                        </a:rPr>
                        <a:t>(</a:t>
                      </a: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a:t>
                      </a:r>
                      <a:r>
                        <a:rPr lang="en-US" altLang="ja-JP" sz="800" b="0" i="0" u="none" strike="noStrike">
                          <a:solidFill>
                            <a:srgbClr val="FFFFFF"/>
                          </a:solidFill>
                          <a:effectLst/>
                          <a:latin typeface="ＭＳ 明朝" panose="02020609040205080304" pitchFamily="17" charset="-128"/>
                          <a:ea typeface="ＭＳ 明朝" panose="02020609040205080304" pitchFamily="17" charset="-128"/>
                        </a:rPr>
                        <a:t>)</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順位</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患者数</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構成比</a:t>
                      </a:r>
                      <a:br>
                        <a:rPr lang="ja-JP" altLang="en-US" sz="800" b="0" i="0" u="none" strike="noStrike">
                          <a:solidFill>
                            <a:srgbClr val="FFFFFF"/>
                          </a:solidFill>
                          <a:effectLst/>
                          <a:latin typeface="ＭＳ 明朝" panose="02020609040205080304" pitchFamily="17" charset="-128"/>
                          <a:ea typeface="ＭＳ 明朝" panose="02020609040205080304" pitchFamily="17" charset="-128"/>
                        </a:rPr>
                      </a:br>
                      <a:r>
                        <a:rPr lang="en-US" altLang="ja-JP" sz="800" b="0" i="0" u="none" strike="noStrike">
                          <a:solidFill>
                            <a:srgbClr val="FFFFFF"/>
                          </a:solidFill>
                          <a:effectLst/>
                          <a:latin typeface="ＭＳ 明朝" panose="02020609040205080304" pitchFamily="17" charset="-128"/>
                          <a:ea typeface="ＭＳ 明朝" panose="02020609040205080304" pitchFamily="17" charset="-128"/>
                        </a:rPr>
                        <a:t>(</a:t>
                      </a: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a:t>
                      </a:r>
                      <a:r>
                        <a:rPr lang="en-US" altLang="ja-JP" sz="800" b="0" i="0" u="none" strike="noStrike">
                          <a:solidFill>
                            <a:srgbClr val="FFFFFF"/>
                          </a:solidFill>
                          <a:effectLst/>
                          <a:latin typeface="ＭＳ 明朝" panose="02020609040205080304" pitchFamily="17" charset="-128"/>
                          <a:ea typeface="ＭＳ 明朝" panose="02020609040205080304" pitchFamily="17" charset="-128"/>
                        </a:rPr>
                        <a:t>)</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順位</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800" b="0" i="0" u="none" strike="noStrike" dirty="0">
                          <a:solidFill>
                            <a:srgbClr val="FFFFFF"/>
                          </a:solidFill>
                          <a:effectLst/>
                          <a:latin typeface="ＭＳ 明朝" panose="02020609040205080304" pitchFamily="17" charset="-128"/>
                          <a:ea typeface="ＭＳ 明朝" panose="02020609040205080304" pitchFamily="17" charset="-128"/>
                        </a:rPr>
                        <a:t>患者一人当たりの医療費</a:t>
                      </a:r>
                      <a:r>
                        <a:rPr lang="en-US" altLang="ja-JP" sz="800" b="0" i="0" u="none" strike="noStrike" dirty="0">
                          <a:solidFill>
                            <a:srgbClr val="FFFFFF"/>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FFFFFF"/>
                          </a:solidFill>
                          <a:effectLst/>
                          <a:latin typeface="ＭＳ 明朝" panose="02020609040205080304" pitchFamily="17" charset="-128"/>
                          <a:ea typeface="ＭＳ 明朝" panose="02020609040205080304" pitchFamily="17" charset="-128"/>
                        </a:rPr>
                        <a:t>円</a:t>
                      </a:r>
                      <a:r>
                        <a:rPr lang="en-US" altLang="ja-JP" sz="800" b="0" i="0" u="none" strike="noStrike" dirty="0">
                          <a:solidFill>
                            <a:srgbClr val="FFFFFF"/>
                          </a:solidFill>
                          <a:effectLst/>
                          <a:latin typeface="ＭＳ 明朝" panose="02020609040205080304" pitchFamily="17" charset="-128"/>
                          <a:ea typeface="ＭＳ 明朝" panose="02020609040205080304" pitchFamily="17" charset="-128"/>
                        </a:rPr>
                        <a: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800" b="0" i="0" u="none" strike="noStrike">
                          <a:solidFill>
                            <a:srgbClr val="FFFFFF"/>
                          </a:solidFill>
                          <a:effectLst/>
                          <a:latin typeface="ＭＳ 明朝" panose="02020609040205080304" pitchFamily="17" charset="-128"/>
                          <a:ea typeface="ＭＳ 明朝" panose="02020609040205080304" pitchFamily="17" charset="-128"/>
                        </a:rPr>
                        <a:t>順位</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073808765"/>
                  </a:ext>
                </a:extLst>
              </a:tr>
              <a:tr h="189872">
                <a:tc gridSpan="2">
                  <a:txBody>
                    <a:bodyPr/>
                    <a:lstStyle/>
                    <a:p>
                      <a:pPr algn="l" fontAlgn="ctr"/>
                      <a:r>
                        <a:rPr lang="en-US" altLang="ja-JP" sz="800" b="0" i="0" u="none" strike="noStrike" dirty="0" err="1">
                          <a:solidFill>
                            <a:srgbClr val="000000"/>
                          </a:solidFill>
                          <a:effectLst/>
                          <a:latin typeface="ＭＳ 明朝" panose="02020609040205080304" pitchFamily="17" charset="-128"/>
                          <a:ea typeface="ＭＳ 明朝" panose="02020609040205080304" pitchFamily="17" charset="-128"/>
                        </a:rPr>
                        <a:t>ⅩⅣ</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．腎尿路生殖器系の疾患</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kumimoji="1" lang="ja-JP" altLang="en-US"/>
                    </a:p>
                  </a:txBody>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4,877,176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2.6%</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11</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131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29.4%</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12</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37,230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13</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44967800"/>
                  </a:ext>
                </a:extLst>
              </a:tr>
              <a:tr h="238557">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1401</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糸球体疾患及び</a:t>
                      </a:r>
                      <a:br>
                        <a:rPr lang="ja-JP" altLang="en-US" sz="8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腎尿細管間質性疾患</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228,776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0.1%</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78</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7.2%</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51</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7,149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89</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3902302"/>
                  </a:ext>
                </a:extLst>
              </a:tr>
              <a:tr h="238557">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1402</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腎不全</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2,148,581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1.1%</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26</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3.4%</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72</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143,239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17</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1636165"/>
                  </a:ext>
                </a:extLst>
              </a:tr>
              <a:tr h="238557">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1403</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尿路結石症</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295,951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0.2%</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71</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2.0%</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82</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32,883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33</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9757580"/>
                  </a:ext>
                </a:extLst>
              </a:tr>
              <a:tr h="238557">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1404</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その他の腎尿路系の疾患</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1,218,768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0.6%</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41</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92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20.7%</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16</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13,247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61</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4744818"/>
                  </a:ext>
                </a:extLst>
              </a:tr>
              <a:tr h="238557">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1405</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前立腺肥大（症）</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418,606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0.2%</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61</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5.2%</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64</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18,200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50</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2363162"/>
                  </a:ext>
                </a:extLst>
              </a:tr>
              <a:tr h="321322">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1406</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その他の男性生殖器の疾患</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0.0%</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0.0%</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9717752"/>
                  </a:ext>
                </a:extLst>
              </a:tr>
              <a:tr h="238557">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1407</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月経障害及び閉経周辺期障害</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120,778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0.1%</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82</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2.7%</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76</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10,065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79</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1643585"/>
                  </a:ext>
                </a:extLst>
              </a:tr>
              <a:tr h="238557">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1408</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乳房及びその他の女性生殖器の疾患</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445,716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0.2%</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60</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4.7%</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67</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21,225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45</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541059"/>
                  </a:ext>
                </a:extLst>
              </a:tr>
            </a:tbl>
          </a:graphicData>
        </a:graphic>
      </p:graphicFrame>
      <p:sp>
        <p:nvSpPr>
          <p:cNvPr id="11" name="正方形/長方形 5">
            <a:extLst>
              <a:ext uri="{FF2B5EF4-FFF2-40B4-BE49-F238E27FC236}">
                <a16:creationId xmlns:a16="http://schemas.microsoft.com/office/drawing/2014/main" id="{0E601B16-7E73-4F07-9FA8-13D4BDB2FA13}"/>
              </a:ext>
            </a:extLst>
          </p:cNvPr>
          <p:cNvSpPr>
            <a:spLocks noChangeAspect="1"/>
          </p:cNvSpPr>
          <p:nvPr/>
        </p:nvSpPr>
        <p:spPr>
          <a:xfrm>
            <a:off x="589074" y="1971882"/>
            <a:ext cx="5307953"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chorCtr="0">
            <a:spAutoFit/>
          </a:bodyPr>
          <a:lstStyle>
            <a:defPPr>
              <a:defRPr lang="ja-JP"/>
            </a:defPPr>
            <a:lvl1pPr marL="0" algn="l" defTabSz="914400" rtl="0" eaLnBrk="1" latinLnBrk="0" hangingPunct="1">
              <a:defRPr kumimoji="1" sz="1800" kern="1200">
                <a:solidFill>
                  <a:srgbClr val="FFFFFF"/>
                </a:solidFill>
                <a:latin typeface="Century Schoolbook"/>
                <a:ea typeface="+mn-ea"/>
                <a:cs typeface="+mn-cs"/>
              </a:defRPr>
            </a:lvl1pPr>
            <a:lvl2pPr marL="457200" algn="l" defTabSz="914400" rtl="0" eaLnBrk="1" latinLnBrk="0" hangingPunct="1">
              <a:defRPr kumimoji="1" sz="1800" kern="1200">
                <a:solidFill>
                  <a:srgbClr val="FFFFFF"/>
                </a:solidFill>
                <a:latin typeface="Century Schoolbook"/>
                <a:ea typeface="+mn-ea"/>
                <a:cs typeface="+mn-cs"/>
              </a:defRPr>
            </a:lvl2pPr>
            <a:lvl3pPr marL="914400" algn="l" defTabSz="914400" rtl="0" eaLnBrk="1" latinLnBrk="0" hangingPunct="1">
              <a:defRPr kumimoji="1" sz="1800" kern="1200">
                <a:solidFill>
                  <a:srgbClr val="FFFFFF"/>
                </a:solidFill>
                <a:latin typeface="Century Schoolbook"/>
                <a:ea typeface="+mn-ea"/>
                <a:cs typeface="+mn-cs"/>
              </a:defRPr>
            </a:lvl3pPr>
            <a:lvl4pPr marL="1371600" algn="l" defTabSz="914400" rtl="0" eaLnBrk="1" latinLnBrk="0" hangingPunct="1">
              <a:defRPr kumimoji="1" sz="1800" kern="1200">
                <a:solidFill>
                  <a:srgbClr val="FFFFFF"/>
                </a:solidFill>
                <a:latin typeface="Century Schoolbook"/>
                <a:ea typeface="+mn-ea"/>
                <a:cs typeface="+mn-cs"/>
              </a:defRPr>
            </a:lvl4pPr>
            <a:lvl5pPr marL="1828800" algn="l" defTabSz="914400" rtl="0" eaLnBrk="1" latinLnBrk="0" hangingPunct="1">
              <a:defRPr kumimoji="1" sz="1800" kern="1200">
                <a:solidFill>
                  <a:srgbClr val="FFFFFF"/>
                </a:solidFill>
                <a:latin typeface="Century Schoolbook"/>
                <a:ea typeface="+mn-ea"/>
                <a:cs typeface="+mn-cs"/>
              </a:defRPr>
            </a:lvl5pPr>
            <a:lvl6pPr marL="2286000" algn="l" defTabSz="914400" rtl="0" eaLnBrk="1" latinLnBrk="0" hangingPunct="1">
              <a:defRPr kumimoji="1" sz="1800" kern="1200">
                <a:solidFill>
                  <a:srgbClr val="FFFFFF"/>
                </a:solidFill>
                <a:latin typeface="Century Schoolbook"/>
                <a:ea typeface="+mn-ea"/>
                <a:cs typeface="+mn-cs"/>
              </a:defRPr>
            </a:lvl6pPr>
            <a:lvl7pPr marL="2743200" algn="l" defTabSz="914400" rtl="0" eaLnBrk="1" latinLnBrk="0" hangingPunct="1">
              <a:defRPr kumimoji="1" sz="1800" kern="1200">
                <a:solidFill>
                  <a:srgbClr val="FFFFFF"/>
                </a:solidFill>
                <a:latin typeface="Century Schoolbook"/>
                <a:ea typeface="+mn-ea"/>
                <a:cs typeface="+mn-cs"/>
              </a:defRPr>
            </a:lvl7pPr>
            <a:lvl8pPr marL="3200400" algn="l" defTabSz="914400" rtl="0" eaLnBrk="1" latinLnBrk="0" hangingPunct="1">
              <a:defRPr kumimoji="1" sz="1800" kern="1200">
                <a:solidFill>
                  <a:srgbClr val="FFFFFF"/>
                </a:solidFill>
                <a:latin typeface="Century Schoolbook"/>
                <a:ea typeface="+mn-ea"/>
                <a:cs typeface="+mn-cs"/>
              </a:defRPr>
            </a:lvl8pPr>
            <a:lvl9pPr marL="3657600" algn="l" defTabSz="914400" rtl="0" eaLnBrk="1" latinLnBrk="0" hangingPunct="1">
              <a:defRPr kumimoji="1" sz="1800" kern="1200">
                <a:solidFill>
                  <a:srgbClr val="FFFFFF"/>
                </a:solidFill>
                <a:latin typeface="Century Schoolbook"/>
                <a:ea typeface="+mn-ea"/>
                <a:cs typeface="+mn-cs"/>
              </a:defRPr>
            </a:lvl9pPr>
          </a:lstStyle>
          <a:p>
            <a:pPr algn="just"/>
            <a:r>
              <a:rPr lang="ja-JP" altLang="en-US" sz="1200" dirty="0">
                <a:solidFill>
                  <a:schemeClr val="tx1"/>
                </a:solidFill>
                <a:latin typeface="ＭＳ 明朝" panose="02020609040205080304" pitchFamily="17" charset="-128"/>
                <a:ea typeface="ＭＳ 明朝" panose="02020609040205080304" pitchFamily="17" charset="-128"/>
              </a:rPr>
              <a:t>　医療費が第</a:t>
            </a:r>
            <a:r>
              <a:rPr lang="en-US" altLang="ja-JP" sz="1200" dirty="0">
                <a:solidFill>
                  <a:schemeClr val="tx1"/>
                </a:solidFill>
                <a:latin typeface="ＭＳ 明朝" panose="02020609040205080304" pitchFamily="17" charset="-128"/>
                <a:ea typeface="ＭＳ 明朝" panose="02020609040205080304" pitchFamily="17" charset="-128"/>
              </a:rPr>
              <a:t>10</a:t>
            </a:r>
            <a:r>
              <a:rPr lang="ja-JP" altLang="en-US" sz="1200" dirty="0">
                <a:solidFill>
                  <a:schemeClr val="tx1"/>
                </a:solidFill>
                <a:latin typeface="ＭＳ 明朝" panose="02020609040205080304" pitchFamily="17" charset="-128"/>
                <a:ea typeface="ＭＳ 明朝" panose="02020609040205080304" pitchFamily="17" charset="-128"/>
              </a:rPr>
              <a:t>位、患者一人当たり医療費が第</a:t>
            </a:r>
            <a:r>
              <a:rPr lang="en-US" altLang="ja-JP" sz="1200" dirty="0">
                <a:solidFill>
                  <a:schemeClr val="tx1"/>
                </a:solidFill>
                <a:latin typeface="ＭＳ 明朝" panose="02020609040205080304" pitchFamily="17" charset="-128"/>
                <a:ea typeface="ＭＳ 明朝" panose="02020609040205080304" pitchFamily="17" charset="-128"/>
              </a:rPr>
              <a:t>13</a:t>
            </a:r>
            <a:r>
              <a:rPr lang="ja-JP" altLang="en-US" sz="1200" dirty="0">
                <a:solidFill>
                  <a:schemeClr val="tx1"/>
                </a:solidFill>
                <a:latin typeface="ＭＳ 明朝" panose="02020609040205080304" pitchFamily="17" charset="-128"/>
                <a:ea typeface="ＭＳ 明朝" panose="02020609040205080304" pitchFamily="17" charset="-128"/>
              </a:rPr>
              <a:t>位である</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b="0" i="0" u="none" strike="noStrike" dirty="0">
                <a:solidFill>
                  <a:srgbClr val="000000"/>
                </a:solidFill>
                <a:effectLst/>
                <a:latin typeface="ＭＳ 明朝" panose="02020609040205080304" pitchFamily="17" charset="-128"/>
                <a:ea typeface="ＭＳ 明朝" panose="02020609040205080304" pitchFamily="17" charset="-128"/>
              </a:rPr>
              <a:t>腎尿路生殖器系</a:t>
            </a:r>
            <a:r>
              <a:rPr lang="ja-JP" altLang="en-US" sz="1200" b="0" i="0" u="none" strike="noStrike" dirty="0">
                <a:solidFill>
                  <a:schemeClr val="tx1"/>
                </a:solidFill>
                <a:effectLst/>
                <a:latin typeface="ＭＳ 明朝" panose="02020609040205080304" pitchFamily="17" charset="-128"/>
                <a:ea typeface="ＭＳ 明朝" panose="02020609040205080304" pitchFamily="17" charset="-128"/>
              </a:rPr>
              <a:t>の疾患</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について中分類別にみると、</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腎不全</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の医療費が約</a:t>
            </a:r>
            <a:r>
              <a:rPr lang="en-US" altLang="ja-JP" sz="1200" dirty="0">
                <a:solidFill>
                  <a:schemeClr val="tx1"/>
                </a:solidFill>
                <a:latin typeface="ＭＳ 明朝" panose="02020609040205080304" pitchFamily="17" charset="-128"/>
                <a:ea typeface="ＭＳ 明朝" panose="02020609040205080304" pitchFamily="17" charset="-128"/>
              </a:rPr>
              <a:t>210</a:t>
            </a:r>
            <a:r>
              <a:rPr lang="ja-JP" altLang="en-US" sz="1200" dirty="0">
                <a:solidFill>
                  <a:schemeClr val="tx1"/>
                </a:solidFill>
                <a:latin typeface="ＭＳ 明朝" panose="02020609040205080304" pitchFamily="17" charset="-128"/>
                <a:ea typeface="ＭＳ 明朝" panose="02020609040205080304" pitchFamily="17" charset="-128"/>
              </a:rPr>
              <a:t>万円で</a:t>
            </a:r>
            <a:r>
              <a:rPr lang="en-US" altLang="ja-JP" sz="1200" dirty="0">
                <a:solidFill>
                  <a:schemeClr val="tx1"/>
                </a:solidFill>
                <a:latin typeface="ＭＳ 明朝" panose="02020609040205080304" pitchFamily="17" charset="-128"/>
                <a:ea typeface="ＭＳ 明朝" panose="02020609040205080304" pitchFamily="17" charset="-128"/>
              </a:rPr>
              <a:t>1.1%</a:t>
            </a:r>
            <a:r>
              <a:rPr lang="ja-JP" altLang="en-US" sz="1200" dirty="0">
                <a:solidFill>
                  <a:schemeClr val="tx1"/>
                </a:solidFill>
                <a:latin typeface="ＭＳ 明朝" panose="02020609040205080304" pitchFamily="17" charset="-128"/>
                <a:ea typeface="ＭＳ 明朝" panose="02020609040205080304" pitchFamily="17" charset="-128"/>
              </a:rPr>
              <a:t>を占めています。</a:t>
            </a:r>
            <a:endParaRPr lang="en-US" altLang="ja-JP" sz="1200" dirty="0">
              <a:solidFill>
                <a:schemeClr val="tx1"/>
              </a:solidFill>
              <a:latin typeface="ＭＳ 明朝" panose="02020609040205080304" pitchFamily="17" charset="-128"/>
              <a:ea typeface="ＭＳ 明朝" panose="02020609040205080304" pitchFamily="17" charset="-128"/>
            </a:endParaRPr>
          </a:p>
          <a:p>
            <a:pPr algn="just"/>
            <a:r>
              <a:rPr lang="ja-JP" altLang="en-US" sz="1200" dirty="0">
                <a:solidFill>
                  <a:schemeClr val="tx1"/>
                </a:solidFill>
                <a:latin typeface="ＭＳ 明朝" panose="02020609040205080304" pitchFamily="17" charset="-128"/>
                <a:ea typeface="ＭＳ 明朝" panose="02020609040205080304" pitchFamily="17" charset="-128"/>
              </a:rPr>
              <a:t>　患者一人当たり医療費は、</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腎不全</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の患者一人当たり医療費が約</a:t>
            </a:r>
            <a:r>
              <a:rPr lang="en-US" altLang="ja-JP" sz="1200" dirty="0">
                <a:solidFill>
                  <a:schemeClr val="tx1"/>
                </a:solidFill>
                <a:latin typeface="ＭＳ 明朝" panose="02020609040205080304" pitchFamily="17" charset="-128"/>
                <a:ea typeface="ＭＳ 明朝" panose="02020609040205080304" pitchFamily="17" charset="-128"/>
              </a:rPr>
              <a:t>14</a:t>
            </a:r>
            <a:r>
              <a:rPr lang="ja-JP" altLang="en-US" sz="1200" dirty="0">
                <a:solidFill>
                  <a:schemeClr val="tx1"/>
                </a:solidFill>
                <a:latin typeface="ＭＳ 明朝" panose="02020609040205080304" pitchFamily="17" charset="-128"/>
                <a:ea typeface="ＭＳ 明朝" panose="02020609040205080304" pitchFamily="17" charset="-128"/>
              </a:rPr>
              <a:t>万円と高額になっています。</a:t>
            </a:r>
            <a:endParaRPr lang="ja-JP" altLang="en-US" sz="1200" dirty="0">
              <a:latin typeface="ＭＳ 明朝" panose="02020609040205080304" pitchFamily="17" charset="-128"/>
              <a:ea typeface="ＭＳ 明朝" panose="02020609040205080304" pitchFamily="17" charset="-128"/>
            </a:endParaRPr>
          </a:p>
        </p:txBody>
      </p:sp>
      <p:sp>
        <p:nvSpPr>
          <p:cNvPr id="12" name="テキスト ボックス 11">
            <a:extLst>
              <a:ext uri="{FF2B5EF4-FFF2-40B4-BE49-F238E27FC236}">
                <a16:creationId xmlns:a16="http://schemas.microsoft.com/office/drawing/2014/main" id="{A41AA6A8-1B6C-4DC8-8C9B-727696ADDF8D}"/>
              </a:ext>
            </a:extLst>
          </p:cNvPr>
          <p:cNvSpPr txBox="1"/>
          <p:nvPr/>
        </p:nvSpPr>
        <p:spPr>
          <a:xfrm>
            <a:off x="486017" y="5695802"/>
            <a:ext cx="5508140" cy="1354217"/>
          </a:xfrm>
          <a:prstGeom prst="rect">
            <a:avLst/>
          </a:prstGeom>
          <a:noFill/>
          <a:ln>
            <a:noFill/>
          </a:ln>
        </p:spPr>
        <p:txBody>
          <a:bodyPr wrap="square">
            <a:spAutoFit/>
          </a:bodyPr>
          <a:lstStyle/>
          <a:p>
            <a:r>
              <a:rPr lang="ja-JP" altLang="en-US" sz="800" b="1" dirty="0">
                <a:latin typeface="ＭＳ 明朝" panose="02020609040205080304" pitchFamily="17" charset="-128"/>
                <a:ea typeface="ＭＳ 明朝" panose="02020609040205080304" pitchFamily="17" charset="-128"/>
              </a:rPr>
              <a:t>データ化範囲</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分析対象</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入院</a:t>
            </a:r>
            <a:r>
              <a:rPr lang="en-US" altLang="ja-JP" sz="800" b="1" dirty="0">
                <a:latin typeface="ＭＳ 明朝" panose="02020609040205080304" pitchFamily="17" charset="-128"/>
                <a:ea typeface="ＭＳ 明朝" panose="02020609040205080304" pitchFamily="17" charset="-128"/>
              </a:rPr>
              <a:t>(DPC</a:t>
            </a:r>
            <a:r>
              <a:rPr lang="ja-JP" altLang="en-US" sz="800" b="1" dirty="0">
                <a:latin typeface="ＭＳ 明朝" panose="02020609040205080304" pitchFamily="17" charset="-128"/>
                <a:ea typeface="ＭＳ 明朝" panose="02020609040205080304" pitchFamily="17" charset="-128"/>
              </a:rPr>
              <a:t>を含む</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、入院外、調剤の電子レセプト。対象診療年月は令和</a:t>
            </a:r>
            <a:r>
              <a:rPr lang="en-US" altLang="ja-JP" sz="800" b="1" dirty="0">
                <a:latin typeface="ＭＳ 明朝" panose="02020609040205080304" pitchFamily="17" charset="-128"/>
                <a:ea typeface="ＭＳ 明朝" panose="02020609040205080304" pitchFamily="17" charset="-128"/>
              </a:rPr>
              <a:t>4</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4</a:t>
            </a:r>
            <a:r>
              <a:rPr lang="ja-JP" altLang="en-US" sz="800" b="1" dirty="0">
                <a:latin typeface="ＭＳ 明朝" panose="02020609040205080304" pitchFamily="17" charset="-128"/>
                <a:ea typeface="ＭＳ 明朝" panose="02020609040205080304" pitchFamily="17" charset="-128"/>
              </a:rPr>
              <a:t>月～令和</a:t>
            </a:r>
            <a:r>
              <a:rPr lang="en-US" altLang="ja-JP" sz="800" b="1" dirty="0">
                <a:latin typeface="ＭＳ 明朝" panose="02020609040205080304" pitchFamily="17" charset="-128"/>
                <a:ea typeface="ＭＳ 明朝" panose="02020609040205080304" pitchFamily="17" charset="-128"/>
              </a:rPr>
              <a:t>5</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3</a:t>
            </a:r>
            <a:r>
              <a:rPr lang="ja-JP" altLang="en-US" sz="800" b="1" dirty="0">
                <a:latin typeface="ＭＳ 明朝" panose="02020609040205080304" pitchFamily="17" charset="-128"/>
                <a:ea typeface="ＭＳ 明朝" panose="02020609040205080304" pitchFamily="17" charset="-128"/>
              </a:rPr>
              <a:t>月診療分</a:t>
            </a:r>
            <a:r>
              <a:rPr lang="en-US" altLang="ja-JP" sz="800" b="1" dirty="0">
                <a:latin typeface="ＭＳ 明朝" panose="02020609040205080304" pitchFamily="17" charset="-128"/>
                <a:ea typeface="ＭＳ 明朝" panose="02020609040205080304" pitchFamily="17" charset="-128"/>
              </a:rPr>
              <a:t>(12</a:t>
            </a:r>
            <a:r>
              <a:rPr lang="ja-JP" altLang="en-US" sz="800" b="1" dirty="0">
                <a:latin typeface="ＭＳ 明朝" panose="02020609040205080304" pitchFamily="17" charset="-128"/>
                <a:ea typeface="ＭＳ 明朝" panose="02020609040205080304" pitchFamily="17" charset="-128"/>
              </a:rPr>
              <a:t>カ月分</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a:t>
            </a:r>
          </a:p>
          <a:p>
            <a:r>
              <a:rPr lang="ja-JP" altLang="en-US" sz="800" b="1" dirty="0">
                <a:latin typeface="ＭＳ 明朝" panose="02020609040205080304" pitchFamily="17" charset="-128"/>
                <a:ea typeface="ＭＳ 明朝" panose="02020609040205080304" pitchFamily="17" charset="-128"/>
              </a:rPr>
              <a:t>年齢範囲</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年齢基準日時点の年齢を</a:t>
            </a:r>
            <a:r>
              <a:rPr lang="en-US" altLang="ja-JP" sz="800" b="1" dirty="0">
                <a:latin typeface="ＭＳ 明朝" panose="02020609040205080304" pitchFamily="17" charset="-128"/>
                <a:ea typeface="ＭＳ 明朝" panose="02020609040205080304" pitchFamily="17" charset="-128"/>
              </a:rPr>
              <a:t>0</a:t>
            </a:r>
            <a:r>
              <a:rPr lang="ja-JP" altLang="en-US" sz="800" b="1" dirty="0">
                <a:latin typeface="ＭＳ 明朝" panose="02020609040205080304" pitchFamily="17" charset="-128"/>
                <a:ea typeface="ＭＳ 明朝" panose="02020609040205080304" pitchFamily="17" charset="-128"/>
              </a:rPr>
              <a:t>歳～</a:t>
            </a:r>
            <a:r>
              <a:rPr lang="en-US" altLang="ja-JP" sz="800" b="1" dirty="0">
                <a:latin typeface="ＭＳ 明朝" panose="02020609040205080304" pitchFamily="17" charset="-128"/>
                <a:ea typeface="ＭＳ 明朝" panose="02020609040205080304" pitchFamily="17" charset="-128"/>
              </a:rPr>
              <a:t>999</a:t>
            </a:r>
            <a:r>
              <a:rPr lang="ja-JP" altLang="en-US" sz="800" b="1" dirty="0">
                <a:latin typeface="ＭＳ 明朝" panose="02020609040205080304" pitchFamily="17" charset="-128"/>
                <a:ea typeface="ＭＳ 明朝" panose="02020609040205080304" pitchFamily="17" charset="-128"/>
              </a:rPr>
              <a:t>歳の範囲で分析対象としている。</a:t>
            </a:r>
          </a:p>
          <a:p>
            <a:r>
              <a:rPr lang="ja-JP" altLang="en-US" sz="800" b="1" dirty="0">
                <a:latin typeface="ＭＳ 明朝" panose="02020609040205080304" pitchFamily="17" charset="-128"/>
                <a:ea typeface="ＭＳ 明朝" panose="02020609040205080304" pitchFamily="17" charset="-128"/>
              </a:rPr>
              <a:t>年齢基準日</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令和</a:t>
            </a:r>
            <a:r>
              <a:rPr lang="en-US" altLang="ja-JP" sz="800" b="1" dirty="0">
                <a:latin typeface="ＭＳ 明朝" panose="02020609040205080304" pitchFamily="17" charset="-128"/>
                <a:ea typeface="ＭＳ 明朝" panose="02020609040205080304" pitchFamily="17" charset="-128"/>
              </a:rPr>
              <a:t>5</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3</a:t>
            </a:r>
            <a:r>
              <a:rPr lang="ja-JP" altLang="en-US" sz="800" b="1" dirty="0">
                <a:latin typeface="ＭＳ 明朝" panose="02020609040205080304" pitchFamily="17" charset="-128"/>
                <a:ea typeface="ＭＳ 明朝" panose="02020609040205080304" pitchFamily="17" charset="-128"/>
              </a:rPr>
              <a:t>月</a:t>
            </a:r>
            <a:r>
              <a:rPr lang="en-US" altLang="ja-JP" sz="800" b="1" dirty="0">
                <a:latin typeface="ＭＳ 明朝" panose="02020609040205080304" pitchFamily="17" charset="-128"/>
                <a:ea typeface="ＭＳ 明朝" panose="02020609040205080304" pitchFamily="17" charset="-128"/>
              </a:rPr>
              <a:t>31</a:t>
            </a:r>
            <a:r>
              <a:rPr lang="ja-JP" altLang="en-US" sz="800" b="1" dirty="0">
                <a:latin typeface="ＭＳ 明朝" panose="02020609040205080304" pitchFamily="17" charset="-128"/>
                <a:ea typeface="ＭＳ 明朝" panose="02020609040205080304" pitchFamily="17" charset="-128"/>
              </a:rPr>
              <a:t>日時点。</a:t>
            </a:r>
          </a:p>
          <a:p>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医療費</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各月、</a:t>
            </a:r>
            <a:r>
              <a:rPr lang="en-US" altLang="ja-JP" sz="700" dirty="0">
                <a:latin typeface="ＭＳ 明朝" panose="02020609040205080304" pitchFamily="17" charset="-128"/>
                <a:ea typeface="ＭＳ 明朝" panose="02020609040205080304" pitchFamily="17" charset="-128"/>
              </a:rPr>
              <a:t>1</a:t>
            </a:r>
            <a:r>
              <a:rPr lang="ja-JP" altLang="en-US" sz="700" dirty="0">
                <a:latin typeface="ＭＳ 明朝" panose="02020609040205080304" pitchFamily="17" charset="-128"/>
                <a:ea typeface="ＭＳ 明朝" panose="02020609040205080304" pitchFamily="17" charset="-128"/>
              </a:rPr>
              <a:t>日でも資格があれば分析対象としている。中分類における疾病分類毎に集計するため、データ化時点で医科レセプトが存在しない</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画像レセプト、月遅れ等</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場合集計できない。そのため他統計と一致しない。</a:t>
            </a:r>
          </a:p>
          <a:p>
            <a:r>
              <a:rPr lang="en-US" altLang="ja-JP" sz="700" dirty="0">
                <a:latin typeface="ＭＳ 明朝" panose="02020609040205080304" pitchFamily="17" charset="-128"/>
                <a:ea typeface="ＭＳ 明朝" panose="02020609040205080304" pitchFamily="17" charset="-128"/>
              </a:rPr>
              <a:t>※</a:t>
            </a:r>
            <a:r>
              <a:rPr lang="ja-JP" altLang="en-US" sz="700" dirty="0" err="1">
                <a:latin typeface="ＭＳ 明朝" panose="02020609040205080304" pitchFamily="17" charset="-128"/>
                <a:ea typeface="ＭＳ 明朝" panose="02020609040205080304" pitchFamily="17" charset="-128"/>
              </a:rPr>
              <a:t>う蝕</a:t>
            </a:r>
            <a:r>
              <a:rPr lang="en-US" altLang="ja-JP" sz="700" dirty="0">
                <a:latin typeface="ＭＳ 明朝" panose="02020609040205080304" pitchFamily="17" charset="-128"/>
                <a:ea typeface="ＭＳ 明朝" panose="02020609040205080304" pitchFamily="17" charset="-128"/>
              </a:rPr>
              <a:t>…｢</a:t>
            </a:r>
            <a:r>
              <a:rPr lang="ja-JP" altLang="en-US" sz="700" dirty="0" err="1">
                <a:latin typeface="ＭＳ 明朝" panose="02020609040205080304" pitchFamily="17" charset="-128"/>
                <a:ea typeface="ＭＳ 明朝" panose="02020609040205080304" pitchFamily="17" charset="-128"/>
              </a:rPr>
              <a:t>う蝕</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等歯科レセプト情報と思われるものはデータ化対象外のため算出できない。</a:t>
            </a:r>
          </a:p>
          <a:p>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レセプト件数</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中分類における疾病分類毎に集計</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実レセプト件数</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するため、合計件数は縦の合計と一致しない</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一件のレセプトに複数の疾病があるため</a:t>
            </a:r>
            <a:r>
              <a:rPr lang="en-US" altLang="ja-JP" sz="700" dirty="0">
                <a:latin typeface="ＭＳ 明朝" panose="02020609040205080304" pitchFamily="17" charset="-128"/>
                <a:ea typeface="ＭＳ 明朝" panose="02020609040205080304" pitchFamily="17" charset="-128"/>
              </a:rPr>
              <a:t>)</a:t>
            </a:r>
            <a:r>
              <a:rPr lang="ja-JP" altLang="en-US" sz="700" dirty="0" err="1">
                <a:latin typeface="ＭＳ 明朝" panose="02020609040205080304" pitchFamily="17" charset="-128"/>
                <a:ea typeface="ＭＳ 明朝" panose="02020609040205080304" pitchFamily="17" charset="-128"/>
              </a:rPr>
              <a:t>。</a:t>
            </a:r>
            <a:endParaRPr lang="ja-JP" altLang="en-US" sz="700" dirty="0">
              <a:latin typeface="ＭＳ 明朝" panose="02020609040205080304" pitchFamily="17" charset="-128"/>
              <a:ea typeface="ＭＳ 明朝" panose="02020609040205080304" pitchFamily="17" charset="-128"/>
            </a:endParaRPr>
          </a:p>
          <a:p>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患者数</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各月、</a:t>
            </a:r>
            <a:r>
              <a:rPr lang="en-US" altLang="ja-JP" sz="700" dirty="0">
                <a:latin typeface="ＭＳ 明朝" panose="02020609040205080304" pitchFamily="17" charset="-128"/>
                <a:ea typeface="ＭＳ 明朝" panose="02020609040205080304" pitchFamily="17" charset="-128"/>
              </a:rPr>
              <a:t>1</a:t>
            </a:r>
            <a:r>
              <a:rPr lang="ja-JP" altLang="en-US" sz="700" dirty="0">
                <a:latin typeface="ＭＳ 明朝" panose="02020609040205080304" pitchFamily="17" charset="-128"/>
                <a:ea typeface="ＭＳ 明朝" panose="02020609040205080304" pitchFamily="17" charset="-128"/>
              </a:rPr>
              <a:t>日でも資格があれば分析対象としている。中分類における疾病分類毎に集計</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実患者数</a:t>
            </a: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するため、合計人数は縦の合計と一致しない</a:t>
            </a:r>
            <a:r>
              <a:rPr lang="ja-JP" altLang="en-US" sz="800" dirty="0">
                <a:latin typeface="ＭＳ 明朝" panose="02020609040205080304" pitchFamily="17" charset="-128"/>
                <a:ea typeface="ＭＳ 明朝" panose="02020609040205080304" pitchFamily="17" charset="-128"/>
              </a:rPr>
              <a:t>。</a:t>
            </a:r>
          </a:p>
        </p:txBody>
      </p:sp>
    </p:spTree>
    <p:extLst>
      <p:ext uri="{BB962C8B-B14F-4D97-AF65-F5344CB8AC3E}">
        <p14:creationId xmlns:p14="http://schemas.microsoft.com/office/powerpoint/2010/main" val="128240001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noChangeAspect="1"/>
          </p:cNvSpPr>
          <p:nvPr/>
        </p:nvSpPr>
        <p:spPr>
          <a:xfrm>
            <a:off x="588138" y="911988"/>
            <a:ext cx="5327650" cy="2094488"/>
          </a:xfrm>
          <a:prstGeom prst="rect">
            <a:avLst/>
          </a:prstGeom>
        </p:spPr>
        <p:txBody>
          <a:bodyPr vert="horz" lIns="0" tIns="45720" rIns="90000" bIns="45720" rtlCol="0" anchor="t">
            <a:noAutofit/>
          </a:bodyPr>
          <a:lstStyle/>
          <a:p>
            <a:pPr marL="0" marR="0" lvl="0" indent="0" algn="l" defTabSz="914400" rtl="0" eaLnBrk="1" fontAlgn="auto" latinLnBrk="0" hangingPunct="1">
              <a:lnSpc>
                <a:spcPct val="125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③高額レセプト発生患者の疾病傾向</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algn="just">
              <a:lnSpc>
                <a:spcPct val="125000"/>
              </a:lnSpc>
              <a:spcBef>
                <a:spcPct val="0"/>
              </a:spcBef>
              <a:defRPr/>
            </a:pPr>
            <a:r>
              <a:rPr lang="ja-JP" altLang="ja-JP" sz="1200" dirty="0">
                <a:latin typeface="ＭＳ 明朝" panose="02020609040205080304" pitchFamily="17" charset="-128"/>
                <a:ea typeface="ＭＳ 明朝" panose="02020609040205080304" pitchFamily="17" charset="-128"/>
              </a:rPr>
              <a:t>　</a:t>
            </a:r>
            <a:r>
              <a:rPr lang="ja-JP" altLang="en-US" sz="1200" dirty="0">
                <a:latin typeface="ＭＳ 明朝" panose="02020609040205080304" pitchFamily="17" charset="-128"/>
                <a:ea typeface="ＭＳ 明朝" panose="02020609040205080304" pitchFamily="17" charset="-128"/>
              </a:rPr>
              <a:t>以下は、令和</a:t>
            </a:r>
            <a:r>
              <a:rPr lang="en-US" altLang="ja-JP" sz="1200" dirty="0">
                <a:latin typeface="ＭＳ 明朝" panose="02020609040205080304" pitchFamily="17" charset="-128"/>
                <a:ea typeface="ＭＳ 明朝" panose="02020609040205080304" pitchFamily="17" charset="-128"/>
              </a:rPr>
              <a:t>4</a:t>
            </a:r>
            <a:r>
              <a:rPr lang="ja-JP" altLang="en-US" sz="1200" dirty="0">
                <a:latin typeface="ＭＳ 明朝" panose="02020609040205080304" pitchFamily="17" charset="-128"/>
                <a:ea typeface="ＭＳ 明朝" panose="02020609040205080304" pitchFamily="17" charset="-128"/>
              </a:rPr>
              <a:t>年</a:t>
            </a:r>
            <a:r>
              <a:rPr lang="en-US" altLang="ja-JP" sz="1200" dirty="0">
                <a:latin typeface="ＭＳ 明朝" panose="02020609040205080304" pitchFamily="17" charset="-128"/>
                <a:ea typeface="ＭＳ 明朝" panose="02020609040205080304" pitchFamily="17" charset="-128"/>
              </a:rPr>
              <a:t>4</a:t>
            </a:r>
            <a:r>
              <a:rPr lang="ja-JP" altLang="en-US" sz="1200" dirty="0">
                <a:latin typeface="ＭＳ 明朝" panose="02020609040205080304" pitchFamily="17" charset="-128"/>
                <a:ea typeface="ＭＳ 明朝" panose="02020609040205080304" pitchFamily="17" charset="-128"/>
              </a:rPr>
              <a:t>月～令和</a:t>
            </a:r>
            <a:r>
              <a:rPr lang="en-US" altLang="ja-JP" sz="1200" dirty="0">
                <a:latin typeface="ＭＳ 明朝" panose="02020609040205080304" pitchFamily="17" charset="-128"/>
                <a:ea typeface="ＭＳ 明朝" panose="02020609040205080304" pitchFamily="17" charset="-128"/>
              </a:rPr>
              <a:t>5</a:t>
            </a:r>
            <a:r>
              <a:rPr lang="ja-JP" altLang="en-US" sz="1200" dirty="0">
                <a:latin typeface="ＭＳ 明朝" panose="02020609040205080304" pitchFamily="17" charset="-128"/>
                <a:ea typeface="ＭＳ 明朝" panose="02020609040205080304" pitchFamily="17" charset="-128"/>
              </a:rPr>
              <a:t>年</a:t>
            </a:r>
            <a:r>
              <a:rPr lang="en-US" altLang="ja-JP" sz="1200" dirty="0">
                <a:latin typeface="ＭＳ 明朝" panose="02020609040205080304" pitchFamily="17" charset="-128"/>
                <a:ea typeface="ＭＳ 明朝" panose="02020609040205080304" pitchFamily="17" charset="-128"/>
              </a:rPr>
              <a:t>3</a:t>
            </a:r>
            <a:r>
              <a:rPr lang="ja-JP" altLang="en-US" sz="1200" dirty="0">
                <a:latin typeface="ＭＳ 明朝" panose="02020609040205080304" pitchFamily="17" charset="-128"/>
                <a:ea typeface="ＭＳ 明朝" panose="02020609040205080304" pitchFamily="17" charset="-128"/>
              </a:rPr>
              <a:t>月診療分</a:t>
            </a:r>
            <a:r>
              <a:rPr lang="en-US" altLang="ja-JP" sz="1200" dirty="0">
                <a:latin typeface="ＭＳ 明朝" panose="02020609040205080304" pitchFamily="17" charset="-128"/>
                <a:ea typeface="ＭＳ 明朝" panose="02020609040205080304" pitchFamily="17" charset="-128"/>
              </a:rPr>
              <a:t>(12</a:t>
            </a:r>
            <a:r>
              <a:rPr lang="ja-JP" altLang="en-US" sz="1200" dirty="0">
                <a:latin typeface="ＭＳ 明朝" panose="02020609040205080304" pitchFamily="17" charset="-128"/>
                <a:ea typeface="ＭＳ 明朝" panose="02020609040205080304" pitchFamily="17" charset="-128"/>
              </a:rPr>
              <a:t>カ月分</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に発生しているレセプトのうち、</a:t>
            </a:r>
            <a:r>
              <a:rPr lang="ja-JP" altLang="ja-JP" sz="1200" dirty="0">
                <a:latin typeface="ＭＳ 明朝" panose="02020609040205080304" pitchFamily="17" charset="-128"/>
                <a:ea typeface="ＭＳ 明朝" panose="02020609040205080304" pitchFamily="17" charset="-128"/>
              </a:rPr>
              <a:t>高額レセプト発生患者の疾病傾向を</a:t>
            </a:r>
            <a:r>
              <a:rPr lang="ja-JP" altLang="en-US" sz="1200" dirty="0">
                <a:latin typeface="ＭＳ 明朝" panose="02020609040205080304" pitchFamily="17" charset="-128"/>
                <a:ea typeface="ＭＳ 明朝" panose="02020609040205080304" pitchFamily="17" charset="-128"/>
              </a:rPr>
              <a:t>示したものです</a:t>
            </a:r>
            <a:r>
              <a:rPr lang="ja-JP" altLang="ja-JP" sz="1200" dirty="0">
                <a:latin typeface="ＭＳ 明朝" panose="02020609040205080304" pitchFamily="17" charset="-128"/>
                <a:ea typeface="ＭＳ 明朝" panose="02020609040205080304" pitchFamily="17" charset="-128"/>
              </a:rPr>
              <a:t>。高額レセプト発生患者の分析期間の全レセプトを医療費分解後、最も医療費がかかっている疾病を主要傷病名と定義し、対象者の全医療費を集計し</a:t>
            </a:r>
            <a:r>
              <a:rPr lang="ja-JP" altLang="en-US" sz="1200" dirty="0">
                <a:latin typeface="ＭＳ 明朝" panose="02020609040205080304" pitchFamily="17" charset="-128"/>
                <a:ea typeface="ＭＳ 明朝" panose="02020609040205080304" pitchFamily="17" charset="-128"/>
              </a:rPr>
              <a:t>まし</a:t>
            </a:r>
            <a:r>
              <a:rPr lang="ja-JP" altLang="ja-JP" sz="1200" dirty="0">
                <a:latin typeface="ＭＳ 明朝" panose="02020609040205080304" pitchFamily="17" charset="-128"/>
                <a:ea typeface="ＭＳ 明朝" panose="02020609040205080304" pitchFamily="17" charset="-128"/>
              </a:rPr>
              <a:t>た。</a:t>
            </a:r>
            <a:r>
              <a:rPr lang="ja-JP" altLang="en-US" sz="1200" dirty="0">
                <a:latin typeface="ＭＳ 明朝" panose="02020609040205080304" pitchFamily="17" charset="-128"/>
                <a:ea typeface="ＭＳ 明朝" panose="02020609040205080304" pitchFamily="17" charset="-128"/>
              </a:rPr>
              <a:t>高額レセプト発生患者を主要傷病名で中分類毎に分類した結果、高額レセプト発生患者の一人当たり医療費が高額な疾病分類は</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ウイルス性肝炎</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くも膜下出血</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気管，気管支及び肺の悪性新生物＜腫瘍＞</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等となっています。</a:t>
            </a:r>
            <a:endParaRPr kumimoji="1" lang="ja-JP" altLang="en-US" sz="1200" dirty="0">
              <a:latin typeface="ＭＳ 明朝" panose="02020609040205080304" pitchFamily="17" charset="-128"/>
              <a:ea typeface="ＭＳ 明朝" panose="02020609040205080304" pitchFamily="17" charset="-128"/>
            </a:endParaRPr>
          </a:p>
        </p:txBody>
      </p:sp>
      <p:sp>
        <p:nvSpPr>
          <p:cNvPr id="8" name="テキスト ボックス 7"/>
          <p:cNvSpPr txBox="1">
            <a:spLocks noChangeAspect="1"/>
          </p:cNvSpPr>
          <p:nvPr/>
        </p:nvSpPr>
        <p:spPr>
          <a:xfrm>
            <a:off x="588138" y="2888185"/>
            <a:ext cx="5316495" cy="276999"/>
          </a:xfrm>
          <a:prstGeom prst="rect">
            <a:avLst/>
          </a:prstGeom>
          <a:noFill/>
        </p:spPr>
        <p:txBody>
          <a:bodyPr wrap="square" lIns="0" r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高額</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(5</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万点以上</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レセプト発生患者の疾病傾向</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患者一人当たりの医療費順</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p>
        </p:txBody>
      </p:sp>
      <p:sp>
        <p:nvSpPr>
          <p:cNvPr id="9" name="注釈文章 13"/>
          <p:cNvSpPr txBox="1">
            <a:spLocks noChangeAspect="1"/>
          </p:cNvSpPr>
          <p:nvPr/>
        </p:nvSpPr>
        <p:spPr>
          <a:xfrm>
            <a:off x="588138" y="7813964"/>
            <a:ext cx="5324570" cy="907941"/>
          </a:xfrm>
          <a:prstGeom prst="rect">
            <a:avLst/>
          </a:prstGeom>
          <a:noFill/>
        </p:spPr>
        <p:txBody>
          <a:bodyPr wrap="square" lIns="0" rIns="9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データ化範囲</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分析対象</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入院</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(DPC</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を含む</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、入院外、調剤の電子レセプト。</a:t>
            </a:r>
            <a:endPar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対象診療年月は令和</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4</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4</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月～令和</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5</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3</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月診療分</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(12</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カ月分</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資格確認日</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…1</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日でも資格があれば分析対象としている。</a:t>
            </a:r>
            <a:endPar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主要傷病名</a:t>
            </a: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高額レセプト発生患者の分析期間の全レセプトを医療費分解後、患者毎に最も医療費が高額となった疾病</a:t>
            </a: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患者数</a:t>
            </a: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高額レセプト発生患者</a:t>
            </a: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を</a:t>
            </a:r>
            <a:r>
              <a:rPr kumimoji="1" lang="ja-JP"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主要傷病名</a:t>
            </a: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で</a:t>
            </a:r>
            <a:r>
              <a:rPr kumimoji="1" lang="ja-JP"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中分類</a:t>
            </a: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毎に集計した。</a:t>
            </a:r>
            <a:endPar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医療費</a:t>
            </a: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高額レセプト発生患者の分析期間の全レセプトの医療費</a:t>
            </a: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高額レセプトに限らない</a:t>
            </a: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700" b="0" i="0" u="none" strike="noStrike" kern="1200" cap="none" spc="0" normalizeH="0" baseline="0" noProof="0" dirty="0" err="1">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患者一人当たりの医療費</a:t>
            </a: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高額レセプト発生患者の分析期間中の患者一人当たり医療費</a:t>
            </a: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73D0D584-8447-4BD9-A05B-3CFE3CA4F969}"/>
              </a:ext>
            </a:extLst>
          </p:cNvPr>
          <p:cNvSpPr>
            <a:spLocks noGrp="1"/>
          </p:cNvSpPr>
          <p:nvPr>
            <p:ph type="sldNum" sz="quarter" idx="4"/>
          </p:nvPr>
        </p:nvSpPr>
        <p:spPr>
          <a:xfrm>
            <a:off x="2484067" y="8802749"/>
            <a:ext cx="1512041" cy="48577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800" b="0" i="0" u="none" strike="noStrike" kern="1200" cap="none" spc="0" normalizeH="0" baseline="0" noProof="0" smtClean="0">
                <a:ln>
                  <a:noFill/>
                </a:ln>
                <a:solidFill>
                  <a:srgbClr val="898989"/>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1" lang="ja-JP" altLang="en-US" sz="800" b="0" i="0" u="none" strike="noStrike" kern="1200" cap="none" spc="0" normalizeH="0" baseline="0" noProof="0" dirty="0">
              <a:ln>
                <a:noFill/>
              </a:ln>
              <a:solidFill>
                <a:srgbClr val="898989"/>
              </a:solidFill>
              <a:effectLst/>
              <a:uLnTx/>
              <a:uFillTx/>
            </a:endParaRPr>
          </a:p>
        </p:txBody>
      </p:sp>
      <p:graphicFrame>
        <p:nvGraphicFramePr>
          <p:cNvPr id="10" name="表 9">
            <a:extLst>
              <a:ext uri="{FF2B5EF4-FFF2-40B4-BE49-F238E27FC236}">
                <a16:creationId xmlns:a16="http://schemas.microsoft.com/office/drawing/2014/main" id="{F2C5E10F-2228-4FDA-A273-1689476D1F7A}"/>
              </a:ext>
            </a:extLst>
          </p:cNvPr>
          <p:cNvGraphicFramePr>
            <a:graphicFrameLocks noGrp="1" noChangeAspect="1"/>
          </p:cNvGraphicFramePr>
          <p:nvPr>
            <p:extLst>
              <p:ext uri="{D42A27DB-BD31-4B8C-83A1-F6EECF244321}">
                <p14:modId xmlns:p14="http://schemas.microsoft.com/office/powerpoint/2010/main" val="1119601786"/>
              </p:ext>
            </p:extLst>
          </p:nvPr>
        </p:nvGraphicFramePr>
        <p:xfrm>
          <a:off x="580931" y="3165430"/>
          <a:ext cx="5316394" cy="4665100"/>
        </p:xfrm>
        <a:graphic>
          <a:graphicData uri="http://schemas.openxmlformats.org/drawingml/2006/table">
            <a:tbl>
              <a:tblPr/>
              <a:tblGrid>
                <a:gridCol w="193288">
                  <a:extLst>
                    <a:ext uri="{9D8B030D-6E8A-4147-A177-3AD203B41FA5}">
                      <a16:colId xmlns:a16="http://schemas.microsoft.com/office/drawing/2014/main" val="4260836944"/>
                    </a:ext>
                  </a:extLst>
                </a:gridCol>
                <a:gridCol w="246123">
                  <a:extLst>
                    <a:ext uri="{9D8B030D-6E8A-4147-A177-3AD203B41FA5}">
                      <a16:colId xmlns:a16="http://schemas.microsoft.com/office/drawing/2014/main" val="3290400905"/>
                    </a:ext>
                  </a:extLst>
                </a:gridCol>
                <a:gridCol w="1360175">
                  <a:extLst>
                    <a:ext uri="{9D8B030D-6E8A-4147-A177-3AD203B41FA5}">
                      <a16:colId xmlns:a16="http://schemas.microsoft.com/office/drawing/2014/main" val="249059394"/>
                    </a:ext>
                  </a:extLst>
                </a:gridCol>
                <a:gridCol w="1360175">
                  <a:extLst>
                    <a:ext uri="{9D8B030D-6E8A-4147-A177-3AD203B41FA5}">
                      <a16:colId xmlns:a16="http://schemas.microsoft.com/office/drawing/2014/main" val="3551693296"/>
                    </a:ext>
                  </a:extLst>
                </a:gridCol>
                <a:gridCol w="332885">
                  <a:extLst>
                    <a:ext uri="{9D8B030D-6E8A-4147-A177-3AD203B41FA5}">
                      <a16:colId xmlns:a16="http://schemas.microsoft.com/office/drawing/2014/main" val="1878981136"/>
                    </a:ext>
                  </a:extLst>
                </a:gridCol>
                <a:gridCol w="429529">
                  <a:extLst>
                    <a:ext uri="{9D8B030D-6E8A-4147-A177-3AD203B41FA5}">
                      <a16:colId xmlns:a16="http://schemas.microsoft.com/office/drawing/2014/main" val="3824698781"/>
                    </a:ext>
                  </a:extLst>
                </a:gridCol>
                <a:gridCol w="429529">
                  <a:extLst>
                    <a:ext uri="{9D8B030D-6E8A-4147-A177-3AD203B41FA5}">
                      <a16:colId xmlns:a16="http://schemas.microsoft.com/office/drawing/2014/main" val="3642398071"/>
                    </a:ext>
                  </a:extLst>
                </a:gridCol>
                <a:gridCol w="429529">
                  <a:extLst>
                    <a:ext uri="{9D8B030D-6E8A-4147-A177-3AD203B41FA5}">
                      <a16:colId xmlns:a16="http://schemas.microsoft.com/office/drawing/2014/main" val="1196253029"/>
                    </a:ext>
                  </a:extLst>
                </a:gridCol>
                <a:gridCol w="535161">
                  <a:extLst>
                    <a:ext uri="{9D8B030D-6E8A-4147-A177-3AD203B41FA5}">
                      <a16:colId xmlns:a16="http://schemas.microsoft.com/office/drawing/2014/main" val="3002424481"/>
                    </a:ext>
                  </a:extLst>
                </a:gridCol>
              </a:tblGrid>
              <a:tr h="109307">
                <a:tc rowSpan="2">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順位</a:t>
                      </a:r>
                    </a:p>
                  </a:txBody>
                  <a:tcPr marL="4174" marR="4174"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ctr"/>
                      <a:r>
                        <a:rPr lang="zh-TW" altLang="en-US" sz="600" b="0" i="0" u="none" strike="noStrike" dirty="0">
                          <a:solidFill>
                            <a:srgbClr val="000000"/>
                          </a:solidFill>
                          <a:effectLst/>
                          <a:latin typeface="ＭＳ 明朝" panose="02020609040205080304" pitchFamily="17" charset="-128"/>
                          <a:ea typeface="ＭＳ 明朝" panose="02020609040205080304" pitchFamily="17" charset="-128"/>
                        </a:rPr>
                        <a:t>疾病分類（中分類）</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a:txBody>
                    <a:bodyPr/>
                    <a:lstStyle/>
                    <a:p>
                      <a:pPr algn="ctr"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主要傷病名　</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a:t>
                      </a:r>
                      <a:br>
                        <a:rPr lang="en-US" altLang="ja-JP" sz="6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（上位</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疾病まで記載）</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600" b="0" i="0" u="none" strike="noStrike">
                          <a:solidFill>
                            <a:srgbClr val="000000"/>
                          </a:solidFill>
                          <a:effectLst/>
                          <a:latin typeface="ＭＳ 明朝" panose="02020609040205080304" pitchFamily="17" charset="-128"/>
                          <a:ea typeface="ＭＳ 明朝" panose="02020609040205080304" pitchFamily="17" charset="-128"/>
                        </a:rPr>
                        <a:t>患者数</a:t>
                      </a:r>
                      <a:br>
                        <a:rPr lang="zh-CN" altLang="en-US" sz="600" b="0" i="0" u="none" strike="noStrike">
                          <a:solidFill>
                            <a:srgbClr val="000000"/>
                          </a:solidFill>
                          <a:effectLst/>
                          <a:latin typeface="ＭＳ 明朝" panose="02020609040205080304" pitchFamily="17" charset="-128"/>
                          <a:ea typeface="ＭＳ 明朝" panose="02020609040205080304" pitchFamily="17" charset="-128"/>
                        </a:rPr>
                      </a:br>
                      <a:r>
                        <a:rPr lang="zh-CN" altLang="en-US" sz="600" b="0" i="0" u="none" strike="noStrike">
                          <a:solidFill>
                            <a:srgbClr val="000000"/>
                          </a:solidFill>
                          <a:effectLst/>
                          <a:latin typeface="ＭＳ 明朝" panose="02020609040205080304" pitchFamily="17" charset="-128"/>
                          <a:ea typeface="ＭＳ 明朝" panose="02020609040205080304" pitchFamily="17" charset="-128"/>
                        </a:rPr>
                        <a:t>（人）　</a:t>
                      </a:r>
                      <a:r>
                        <a:rPr lang="en-US" altLang="zh-CN" sz="600" b="0" i="0" u="none" strike="noStrike">
                          <a:solidFill>
                            <a:srgbClr val="000000"/>
                          </a:solidFill>
                          <a:effectLst/>
                          <a:latin typeface="ＭＳ 明朝" panose="02020609040205080304" pitchFamily="17" charset="-128"/>
                          <a:ea typeface="ＭＳ 明朝" panose="02020609040205080304" pitchFamily="17" charset="-128"/>
                        </a:rPr>
                        <a:t>※</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TW" altLang="en-US" sz="600" b="0" i="0" u="none" strike="noStrike" dirty="0">
                          <a:solidFill>
                            <a:srgbClr val="000000"/>
                          </a:solidFill>
                          <a:effectLst/>
                          <a:latin typeface="ＭＳ Ｐ明朝" panose="02020600040205080304" pitchFamily="18" charset="-128"/>
                          <a:ea typeface="ＭＳ Ｐ明朝" panose="02020600040205080304" pitchFamily="18" charset="-128"/>
                        </a:rPr>
                        <a:t>医療費（円）　</a:t>
                      </a:r>
                      <a:r>
                        <a:rPr lang="en-US" altLang="zh-TW" sz="600" b="0" i="0" u="none" strike="noStrike" dirty="0">
                          <a:solidFill>
                            <a:srgbClr val="000000"/>
                          </a:solidFill>
                          <a:effectLst/>
                          <a:latin typeface="ＭＳ Ｐ明朝" panose="02020600040205080304" pitchFamily="18" charset="-128"/>
                          <a:ea typeface="ＭＳ Ｐ明朝" panose="02020600040205080304" pitchFamily="18" charset="-128"/>
                        </a:rPr>
                        <a:t>※</a:t>
                      </a:r>
                    </a:p>
                  </a:txBody>
                  <a:tcPr marL="4174" marR="4174" marT="41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患者一人当たりの医療費（円）　</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7705717"/>
                  </a:ext>
                </a:extLst>
              </a:tr>
              <a:tr h="164937">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入院</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入院外</a:t>
                      </a:r>
                    </a:p>
                  </a:txBody>
                  <a:tcPr marL="4174" marR="4174"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合計</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943464211"/>
                  </a:ext>
                </a:extLst>
              </a:tr>
              <a:tr h="219539">
                <a:tc>
                  <a:txBody>
                    <a:bodyPr/>
                    <a:lstStyle/>
                    <a:p>
                      <a:pPr algn="ct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dirty="0">
                          <a:solidFill>
                            <a:srgbClr val="000000"/>
                          </a:solidFill>
                          <a:effectLst/>
                          <a:latin typeface="ＭＳ 明朝" panose="02020609040205080304" pitchFamily="17" charset="-128"/>
                          <a:ea typeface="ＭＳ 明朝" panose="02020609040205080304" pitchFamily="17" charset="-128"/>
                        </a:rPr>
                        <a:t>0105</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dirty="0">
                          <a:solidFill>
                            <a:srgbClr val="000000"/>
                          </a:solidFill>
                          <a:effectLst/>
                          <a:latin typeface="ＭＳ 明朝" panose="02020609040205080304" pitchFamily="17" charset="-128"/>
                          <a:ea typeface="ＭＳ 明朝" panose="02020609040205080304" pitchFamily="17" charset="-128"/>
                        </a:rPr>
                        <a:t>ウイルス性肝炎</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solidFill>
                            <a:srgbClr val="000000"/>
                          </a:solidFill>
                          <a:effectLst/>
                          <a:latin typeface="ＭＳ 明朝" panose="02020609040205080304" pitchFamily="17" charset="-128"/>
                          <a:ea typeface="ＭＳ 明朝" panose="02020609040205080304" pitchFamily="17" charset="-128"/>
                        </a:rPr>
                        <a:t>Ｂ</a:t>
                      </a:r>
                      <a:r>
                        <a:rPr lang="ja-JP" altLang="en-US" sz="500" b="0" i="0" u="none" strike="noStrike" dirty="0">
                          <a:solidFill>
                            <a:srgbClr val="000000"/>
                          </a:solidFill>
                          <a:effectLst/>
                          <a:latin typeface="ＭＳ 明朝" panose="02020609040205080304" pitchFamily="17" charset="-128"/>
                          <a:ea typeface="ＭＳ 明朝" panose="02020609040205080304" pitchFamily="17" charset="-128"/>
                        </a:rPr>
                        <a:t>型慢性肝炎</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dirty="0">
                          <a:solidFill>
                            <a:srgbClr val="000000"/>
                          </a:solidFill>
                          <a:effectLst/>
                          <a:latin typeface="ＭＳ 明朝" panose="02020609040205080304" pitchFamily="17" charset="-128"/>
                          <a:ea typeface="ＭＳ 明朝" panose="02020609040205080304" pitchFamily="17" charset="-128"/>
                        </a:rPr>
                        <a:t>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dirty="0">
                          <a:solidFill>
                            <a:srgbClr val="000000"/>
                          </a:solidFill>
                          <a:effectLst/>
                          <a:latin typeface="ＭＳ 明朝" panose="02020609040205080304" pitchFamily="17" charset="-128"/>
                          <a:ea typeface="ＭＳ 明朝" panose="02020609040205080304" pitchFamily="17" charset="-128"/>
                        </a:rPr>
                        <a:t>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dirty="0">
                          <a:solidFill>
                            <a:srgbClr val="000000"/>
                          </a:solidFill>
                          <a:effectLst/>
                          <a:latin typeface="ＭＳ 明朝" panose="02020609040205080304" pitchFamily="17" charset="-128"/>
                          <a:ea typeface="ＭＳ 明朝" panose="02020609040205080304" pitchFamily="17" charset="-128"/>
                        </a:rPr>
                        <a:t>14,723,730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dirty="0">
                          <a:solidFill>
                            <a:srgbClr val="000000"/>
                          </a:solidFill>
                          <a:effectLst/>
                          <a:latin typeface="ＭＳ 明朝" panose="02020609040205080304" pitchFamily="17" charset="-128"/>
                          <a:ea typeface="ＭＳ 明朝" panose="02020609040205080304" pitchFamily="17" charset="-128"/>
                        </a:rPr>
                        <a:t>14,723,730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dirty="0">
                          <a:solidFill>
                            <a:srgbClr val="000000"/>
                          </a:solidFill>
                          <a:effectLst/>
                          <a:latin typeface="ＭＳ 明朝" panose="02020609040205080304" pitchFamily="17" charset="-128"/>
                          <a:ea typeface="ＭＳ 明朝" panose="02020609040205080304" pitchFamily="17" charset="-128"/>
                        </a:rPr>
                        <a:t>14,723,730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330057"/>
                  </a:ext>
                </a:extLst>
              </a:tr>
              <a:tr h="219539">
                <a:tc>
                  <a:txBody>
                    <a:bodyPr/>
                    <a:lstStyle/>
                    <a:p>
                      <a:pPr algn="ct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2</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0904</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dirty="0">
                          <a:solidFill>
                            <a:srgbClr val="000000"/>
                          </a:solidFill>
                          <a:effectLst/>
                          <a:latin typeface="ＭＳ 明朝" panose="02020609040205080304" pitchFamily="17" charset="-128"/>
                          <a:ea typeface="ＭＳ 明朝" panose="02020609040205080304" pitchFamily="17" charset="-128"/>
                        </a:rPr>
                        <a:t>くも膜下出血</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panose="02020609040205080304" pitchFamily="17" charset="-128"/>
                          <a:ea typeface="ＭＳ 明朝" panose="02020609040205080304" pitchFamily="17" charset="-128"/>
                        </a:rPr>
                        <a:t>内頚動脈瘤破裂によるくも膜下出血</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dirty="0">
                          <a:solidFill>
                            <a:srgbClr val="000000"/>
                          </a:solidFill>
                          <a:effectLst/>
                          <a:latin typeface="ＭＳ 明朝" panose="02020609040205080304" pitchFamily="17" charset="-128"/>
                          <a:ea typeface="ＭＳ 明朝" panose="02020609040205080304" pitchFamily="17" charset="-128"/>
                        </a:rPr>
                        <a:t>7,357,310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193,920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7,551,230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7,551,230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3951987"/>
                  </a:ext>
                </a:extLst>
              </a:tr>
              <a:tr h="219539">
                <a:tc>
                  <a:txBody>
                    <a:bodyPr/>
                    <a:lstStyle/>
                    <a:p>
                      <a:pPr algn="ct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3</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0205</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dirty="0">
                          <a:solidFill>
                            <a:srgbClr val="000000"/>
                          </a:solidFill>
                          <a:effectLst/>
                          <a:latin typeface="ＭＳ 明朝" panose="02020609040205080304" pitchFamily="17" charset="-128"/>
                          <a:ea typeface="ＭＳ 明朝" panose="02020609040205080304" pitchFamily="17" charset="-128"/>
                        </a:rPr>
                        <a:t>気管，気管支及び肺の悪性新生物＜腫瘍＞</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500" b="0" i="0" u="none" strike="noStrike">
                          <a:solidFill>
                            <a:srgbClr val="000000"/>
                          </a:solidFill>
                          <a:effectLst/>
                          <a:latin typeface="ＭＳ 明朝" panose="02020609040205080304" pitchFamily="17" charset="-128"/>
                          <a:ea typeface="ＭＳ 明朝" panose="02020609040205080304" pitchFamily="17" charset="-128"/>
                        </a:rPr>
                        <a:t>下葉肺癌，上葉肺癌</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2,719,830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8,930,920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11,650,750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5,825,375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1471144"/>
                  </a:ext>
                </a:extLst>
              </a:tr>
              <a:tr h="219539">
                <a:tc>
                  <a:txBody>
                    <a:bodyPr/>
                    <a:lstStyle/>
                    <a:p>
                      <a:pPr algn="ct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4</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0211</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dirty="0">
                          <a:solidFill>
                            <a:srgbClr val="000000"/>
                          </a:solidFill>
                          <a:effectLst/>
                          <a:latin typeface="ＭＳ 明朝" panose="02020609040205080304" pitchFamily="17" charset="-128"/>
                          <a:ea typeface="ＭＳ 明朝" panose="02020609040205080304" pitchFamily="17" charset="-128"/>
                        </a:rPr>
                        <a:t>良性新生物＜腫瘍＞及びその他の新生物＜腫瘍＞</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500" b="0" i="0" u="none" strike="noStrike">
                          <a:solidFill>
                            <a:srgbClr val="000000"/>
                          </a:solidFill>
                          <a:effectLst/>
                          <a:latin typeface="ＭＳ 明朝" panose="02020609040205080304" pitchFamily="17" charset="-128"/>
                          <a:ea typeface="ＭＳ 明朝" panose="02020609040205080304" pitchFamily="17" charset="-128"/>
                        </a:rPr>
                        <a:t>骨髄線維症，副腎腫瘍</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1,873,040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9,763,670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11,636,710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5,818,355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7899479"/>
                  </a:ext>
                </a:extLst>
              </a:tr>
              <a:tr h="219539">
                <a:tc>
                  <a:txBody>
                    <a:bodyPr/>
                    <a:lstStyle/>
                    <a:p>
                      <a:pPr algn="ct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5</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0210</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dirty="0">
                          <a:solidFill>
                            <a:srgbClr val="000000"/>
                          </a:solidFill>
                          <a:effectLst/>
                          <a:latin typeface="ＭＳ 明朝" panose="02020609040205080304" pitchFamily="17" charset="-128"/>
                          <a:ea typeface="ＭＳ 明朝" panose="02020609040205080304" pitchFamily="17" charset="-128"/>
                        </a:rPr>
                        <a:t>その他の悪性新生物＜腫瘍＞</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500" b="0" i="0" u="none" strike="noStrike" dirty="0">
                          <a:solidFill>
                            <a:srgbClr val="000000"/>
                          </a:solidFill>
                          <a:effectLst/>
                          <a:latin typeface="ＭＳ 明朝" panose="02020609040205080304" pitchFamily="17" charset="-128"/>
                          <a:ea typeface="ＭＳ 明朝" panose="02020609040205080304" pitchFamily="17" charset="-128"/>
                        </a:rPr>
                        <a:t>膀胱癌，前立腺癌，転移性肝腫瘍</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9,274,510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7,285,590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16,560,100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5,520,033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9443865"/>
                  </a:ext>
                </a:extLst>
              </a:tr>
              <a:tr h="219539">
                <a:tc>
                  <a:txBody>
                    <a:bodyPr/>
                    <a:lstStyle/>
                    <a:p>
                      <a:pPr algn="ct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6</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0203</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dirty="0">
                          <a:solidFill>
                            <a:srgbClr val="000000"/>
                          </a:solidFill>
                          <a:effectLst/>
                          <a:latin typeface="ＭＳ 明朝" panose="02020609040205080304" pitchFamily="17" charset="-128"/>
                          <a:ea typeface="ＭＳ 明朝" panose="02020609040205080304" pitchFamily="17" charset="-128"/>
                        </a:rPr>
                        <a:t>直腸</a:t>
                      </a:r>
                      <a:r>
                        <a:rPr lang="en-US" altLang="ja-JP" sz="500" b="0" i="0" u="none" strike="noStrike" dirty="0">
                          <a:solidFill>
                            <a:srgbClr val="000000"/>
                          </a:solidFill>
                          <a:effectLst/>
                          <a:latin typeface="ＭＳ 明朝" panose="02020609040205080304" pitchFamily="17" charset="-128"/>
                          <a:ea typeface="ＭＳ 明朝" panose="02020609040205080304" pitchFamily="17" charset="-128"/>
                        </a:rPr>
                        <a:t>S</a:t>
                      </a:r>
                      <a:r>
                        <a:rPr lang="ja-JP" altLang="en-US" sz="500" b="0" i="0" u="none" strike="noStrike" dirty="0">
                          <a:solidFill>
                            <a:srgbClr val="000000"/>
                          </a:solidFill>
                          <a:effectLst/>
                          <a:latin typeface="ＭＳ 明朝" panose="02020609040205080304" pitchFamily="17" charset="-128"/>
                          <a:ea typeface="ＭＳ 明朝" panose="02020609040205080304" pitchFamily="17" charset="-128"/>
                        </a:rPr>
                        <a:t>状結腸移行部及び直腸の悪性新生物＜腫瘍＞</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dirty="0">
                          <a:solidFill>
                            <a:srgbClr val="000000"/>
                          </a:solidFill>
                          <a:effectLst/>
                          <a:latin typeface="ＭＳ 明朝" panose="02020609040205080304" pitchFamily="17" charset="-128"/>
                          <a:ea typeface="ＭＳ 明朝" panose="02020609040205080304" pitchFamily="17" charset="-128"/>
                        </a:rPr>
                        <a:t>直腸癌</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dirty="0">
                          <a:solidFill>
                            <a:srgbClr val="000000"/>
                          </a:solidFill>
                          <a:effectLst/>
                          <a:latin typeface="ＭＳ 明朝" panose="02020609040205080304" pitchFamily="17" charset="-128"/>
                          <a:ea typeface="ＭＳ 明朝" panose="02020609040205080304" pitchFamily="17" charset="-128"/>
                        </a:rPr>
                        <a:t>4,549,710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557,920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5,107,630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5,107,630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4440218"/>
                  </a:ext>
                </a:extLst>
              </a:tr>
              <a:tr h="219539">
                <a:tc>
                  <a:txBody>
                    <a:bodyPr/>
                    <a:lstStyle/>
                    <a:p>
                      <a:pPr algn="ct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7</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0503</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dirty="0">
                          <a:solidFill>
                            <a:srgbClr val="000000"/>
                          </a:solidFill>
                          <a:effectLst/>
                          <a:latin typeface="ＭＳ 明朝" panose="02020609040205080304" pitchFamily="17" charset="-128"/>
                          <a:ea typeface="ＭＳ 明朝" panose="02020609040205080304" pitchFamily="17" charset="-128"/>
                        </a:rPr>
                        <a:t>統合失調症，統合失調症型障害及び妄想性障害</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dirty="0">
                          <a:solidFill>
                            <a:srgbClr val="000000"/>
                          </a:solidFill>
                          <a:effectLst/>
                          <a:latin typeface="ＭＳ 明朝" panose="02020609040205080304" pitchFamily="17" charset="-128"/>
                          <a:ea typeface="ＭＳ 明朝" panose="02020609040205080304" pitchFamily="17" charset="-128"/>
                        </a:rPr>
                        <a:t>統合失調症</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dirty="0">
                          <a:solidFill>
                            <a:srgbClr val="000000"/>
                          </a:solidFill>
                          <a:effectLst/>
                          <a:latin typeface="ＭＳ 明朝" panose="02020609040205080304" pitchFamily="17" charset="-128"/>
                          <a:ea typeface="ＭＳ 明朝" panose="02020609040205080304" pitchFamily="17" charset="-128"/>
                        </a:rPr>
                        <a:t>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dirty="0">
                          <a:solidFill>
                            <a:srgbClr val="000000"/>
                          </a:solidFill>
                          <a:effectLst/>
                          <a:latin typeface="ＭＳ 明朝" panose="02020609040205080304" pitchFamily="17" charset="-128"/>
                          <a:ea typeface="ＭＳ 明朝" panose="02020609040205080304" pitchFamily="17" charset="-128"/>
                        </a:rPr>
                        <a:t>5,103,160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0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5,103,160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5,103,160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3822678"/>
                  </a:ext>
                </a:extLst>
              </a:tr>
              <a:tr h="219539">
                <a:tc>
                  <a:txBody>
                    <a:bodyPr/>
                    <a:lstStyle/>
                    <a:p>
                      <a:pPr algn="ct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8</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1903</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dirty="0">
                          <a:solidFill>
                            <a:srgbClr val="000000"/>
                          </a:solidFill>
                          <a:effectLst/>
                          <a:latin typeface="ＭＳ 明朝" panose="02020609040205080304" pitchFamily="17" charset="-128"/>
                          <a:ea typeface="ＭＳ 明朝" panose="02020609040205080304" pitchFamily="17" charset="-128"/>
                        </a:rPr>
                        <a:t>熱傷及び腐食</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500" b="0" i="0" u="none" strike="noStrike" dirty="0">
                          <a:solidFill>
                            <a:srgbClr val="000000"/>
                          </a:solidFill>
                          <a:effectLst/>
                          <a:latin typeface="ＭＳ 明朝" panose="02020609040205080304" pitchFamily="17" charset="-128"/>
                          <a:ea typeface="ＭＳ 明朝" panose="02020609040205080304" pitchFamily="17" charset="-128"/>
                        </a:rPr>
                        <a:t>前胸部第２度熱傷</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dirty="0">
                          <a:solidFill>
                            <a:srgbClr val="000000"/>
                          </a:solidFill>
                          <a:effectLst/>
                          <a:latin typeface="ＭＳ 明朝" panose="02020609040205080304" pitchFamily="17" charset="-128"/>
                          <a:ea typeface="ＭＳ 明朝" panose="02020609040205080304" pitchFamily="17" charset="-128"/>
                        </a:rPr>
                        <a:t>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3,873,110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310,960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4,184,070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4,184,070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2317296"/>
                  </a:ext>
                </a:extLst>
              </a:tr>
              <a:tr h="219539">
                <a:tc>
                  <a:txBody>
                    <a:bodyPr/>
                    <a:lstStyle/>
                    <a:p>
                      <a:pPr algn="ct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9</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0208</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dirty="0">
                          <a:solidFill>
                            <a:srgbClr val="000000"/>
                          </a:solidFill>
                          <a:effectLst/>
                          <a:latin typeface="ＭＳ 明朝" panose="02020609040205080304" pitchFamily="17" charset="-128"/>
                          <a:ea typeface="ＭＳ 明朝" panose="02020609040205080304" pitchFamily="17" charset="-128"/>
                        </a:rPr>
                        <a:t>悪性リンパ腫</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dirty="0" err="1">
                          <a:solidFill>
                            <a:srgbClr val="000000"/>
                          </a:solidFill>
                          <a:effectLst/>
                          <a:latin typeface="ＭＳ 明朝" panose="02020609040205080304" pitchFamily="17" charset="-128"/>
                          <a:ea typeface="ＭＳ 明朝" panose="02020609040205080304" pitchFamily="17" charset="-128"/>
                        </a:rPr>
                        <a:t>びまん</a:t>
                      </a:r>
                      <a:r>
                        <a:rPr lang="ja-JP" altLang="en-US" sz="500" b="0" i="0" u="none" strike="noStrike" dirty="0">
                          <a:solidFill>
                            <a:srgbClr val="000000"/>
                          </a:solidFill>
                          <a:effectLst/>
                          <a:latin typeface="ＭＳ 明朝" panose="02020609040205080304" pitchFamily="17" charset="-128"/>
                          <a:ea typeface="ＭＳ 明朝" panose="02020609040205080304" pitchFamily="17" charset="-128"/>
                        </a:rPr>
                        <a:t>性大細胞型Ｂ細胞性リンパ腫</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2,251,720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1,186,340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3,438,060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3,438,060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6561472"/>
                  </a:ext>
                </a:extLst>
              </a:tr>
              <a:tr h="219539">
                <a:tc>
                  <a:txBody>
                    <a:bodyPr/>
                    <a:lstStyle/>
                    <a:p>
                      <a:pPr algn="ct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10</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dirty="0">
                          <a:solidFill>
                            <a:srgbClr val="000000"/>
                          </a:solidFill>
                          <a:effectLst/>
                          <a:latin typeface="ＭＳ 明朝" panose="02020609040205080304" pitchFamily="17" charset="-128"/>
                          <a:ea typeface="ＭＳ 明朝" panose="02020609040205080304" pitchFamily="17" charset="-128"/>
                        </a:rPr>
                        <a:t>0903</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dirty="0">
                          <a:solidFill>
                            <a:srgbClr val="000000"/>
                          </a:solidFill>
                          <a:effectLst/>
                          <a:latin typeface="ＭＳ 明朝" panose="02020609040205080304" pitchFamily="17" charset="-128"/>
                          <a:ea typeface="ＭＳ 明朝" panose="02020609040205080304" pitchFamily="17" charset="-128"/>
                        </a:rPr>
                        <a:t>その他の心疾患</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500" b="0" i="0" u="none" strike="noStrike" dirty="0">
                          <a:solidFill>
                            <a:srgbClr val="000000"/>
                          </a:solidFill>
                          <a:effectLst/>
                          <a:latin typeface="ＭＳ 明朝" panose="02020609040205080304" pitchFamily="17" charset="-128"/>
                          <a:ea typeface="ＭＳ 明朝" panose="02020609040205080304" pitchFamily="17" charset="-128"/>
                        </a:rPr>
                        <a:t>発作性心房細動</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2,400,360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347,200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2,747,560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2,747,560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0248863"/>
                  </a:ext>
                </a:extLst>
              </a:tr>
              <a:tr h="219539">
                <a:tc>
                  <a:txBody>
                    <a:bodyPr/>
                    <a:lstStyle/>
                    <a:p>
                      <a:pPr algn="ct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11</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1905</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dirty="0">
                          <a:solidFill>
                            <a:srgbClr val="000000"/>
                          </a:solidFill>
                          <a:effectLst/>
                          <a:latin typeface="ＭＳ 明朝" panose="02020609040205080304" pitchFamily="17" charset="-128"/>
                          <a:ea typeface="ＭＳ 明朝" panose="02020609040205080304" pitchFamily="17" charset="-128"/>
                        </a:rPr>
                        <a:t>その他の損傷及びその他の外因の影響</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dirty="0">
                          <a:solidFill>
                            <a:srgbClr val="000000"/>
                          </a:solidFill>
                          <a:effectLst/>
                          <a:latin typeface="ＭＳ 明朝" panose="02020609040205080304" pitchFamily="17" charset="-128"/>
                          <a:ea typeface="ＭＳ 明朝" panose="02020609040205080304" pitchFamily="17" charset="-128"/>
                        </a:rPr>
                        <a:t>肩腱板断裂</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6,190,450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1,159,130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7,349,580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2,449,860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790887"/>
                  </a:ext>
                </a:extLst>
              </a:tr>
              <a:tr h="219539">
                <a:tc>
                  <a:txBody>
                    <a:bodyPr/>
                    <a:lstStyle/>
                    <a:p>
                      <a:pPr algn="ct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12</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1302</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dirty="0">
                          <a:solidFill>
                            <a:srgbClr val="000000"/>
                          </a:solidFill>
                          <a:effectLst/>
                          <a:latin typeface="ＭＳ 明朝" panose="02020609040205080304" pitchFamily="17" charset="-128"/>
                          <a:ea typeface="ＭＳ 明朝" panose="02020609040205080304" pitchFamily="17" charset="-128"/>
                        </a:rPr>
                        <a:t>関節症</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500" b="0" i="0" u="none" strike="noStrike" dirty="0">
                          <a:solidFill>
                            <a:srgbClr val="000000"/>
                          </a:solidFill>
                          <a:effectLst/>
                          <a:latin typeface="ＭＳ 明朝" panose="02020609040205080304" pitchFamily="17" charset="-128"/>
                          <a:ea typeface="ＭＳ 明朝" panose="02020609040205080304" pitchFamily="17" charset="-128"/>
                        </a:rPr>
                        <a:t>一側性形成不全性股関節症，形成不全性変形性股関節症</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dirty="0">
                          <a:solidFill>
                            <a:srgbClr val="000000"/>
                          </a:solidFill>
                          <a:effectLst/>
                          <a:latin typeface="ＭＳ 明朝" panose="02020609040205080304" pitchFamily="17" charset="-128"/>
                          <a:ea typeface="ＭＳ 明朝" panose="02020609040205080304" pitchFamily="17" charset="-128"/>
                        </a:rPr>
                        <a:t>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3,834,360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213,220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4,047,580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2,023,790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076331"/>
                  </a:ext>
                </a:extLst>
              </a:tr>
              <a:tr h="219539">
                <a:tc>
                  <a:txBody>
                    <a:bodyPr/>
                    <a:lstStyle/>
                    <a:p>
                      <a:pPr algn="ct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13</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1402</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dirty="0">
                          <a:solidFill>
                            <a:srgbClr val="000000"/>
                          </a:solidFill>
                          <a:effectLst/>
                          <a:latin typeface="ＭＳ 明朝" panose="02020609040205080304" pitchFamily="17" charset="-128"/>
                          <a:ea typeface="ＭＳ 明朝" panose="02020609040205080304" pitchFamily="17" charset="-128"/>
                        </a:rPr>
                        <a:t>腎不全</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dirty="0">
                          <a:solidFill>
                            <a:srgbClr val="000000"/>
                          </a:solidFill>
                          <a:effectLst/>
                          <a:latin typeface="ＭＳ 明朝" panose="02020609040205080304" pitchFamily="17" charset="-128"/>
                          <a:ea typeface="ＭＳ 明朝" panose="02020609040205080304" pitchFamily="17" charset="-128"/>
                        </a:rPr>
                        <a:t>慢性腎不全</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dirty="0">
                          <a:solidFill>
                            <a:srgbClr val="000000"/>
                          </a:solidFill>
                          <a:effectLst/>
                          <a:latin typeface="ＭＳ 明朝" panose="02020609040205080304" pitchFamily="17" charset="-128"/>
                          <a:ea typeface="ＭＳ 明朝" panose="02020609040205080304" pitchFamily="17" charset="-128"/>
                        </a:rPr>
                        <a:t>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dirty="0">
                          <a:solidFill>
                            <a:srgbClr val="000000"/>
                          </a:solidFill>
                          <a:effectLst/>
                          <a:latin typeface="ＭＳ 明朝" panose="02020609040205080304" pitchFamily="17" charset="-128"/>
                          <a:ea typeface="ＭＳ 明朝" panose="02020609040205080304" pitchFamily="17" charset="-128"/>
                        </a:rPr>
                        <a:t>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1,942,670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1,942,670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1,942,670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3206215"/>
                  </a:ext>
                </a:extLst>
              </a:tr>
              <a:tr h="219539">
                <a:tc>
                  <a:txBody>
                    <a:bodyPr/>
                    <a:lstStyle/>
                    <a:p>
                      <a:pPr algn="ct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14</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1901</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dirty="0">
                          <a:solidFill>
                            <a:srgbClr val="000000"/>
                          </a:solidFill>
                          <a:effectLst/>
                          <a:latin typeface="ＭＳ 明朝" panose="02020609040205080304" pitchFamily="17" charset="-128"/>
                          <a:ea typeface="ＭＳ 明朝" panose="02020609040205080304" pitchFamily="17" charset="-128"/>
                        </a:rPr>
                        <a:t>骨折</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500" b="0" i="0" u="none" strike="noStrike">
                          <a:solidFill>
                            <a:srgbClr val="000000"/>
                          </a:solidFill>
                          <a:effectLst/>
                          <a:latin typeface="ＭＳ 明朝" panose="02020609040205080304" pitchFamily="17" charset="-128"/>
                          <a:ea typeface="ＭＳ 明朝" panose="02020609040205080304" pitchFamily="17" charset="-128"/>
                        </a:rPr>
                        <a:t>大腿骨骨幹部骨折</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dirty="0">
                          <a:solidFill>
                            <a:srgbClr val="000000"/>
                          </a:solidFill>
                          <a:effectLst/>
                          <a:latin typeface="ＭＳ 明朝" panose="02020609040205080304" pitchFamily="17" charset="-128"/>
                          <a:ea typeface="ＭＳ 明朝" panose="02020609040205080304" pitchFamily="17" charset="-128"/>
                        </a:rPr>
                        <a:t>1,314,190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dirty="0">
                          <a:solidFill>
                            <a:srgbClr val="000000"/>
                          </a:solidFill>
                          <a:effectLst/>
                          <a:latin typeface="ＭＳ 明朝" panose="02020609040205080304" pitchFamily="17" charset="-128"/>
                          <a:ea typeface="ＭＳ 明朝" panose="02020609040205080304" pitchFamily="17" charset="-128"/>
                        </a:rPr>
                        <a:t>599,720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1,913,910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1,913,910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0397000"/>
                  </a:ext>
                </a:extLst>
              </a:tr>
              <a:tr h="219539">
                <a:tc>
                  <a:txBody>
                    <a:bodyPr/>
                    <a:lstStyle/>
                    <a:p>
                      <a:pPr algn="ct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15</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1602</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dirty="0">
                          <a:solidFill>
                            <a:srgbClr val="000000"/>
                          </a:solidFill>
                          <a:effectLst/>
                          <a:latin typeface="ＭＳ 明朝" panose="02020609040205080304" pitchFamily="17" charset="-128"/>
                          <a:ea typeface="ＭＳ 明朝" panose="02020609040205080304" pitchFamily="17" charset="-128"/>
                        </a:rPr>
                        <a:t>その他の周産期に発生した病態</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500" b="0" i="0" u="none" strike="noStrike">
                          <a:solidFill>
                            <a:srgbClr val="000000"/>
                          </a:solidFill>
                          <a:effectLst/>
                          <a:latin typeface="ＭＳ 明朝" panose="02020609040205080304" pitchFamily="17" charset="-128"/>
                          <a:ea typeface="ＭＳ 明朝" panose="02020609040205080304" pitchFamily="17" charset="-128"/>
                        </a:rPr>
                        <a:t>新生児特発性呼吸窮迫症候群</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dirty="0">
                          <a:solidFill>
                            <a:srgbClr val="000000"/>
                          </a:solidFill>
                          <a:effectLst/>
                          <a:latin typeface="ＭＳ 明朝" panose="02020609040205080304" pitchFamily="17" charset="-128"/>
                          <a:ea typeface="ＭＳ 明朝" panose="02020609040205080304" pitchFamily="17" charset="-128"/>
                        </a:rPr>
                        <a:t>1,647,430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dirty="0">
                          <a:solidFill>
                            <a:srgbClr val="000000"/>
                          </a:solidFill>
                          <a:effectLst/>
                          <a:latin typeface="ＭＳ 明朝" panose="02020609040205080304" pitchFamily="17" charset="-128"/>
                          <a:ea typeface="ＭＳ 明朝" panose="02020609040205080304" pitchFamily="17" charset="-128"/>
                        </a:rPr>
                        <a:t>264,310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1,911,740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1,911,740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5534924"/>
                  </a:ext>
                </a:extLst>
              </a:tr>
              <a:tr h="219539">
                <a:tc>
                  <a:txBody>
                    <a:bodyPr/>
                    <a:lstStyle/>
                    <a:p>
                      <a:pPr algn="ct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16</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1109</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dirty="0">
                          <a:solidFill>
                            <a:srgbClr val="000000"/>
                          </a:solidFill>
                          <a:effectLst/>
                          <a:latin typeface="ＭＳ 明朝" panose="02020609040205080304" pitchFamily="17" charset="-128"/>
                          <a:ea typeface="ＭＳ 明朝" panose="02020609040205080304" pitchFamily="17" charset="-128"/>
                        </a:rPr>
                        <a:t>肝硬変（アルコール性のものを除く）</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500" b="0" i="0" u="none" strike="noStrike">
                          <a:solidFill>
                            <a:srgbClr val="000000"/>
                          </a:solidFill>
                          <a:effectLst/>
                          <a:latin typeface="ＭＳ 明朝" panose="02020609040205080304" pitchFamily="17" charset="-128"/>
                          <a:ea typeface="ＭＳ 明朝" panose="02020609040205080304" pitchFamily="17" charset="-128"/>
                        </a:rPr>
                        <a:t>非代償性肝硬変</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1,570,640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dirty="0">
                          <a:solidFill>
                            <a:srgbClr val="000000"/>
                          </a:solidFill>
                          <a:effectLst/>
                          <a:latin typeface="ＭＳ 明朝" panose="02020609040205080304" pitchFamily="17" charset="-128"/>
                          <a:ea typeface="ＭＳ 明朝" panose="02020609040205080304" pitchFamily="17" charset="-128"/>
                        </a:rPr>
                        <a:t>212,740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dirty="0">
                          <a:solidFill>
                            <a:srgbClr val="000000"/>
                          </a:solidFill>
                          <a:effectLst/>
                          <a:latin typeface="ＭＳ 明朝" panose="02020609040205080304" pitchFamily="17" charset="-128"/>
                          <a:ea typeface="ＭＳ 明朝" panose="02020609040205080304" pitchFamily="17" charset="-128"/>
                        </a:rPr>
                        <a:t>1,783,380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1,783,380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7680885"/>
                  </a:ext>
                </a:extLst>
              </a:tr>
              <a:tr h="219539">
                <a:tc>
                  <a:txBody>
                    <a:bodyPr/>
                    <a:lstStyle/>
                    <a:p>
                      <a:pPr algn="ct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17</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0704</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dirty="0">
                          <a:solidFill>
                            <a:srgbClr val="000000"/>
                          </a:solidFill>
                          <a:effectLst/>
                          <a:latin typeface="ＭＳ 明朝" panose="02020609040205080304" pitchFamily="17" charset="-128"/>
                          <a:ea typeface="ＭＳ 明朝" panose="02020609040205080304" pitchFamily="17" charset="-128"/>
                        </a:rPr>
                        <a:t>その他の眼及び付属器の疾患</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panose="02020609040205080304" pitchFamily="17" charset="-128"/>
                          <a:ea typeface="ＭＳ 明朝" panose="02020609040205080304" pitchFamily="17" charset="-128"/>
                        </a:rPr>
                        <a:t>網膜裂孔</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1,021,300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dirty="0">
                          <a:solidFill>
                            <a:srgbClr val="000000"/>
                          </a:solidFill>
                          <a:effectLst/>
                          <a:latin typeface="ＭＳ 明朝" panose="02020609040205080304" pitchFamily="17" charset="-128"/>
                          <a:ea typeface="ＭＳ 明朝" panose="02020609040205080304" pitchFamily="17" charset="-128"/>
                        </a:rPr>
                        <a:t>528,270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dirty="0">
                          <a:solidFill>
                            <a:srgbClr val="000000"/>
                          </a:solidFill>
                          <a:effectLst/>
                          <a:latin typeface="ＭＳ 明朝" panose="02020609040205080304" pitchFamily="17" charset="-128"/>
                          <a:ea typeface="ＭＳ 明朝" panose="02020609040205080304" pitchFamily="17" charset="-128"/>
                        </a:rPr>
                        <a:t>1,549,570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1,549,570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1879443"/>
                  </a:ext>
                </a:extLst>
              </a:tr>
              <a:tr h="219539">
                <a:tc>
                  <a:txBody>
                    <a:bodyPr/>
                    <a:lstStyle/>
                    <a:p>
                      <a:pPr algn="ct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18</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0201</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dirty="0">
                          <a:solidFill>
                            <a:srgbClr val="000000"/>
                          </a:solidFill>
                          <a:effectLst/>
                          <a:latin typeface="ＭＳ 明朝" panose="02020609040205080304" pitchFamily="17" charset="-128"/>
                          <a:ea typeface="ＭＳ 明朝" panose="02020609040205080304" pitchFamily="17" charset="-128"/>
                        </a:rPr>
                        <a:t>胃の悪性新生物＜腫瘍＞</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panose="02020609040205080304" pitchFamily="17" charset="-128"/>
                          <a:ea typeface="ＭＳ 明朝" panose="02020609040205080304" pitchFamily="17" charset="-128"/>
                        </a:rPr>
                        <a:t>胃体部癌，早期胃癌</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1,444,170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456,920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dirty="0">
                          <a:solidFill>
                            <a:srgbClr val="000000"/>
                          </a:solidFill>
                          <a:effectLst/>
                          <a:latin typeface="ＭＳ 明朝" panose="02020609040205080304" pitchFamily="17" charset="-128"/>
                          <a:ea typeface="ＭＳ 明朝" panose="02020609040205080304" pitchFamily="17" charset="-128"/>
                        </a:rPr>
                        <a:t>1,901,090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950,545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0915410"/>
                  </a:ext>
                </a:extLst>
              </a:tr>
              <a:tr h="219539">
                <a:tc>
                  <a:txBody>
                    <a:bodyPr/>
                    <a:lstStyle/>
                    <a:p>
                      <a:pPr algn="ct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19</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0906</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dirty="0">
                          <a:solidFill>
                            <a:srgbClr val="000000"/>
                          </a:solidFill>
                          <a:effectLst/>
                          <a:latin typeface="ＭＳ 明朝" panose="02020609040205080304" pitchFamily="17" charset="-128"/>
                          <a:ea typeface="ＭＳ 明朝" panose="02020609040205080304" pitchFamily="17" charset="-128"/>
                        </a:rPr>
                        <a:t>脳梗塞</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panose="02020609040205080304" pitchFamily="17" charset="-128"/>
                          <a:ea typeface="ＭＳ 明朝" panose="02020609040205080304" pitchFamily="17" charset="-128"/>
                        </a:rPr>
                        <a:t>アテローム血栓性脳梗塞</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629,370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142,180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dirty="0">
                          <a:solidFill>
                            <a:srgbClr val="000000"/>
                          </a:solidFill>
                          <a:effectLst/>
                          <a:latin typeface="ＭＳ 明朝" panose="02020609040205080304" pitchFamily="17" charset="-128"/>
                          <a:ea typeface="ＭＳ 明朝" panose="02020609040205080304" pitchFamily="17" charset="-128"/>
                        </a:rPr>
                        <a:t>771,550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dirty="0">
                          <a:solidFill>
                            <a:srgbClr val="000000"/>
                          </a:solidFill>
                          <a:effectLst/>
                          <a:latin typeface="ＭＳ 明朝" panose="02020609040205080304" pitchFamily="17" charset="-128"/>
                          <a:ea typeface="ＭＳ 明朝" panose="02020609040205080304" pitchFamily="17" charset="-128"/>
                        </a:rPr>
                        <a:t>771,550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4114460"/>
                  </a:ext>
                </a:extLst>
              </a:tr>
              <a:tr h="219539">
                <a:tc>
                  <a:txBody>
                    <a:bodyPr/>
                    <a:lstStyle/>
                    <a:p>
                      <a:pPr algn="ct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20</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dirty="0">
                          <a:solidFill>
                            <a:srgbClr val="000000"/>
                          </a:solidFill>
                          <a:effectLst/>
                          <a:latin typeface="ＭＳ 明朝" panose="02020609040205080304" pitchFamily="17" charset="-128"/>
                          <a:ea typeface="ＭＳ 明朝" panose="02020609040205080304" pitchFamily="17" charset="-128"/>
                        </a:rPr>
                        <a:t>0606</a:t>
                      </a:r>
                    </a:p>
                  </a:txBody>
                  <a:tcPr marL="4174" marR="417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dirty="0">
                          <a:solidFill>
                            <a:srgbClr val="000000"/>
                          </a:solidFill>
                          <a:effectLst/>
                          <a:latin typeface="ＭＳ 明朝" panose="02020609040205080304" pitchFamily="17" charset="-128"/>
                          <a:ea typeface="ＭＳ 明朝" panose="02020609040205080304" pitchFamily="17" charset="-128"/>
                        </a:rPr>
                        <a:t>その他の神経系の疾患</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500" b="0" i="0" u="none" strike="noStrike" dirty="0">
                          <a:solidFill>
                            <a:srgbClr val="000000"/>
                          </a:solidFill>
                          <a:effectLst/>
                          <a:latin typeface="ＭＳ 明朝" panose="02020609040205080304" pitchFamily="17" charset="-128"/>
                          <a:ea typeface="ＭＳ 明朝" panose="02020609040205080304" pitchFamily="17" charset="-128"/>
                        </a:rPr>
                        <a:t>遅発性尺骨神経麻痺</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556,890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193,670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ＭＳ 明朝" panose="02020609040205080304" pitchFamily="17" charset="-128"/>
                          <a:ea typeface="ＭＳ 明朝" panose="02020609040205080304" pitchFamily="17" charset="-128"/>
                        </a:rPr>
                        <a:t>750,560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dirty="0">
                          <a:solidFill>
                            <a:srgbClr val="000000"/>
                          </a:solidFill>
                          <a:effectLst/>
                          <a:latin typeface="ＭＳ 明朝" panose="02020609040205080304" pitchFamily="17" charset="-128"/>
                          <a:ea typeface="ＭＳ 明朝" panose="02020609040205080304" pitchFamily="17" charset="-128"/>
                        </a:rPr>
                        <a:t>750,560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124676"/>
                  </a:ext>
                </a:extLst>
              </a:tr>
            </a:tbl>
          </a:graphicData>
        </a:graphic>
      </p:graphicFrame>
    </p:spTree>
    <p:extLst>
      <p:ext uri="{BB962C8B-B14F-4D97-AF65-F5344CB8AC3E}">
        <p14:creationId xmlns:p14="http://schemas.microsoft.com/office/powerpoint/2010/main" val="3320323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7"/>
          <p:cNvSpPr>
            <a:spLocks noChangeAspect="1" noChangeArrowheads="1"/>
          </p:cNvSpPr>
          <p:nvPr/>
        </p:nvSpPr>
        <p:spPr bwMode="auto">
          <a:xfrm>
            <a:off x="576264" y="5048492"/>
            <a:ext cx="5327650" cy="714995"/>
          </a:xfrm>
          <a:prstGeom prst="rect">
            <a:avLst/>
          </a:prstGeom>
          <a:noFill/>
          <a:ln w="9525">
            <a:noFill/>
            <a:miter lim="800000"/>
            <a:headEnd/>
            <a:tailEnd/>
          </a:ln>
          <a:effectLst/>
        </p:spPr>
        <p:txBody>
          <a:bodyPr vert="horz" wrap="square" lIns="0" tIns="45720" rIns="9000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データ化範囲</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分析対象</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入院</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(DPC</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を含む</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、入院外、調剤の電子レセプト。</a:t>
            </a:r>
            <a:endPar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対象診療年月は令和</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4</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4</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月～令和</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5</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3</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月診療分</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(12</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カ月分</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資格確認日</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…1</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日でも資格があれば分析対象としている。</a:t>
            </a:r>
            <a:endPar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ジェネリック医薬品普及率</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ジェネリック医薬品薬剤費</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ジェネリック医薬品薬剤費</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先発品薬剤費のうちジェネリック医薬品が存在する金額範囲</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endPar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20" name="テキスト ボックス 19"/>
          <p:cNvSpPr txBox="1">
            <a:spLocks noChangeAspect="1"/>
          </p:cNvSpPr>
          <p:nvPr/>
        </p:nvSpPr>
        <p:spPr>
          <a:xfrm>
            <a:off x="576263" y="2627310"/>
            <a:ext cx="5319607" cy="276999"/>
          </a:xfrm>
          <a:prstGeom prst="rect">
            <a:avLst/>
          </a:prstGeom>
          <a:noFill/>
        </p:spPr>
        <p:txBody>
          <a:bodyPr wrap="square" lIns="0" r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ジェネリック医薬品普及率</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金額ベース</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p>
        </p:txBody>
      </p:sp>
      <p:sp>
        <p:nvSpPr>
          <p:cNvPr id="10" name="テキスト ボックス 9"/>
          <p:cNvSpPr txBox="1">
            <a:spLocks noChangeAspect="1"/>
          </p:cNvSpPr>
          <p:nvPr/>
        </p:nvSpPr>
        <p:spPr>
          <a:xfrm>
            <a:off x="576264" y="5815031"/>
            <a:ext cx="5327650" cy="276999"/>
          </a:xfrm>
          <a:prstGeom prst="rect">
            <a:avLst/>
          </a:prstGeom>
          <a:noFill/>
        </p:spPr>
        <p:txBody>
          <a:bodyPr wrap="square" lIns="0" r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ジェネリック医薬品普及率</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数量ベース</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p>
        </p:txBody>
      </p:sp>
      <p:sp>
        <p:nvSpPr>
          <p:cNvPr id="11" name="Rectangle 7"/>
          <p:cNvSpPr>
            <a:spLocks noChangeAspect="1" noChangeArrowheads="1"/>
          </p:cNvSpPr>
          <p:nvPr/>
        </p:nvSpPr>
        <p:spPr bwMode="auto">
          <a:xfrm>
            <a:off x="602450" y="8224992"/>
            <a:ext cx="5301463" cy="701636"/>
          </a:xfrm>
          <a:prstGeom prst="rect">
            <a:avLst/>
          </a:prstGeom>
          <a:noFill/>
          <a:ln w="9525">
            <a:noFill/>
            <a:miter lim="800000"/>
            <a:headEnd/>
            <a:tailEnd/>
          </a:ln>
          <a:effectLst/>
        </p:spPr>
        <p:txBody>
          <a:bodyPr vert="horz" wrap="square" lIns="0" tIns="45720" rIns="9000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データ化範囲</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分析対象</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入院</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(DPC</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を含む</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、入院外、調剤の電子レセプト。</a:t>
            </a:r>
            <a:endPar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対象診療年月は令和</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4</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4</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月～令和</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5</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3</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月診療分</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(12</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カ月分</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資格確認日</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…1</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日でも資格があれば分析対象としている。</a:t>
            </a:r>
            <a:endPar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ジェネリック医薬品普及率</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ジェネリック医薬品薬剤数量</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ジェネリック医薬品薬剤数量</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先発品薬剤数量のうちジェネリック医薬品が存在する数量</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endPar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EF64D7ED-C252-4BA5-B47D-034FA42AC171}"/>
              </a:ext>
            </a:extLst>
          </p:cNvPr>
          <p:cNvSpPr>
            <a:spLocks noGrp="1"/>
          </p:cNvSpPr>
          <p:nvPr>
            <p:ph type="sldNum" sz="quarter" idx="4"/>
          </p:nvPr>
        </p:nvSpPr>
        <p:spPr>
          <a:xfrm>
            <a:off x="2480045" y="8796614"/>
            <a:ext cx="1512041" cy="48577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800" b="0" i="0" u="none" strike="noStrike" kern="1200" cap="none" spc="0" normalizeH="0" baseline="0" noProof="0" smtClean="0">
                <a:ln>
                  <a:noFill/>
                </a:ln>
                <a:solidFill>
                  <a:srgbClr val="898989"/>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1" lang="ja-JP" altLang="en-US" sz="800" b="0" i="0" u="none" strike="noStrike" kern="1200" cap="none" spc="0" normalizeH="0" baseline="0" noProof="0" dirty="0">
              <a:ln>
                <a:noFill/>
              </a:ln>
              <a:solidFill>
                <a:srgbClr val="898989"/>
              </a:solidFill>
              <a:effectLst/>
              <a:uLnTx/>
              <a:uFillTx/>
            </a:endParaRPr>
          </a:p>
        </p:txBody>
      </p:sp>
      <p:sp>
        <p:nvSpPr>
          <p:cNvPr id="12" name="タイトル 1">
            <a:extLst>
              <a:ext uri="{FF2B5EF4-FFF2-40B4-BE49-F238E27FC236}">
                <a16:creationId xmlns:a16="http://schemas.microsoft.com/office/drawing/2014/main" id="{B05E4F0F-B1FC-4AC9-A2B0-94C9A95FB771}"/>
              </a:ext>
            </a:extLst>
          </p:cNvPr>
          <p:cNvSpPr txBox="1">
            <a:spLocks noChangeAspect="1"/>
          </p:cNvSpPr>
          <p:nvPr/>
        </p:nvSpPr>
        <p:spPr>
          <a:xfrm>
            <a:off x="576263" y="911988"/>
            <a:ext cx="5327650" cy="1682555"/>
          </a:xfrm>
          <a:prstGeom prst="rect">
            <a:avLst/>
          </a:prstGeom>
          <a:ln>
            <a:noFill/>
          </a:ln>
        </p:spPr>
        <p:txBody>
          <a:bodyPr vert="horz" lIns="0" tIns="45720" rIns="90000" bIns="45720" rtlCol="0" anchor="t">
            <a:noAutofit/>
          </a:bodyPr>
          <a:lstStyle/>
          <a:p>
            <a:pPr marL="0" marR="0" lvl="0" indent="0" algn="just" defTabSz="914400" rtl="0" eaLnBrk="1" fontAlgn="auto" latinLnBrk="0" hangingPunct="1">
              <a:lnSpc>
                <a:spcPct val="125000"/>
              </a:lnSpc>
              <a:spcBef>
                <a:spcPct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(3)</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後発医薬品の使用割合</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endParaRPr>
          </a:p>
          <a:p>
            <a:pPr lvl="0" algn="just">
              <a:lnSpc>
                <a:spcPct val="125000"/>
              </a:lnSpc>
              <a:spcBef>
                <a:spcPct val="0"/>
              </a:spcBef>
            </a:pPr>
            <a:r>
              <a:rPr kumimoji="1" lang="ja-JP" altLang="en-US" sz="1200" dirty="0">
                <a:latin typeface="ＭＳ 明朝" panose="02020609040205080304" pitchFamily="17" charset="-128"/>
                <a:ea typeface="ＭＳ 明朝" panose="02020609040205080304" pitchFamily="17" charset="-128"/>
                <a:cs typeface="Times New Roman" pitchFamily="18" charset="0"/>
              </a:rPr>
              <a:t>　先発医薬品からジェネリック医薬品への切り替えを患者に促し薬剤費の削減を図ります</a:t>
            </a:r>
            <a:r>
              <a:rPr lang="ja-JP" altLang="en-US" sz="1200" dirty="0">
                <a:latin typeface="ＭＳ 明朝" panose="02020609040205080304" pitchFamily="17" charset="-128"/>
                <a:ea typeface="ＭＳ 明朝" panose="02020609040205080304" pitchFamily="17" charset="-128"/>
              </a:rPr>
              <a:t>。ジェネリック医薬品への切り替えは複数の疾病に対して行うことができるため、多くの患者に対してアプローチできる利点があります。</a:t>
            </a:r>
          </a:p>
          <a:p>
            <a:pPr algn="just">
              <a:lnSpc>
                <a:spcPct val="125000"/>
              </a:lnSpc>
              <a:spcBef>
                <a:spcPct val="0"/>
              </a:spcBef>
            </a:pPr>
            <a:r>
              <a:rPr lang="ja-JP" altLang="en-US" sz="1200" dirty="0">
                <a:latin typeface="ＭＳ 明朝" panose="02020609040205080304" pitchFamily="17" charset="-128"/>
                <a:ea typeface="ＭＳ 明朝" panose="02020609040205080304" pitchFamily="17" charset="-128"/>
              </a:rPr>
              <a:t>　</a:t>
            </a:r>
            <a:r>
              <a:rPr lang="ja-JP" altLang="en-US" sz="1200" dirty="0">
                <a:latin typeface="ＭＳ 明朝" panose="02020609040205080304" pitchFamily="17" charset="-128"/>
                <a:ea typeface="ＭＳ 明朝" panose="02020609040205080304" pitchFamily="17" charset="-128"/>
                <a:cs typeface="Times New Roman" pitchFamily="18" charset="0"/>
              </a:rPr>
              <a:t>以下は、</a:t>
            </a:r>
            <a:r>
              <a:rPr lang="ja-JP" altLang="en-US" sz="1200" dirty="0">
                <a:latin typeface="ＭＳ 明朝" panose="02020609040205080304" pitchFamily="17" charset="-128"/>
                <a:ea typeface="ＭＳ 明朝" panose="02020609040205080304" pitchFamily="17" charset="-128"/>
              </a:rPr>
              <a:t>診療年月毎の状況について</a:t>
            </a:r>
            <a:r>
              <a:rPr lang="ja-JP" altLang="en-US" sz="1200" dirty="0">
                <a:latin typeface="ＭＳ 明朝" panose="02020609040205080304" pitchFamily="17" charset="-128"/>
                <a:ea typeface="ＭＳ 明朝" panose="02020609040205080304" pitchFamily="17" charset="-128"/>
                <a:cs typeface="Times New Roman" pitchFamily="18" charset="0"/>
              </a:rPr>
              <a:t>示したものです。令和</a:t>
            </a:r>
            <a:r>
              <a:rPr lang="en-US" altLang="ja-JP" sz="1200" dirty="0">
                <a:latin typeface="ＭＳ 明朝" panose="02020609040205080304" pitchFamily="17" charset="-128"/>
                <a:ea typeface="ＭＳ 明朝" panose="02020609040205080304" pitchFamily="17" charset="-128"/>
                <a:cs typeface="Times New Roman" pitchFamily="18" charset="0"/>
              </a:rPr>
              <a:t>4</a:t>
            </a:r>
            <a:r>
              <a:rPr lang="ja-JP" altLang="en-US" sz="1200" dirty="0">
                <a:latin typeface="ＭＳ 明朝" panose="02020609040205080304" pitchFamily="17" charset="-128"/>
                <a:ea typeface="ＭＳ 明朝" panose="02020609040205080304" pitchFamily="17" charset="-128"/>
                <a:cs typeface="Times New Roman" pitchFamily="18" charset="0"/>
              </a:rPr>
              <a:t>年</a:t>
            </a:r>
            <a:r>
              <a:rPr lang="en-US" altLang="ja-JP" sz="1200" dirty="0">
                <a:latin typeface="ＭＳ 明朝" panose="02020609040205080304" pitchFamily="17" charset="-128"/>
                <a:ea typeface="ＭＳ 明朝" panose="02020609040205080304" pitchFamily="17" charset="-128"/>
                <a:cs typeface="Times New Roman" pitchFamily="18" charset="0"/>
              </a:rPr>
              <a:t>4</a:t>
            </a:r>
            <a:r>
              <a:rPr lang="ja-JP" altLang="en-US" sz="1200" dirty="0">
                <a:latin typeface="ＭＳ 明朝" panose="02020609040205080304" pitchFamily="17" charset="-128"/>
                <a:ea typeface="ＭＳ 明朝" panose="02020609040205080304" pitchFamily="17" charset="-128"/>
                <a:cs typeface="Times New Roman" pitchFamily="18" charset="0"/>
              </a:rPr>
              <a:t>月～令和</a:t>
            </a:r>
            <a:r>
              <a:rPr lang="en-US" altLang="ja-JP" sz="1200" dirty="0">
                <a:latin typeface="ＭＳ 明朝" panose="02020609040205080304" pitchFamily="17" charset="-128"/>
                <a:ea typeface="ＭＳ 明朝" panose="02020609040205080304" pitchFamily="17" charset="-128"/>
                <a:cs typeface="Times New Roman" pitchFamily="18" charset="0"/>
              </a:rPr>
              <a:t>5</a:t>
            </a:r>
            <a:r>
              <a:rPr lang="ja-JP" altLang="en-US" sz="1200" dirty="0">
                <a:latin typeface="ＭＳ 明朝" panose="02020609040205080304" pitchFamily="17" charset="-128"/>
                <a:ea typeface="ＭＳ 明朝" panose="02020609040205080304" pitchFamily="17" charset="-128"/>
                <a:cs typeface="Times New Roman" pitchFamily="18" charset="0"/>
              </a:rPr>
              <a:t>年</a:t>
            </a:r>
            <a:r>
              <a:rPr lang="en-US" altLang="ja-JP" sz="1200" dirty="0">
                <a:latin typeface="ＭＳ 明朝" panose="02020609040205080304" pitchFamily="17" charset="-128"/>
                <a:ea typeface="ＭＳ 明朝" panose="02020609040205080304" pitchFamily="17" charset="-128"/>
                <a:cs typeface="Times New Roman" pitchFamily="18" charset="0"/>
              </a:rPr>
              <a:t>3</a:t>
            </a:r>
            <a:r>
              <a:rPr lang="ja-JP" altLang="en-US" sz="1200" dirty="0">
                <a:latin typeface="ＭＳ 明朝" panose="02020609040205080304" pitchFamily="17" charset="-128"/>
                <a:ea typeface="ＭＳ 明朝" panose="02020609040205080304" pitchFamily="17" charset="-128"/>
                <a:cs typeface="Times New Roman" pitchFamily="18" charset="0"/>
              </a:rPr>
              <a:t>月診療分</a:t>
            </a:r>
            <a:r>
              <a:rPr lang="en-US" altLang="ja-JP" sz="1200" dirty="0">
                <a:latin typeface="ＭＳ 明朝" panose="02020609040205080304" pitchFamily="17" charset="-128"/>
                <a:ea typeface="ＭＳ 明朝" panose="02020609040205080304" pitchFamily="17" charset="-128"/>
                <a:cs typeface="Times New Roman" pitchFamily="18" charset="0"/>
              </a:rPr>
              <a:t>(12</a:t>
            </a:r>
            <a:r>
              <a:rPr lang="ja-JP" altLang="en-US" sz="1200" dirty="0">
                <a:latin typeface="ＭＳ 明朝" panose="02020609040205080304" pitchFamily="17" charset="-128"/>
                <a:ea typeface="ＭＳ 明朝" panose="02020609040205080304" pitchFamily="17" charset="-128"/>
                <a:cs typeface="Times New Roman" pitchFamily="18" charset="0"/>
              </a:rPr>
              <a:t>カ月分</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err="1">
                <a:latin typeface="ＭＳ 明朝" panose="02020609040205080304" pitchFamily="17" charset="-128"/>
                <a:ea typeface="ＭＳ 明朝" panose="02020609040205080304" pitchFamily="17" charset="-128"/>
                <a:cs typeface="Times New Roman" pitchFamily="18" charset="0"/>
              </a:rPr>
              <a:t>での</a:t>
            </a:r>
            <a:r>
              <a:rPr lang="ja-JP" altLang="en-US" sz="1200" dirty="0">
                <a:latin typeface="ＭＳ 明朝" panose="02020609040205080304" pitchFamily="17" charset="-128"/>
                <a:ea typeface="ＭＳ 明朝" panose="02020609040205080304" pitchFamily="17" charset="-128"/>
                <a:cs typeface="Times New Roman" pitchFamily="18" charset="0"/>
              </a:rPr>
              <a:t>平均</a:t>
            </a:r>
            <a:r>
              <a:rPr lang="ja-JP" altLang="en-US" sz="1200" dirty="0">
                <a:latin typeface="ＭＳ 明朝" panose="02020609040205080304" pitchFamily="17" charset="-128"/>
                <a:ea typeface="ＭＳ 明朝" panose="02020609040205080304" pitchFamily="17" charset="-128"/>
              </a:rPr>
              <a:t>ジェネリック医薬品普及率は、金額ベースでは</a:t>
            </a:r>
            <a:r>
              <a:rPr lang="en-US" altLang="ja-JP" sz="1200" dirty="0">
                <a:latin typeface="ＭＳ 明朝" panose="02020609040205080304" pitchFamily="17" charset="-128"/>
                <a:ea typeface="ＭＳ 明朝" panose="02020609040205080304" pitchFamily="17" charset="-128"/>
              </a:rPr>
              <a:t>45.5%</a:t>
            </a:r>
            <a:r>
              <a:rPr lang="ja-JP" altLang="en-US" sz="1200" dirty="0" err="1">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数量ベースでは</a:t>
            </a:r>
            <a:r>
              <a:rPr lang="en-US" altLang="ja-JP" sz="1200" dirty="0">
                <a:latin typeface="ＭＳ 明朝" panose="02020609040205080304" pitchFamily="17" charset="-128"/>
                <a:ea typeface="ＭＳ 明朝" panose="02020609040205080304" pitchFamily="17" charset="-128"/>
              </a:rPr>
              <a:t>75.2%</a:t>
            </a:r>
            <a:r>
              <a:rPr lang="ja-JP" altLang="en-US" sz="1200" dirty="0">
                <a:latin typeface="ＭＳ 明朝" panose="02020609040205080304" pitchFamily="17" charset="-128"/>
                <a:ea typeface="ＭＳ 明朝" panose="02020609040205080304" pitchFamily="17" charset="-128"/>
              </a:rPr>
              <a:t>となっています。</a:t>
            </a:r>
          </a:p>
        </p:txBody>
      </p:sp>
      <p:graphicFrame>
        <p:nvGraphicFramePr>
          <p:cNvPr id="17" name="グラフ 16">
            <a:extLst>
              <a:ext uri="{FF2B5EF4-FFF2-40B4-BE49-F238E27FC236}">
                <a16:creationId xmlns:a16="http://schemas.microsoft.com/office/drawing/2014/main" id="{87FC2C19-A602-4537-A046-C83DD7BE74AE}"/>
              </a:ext>
            </a:extLst>
          </p:cNvPr>
          <p:cNvGraphicFramePr>
            <a:graphicFrameLocks noChangeAspect="1"/>
          </p:cNvGraphicFramePr>
          <p:nvPr>
            <p:extLst>
              <p:ext uri="{D42A27DB-BD31-4B8C-83A1-F6EECF244321}">
                <p14:modId xmlns:p14="http://schemas.microsoft.com/office/powerpoint/2010/main" val="3927123237"/>
              </p:ext>
            </p:extLst>
          </p:nvPr>
        </p:nvGraphicFramePr>
        <p:xfrm>
          <a:off x="576264" y="2929001"/>
          <a:ext cx="5327650" cy="21167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グラフ 17">
            <a:extLst>
              <a:ext uri="{FF2B5EF4-FFF2-40B4-BE49-F238E27FC236}">
                <a16:creationId xmlns:a16="http://schemas.microsoft.com/office/drawing/2014/main" id="{DECC512C-FD56-4AC1-9BA7-6AC15E4C8945}"/>
              </a:ext>
            </a:extLst>
          </p:cNvPr>
          <p:cNvGraphicFramePr>
            <a:graphicFrameLocks noChangeAspect="1"/>
          </p:cNvGraphicFramePr>
          <p:nvPr>
            <p:extLst>
              <p:ext uri="{D42A27DB-BD31-4B8C-83A1-F6EECF244321}">
                <p14:modId xmlns:p14="http://schemas.microsoft.com/office/powerpoint/2010/main" val="3447675429"/>
              </p:ext>
            </p:extLst>
          </p:nvPr>
        </p:nvGraphicFramePr>
        <p:xfrm>
          <a:off x="576261" y="6094668"/>
          <a:ext cx="5327652" cy="21190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2753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a:spLocks noChangeAspect="1"/>
          </p:cNvSpPr>
          <p:nvPr/>
        </p:nvSpPr>
        <p:spPr>
          <a:xfrm>
            <a:off x="595530" y="6275899"/>
            <a:ext cx="6295777" cy="276999"/>
          </a:xfrm>
          <a:prstGeom prst="rect">
            <a:avLst/>
          </a:prstGeom>
        </p:spPr>
        <p:txBody>
          <a:bodyPr wrap="square" lIns="0" rIns="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重複服薬者</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数</a:t>
            </a:r>
          </a:p>
        </p:txBody>
      </p:sp>
      <p:sp>
        <p:nvSpPr>
          <p:cNvPr id="14" name="Rectangle 2"/>
          <p:cNvSpPr>
            <a:spLocks noChangeAspect="1" noChangeArrowheads="1"/>
          </p:cNvSpPr>
          <p:nvPr/>
        </p:nvSpPr>
        <p:spPr bwMode="auto">
          <a:xfrm>
            <a:off x="596547" y="2356870"/>
            <a:ext cx="5305212"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重複受診者数</a:t>
            </a:r>
          </a:p>
        </p:txBody>
      </p:sp>
      <p:sp>
        <p:nvSpPr>
          <p:cNvPr id="9" name="正方形/長方形 8"/>
          <p:cNvSpPr>
            <a:spLocks noChangeAspect="1"/>
          </p:cNvSpPr>
          <p:nvPr/>
        </p:nvSpPr>
        <p:spPr>
          <a:xfrm>
            <a:off x="612719" y="4322951"/>
            <a:ext cx="6295777" cy="276999"/>
          </a:xfrm>
          <a:prstGeom prst="rect">
            <a:avLst/>
          </a:prstGeom>
        </p:spPr>
        <p:txBody>
          <a:bodyPr wrap="square" lIns="0" rIns="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頻回受診者</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数</a:t>
            </a:r>
          </a:p>
        </p:txBody>
      </p:sp>
      <p:sp>
        <p:nvSpPr>
          <p:cNvPr id="19" name="Rectangle 9"/>
          <p:cNvSpPr>
            <a:spLocks noChangeAspect="1" noChangeArrowheads="1"/>
          </p:cNvSpPr>
          <p:nvPr/>
        </p:nvSpPr>
        <p:spPr bwMode="auto">
          <a:xfrm>
            <a:off x="575226" y="8238363"/>
            <a:ext cx="5318924" cy="461665"/>
          </a:xfrm>
          <a:prstGeom prst="rect">
            <a:avLst/>
          </a:prstGeom>
          <a:noFill/>
          <a:ln w="9525">
            <a:noFill/>
            <a:miter lim="800000"/>
            <a:headEnd/>
            <a:tailEnd/>
          </a:ln>
          <a:effectLst/>
        </p:spPr>
        <p:txBody>
          <a:bodyPr vert="horz" wrap="square" lIns="0" tIns="45720" rIns="9000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デ</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ータ化範囲</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分析対象</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入院</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(DPC</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を含む</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、入院外、調剤の電子レセプト</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endPar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対象診療年月は令和</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4</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年</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4</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月～令和</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5</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年</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3</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月診療分</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(12</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カ月分</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endPar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資格確認日</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令和</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5</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3</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月</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31</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日時点。</a:t>
            </a:r>
            <a:endPar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F23BC6B6-98D0-45DE-B955-0E8416406F7E}"/>
              </a:ext>
            </a:extLst>
          </p:cNvPr>
          <p:cNvSpPr>
            <a:spLocks noGrp="1"/>
          </p:cNvSpPr>
          <p:nvPr>
            <p:ph type="sldNum" sz="quarter" idx="4"/>
          </p:nvPr>
        </p:nvSpPr>
        <p:spPr>
          <a:xfrm>
            <a:off x="2492825" y="8802749"/>
            <a:ext cx="1512041" cy="48577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800" b="0" i="0" u="none" strike="noStrike" kern="1200" cap="none" spc="0" normalizeH="0" baseline="0" noProof="0" smtClean="0">
                <a:ln>
                  <a:noFill/>
                </a:ln>
                <a:solidFill>
                  <a:srgbClr val="898989"/>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1" lang="ja-JP" altLang="en-US" sz="800" b="0" i="0" u="none" strike="noStrike" kern="1200" cap="none" spc="0" normalizeH="0" baseline="0" noProof="0" dirty="0">
              <a:ln>
                <a:noFill/>
              </a:ln>
              <a:solidFill>
                <a:srgbClr val="898989"/>
              </a:solidFill>
              <a:effectLst/>
              <a:uLnTx/>
              <a:uFillTx/>
            </a:endParaRPr>
          </a:p>
        </p:txBody>
      </p:sp>
      <p:sp>
        <p:nvSpPr>
          <p:cNvPr id="15" name="タイトル 1">
            <a:extLst>
              <a:ext uri="{FF2B5EF4-FFF2-40B4-BE49-F238E27FC236}">
                <a16:creationId xmlns:a16="http://schemas.microsoft.com/office/drawing/2014/main" id="{5CEC56E9-68E6-4CE2-8ADC-C70AFB3205D7}"/>
              </a:ext>
            </a:extLst>
          </p:cNvPr>
          <p:cNvSpPr txBox="1">
            <a:spLocks noChangeAspect="1"/>
          </p:cNvSpPr>
          <p:nvPr/>
        </p:nvSpPr>
        <p:spPr>
          <a:xfrm>
            <a:off x="585999" y="905637"/>
            <a:ext cx="5305212" cy="1425257"/>
          </a:xfrm>
          <a:prstGeom prst="rect">
            <a:avLst/>
          </a:prstGeom>
          <a:ln>
            <a:noFill/>
          </a:ln>
        </p:spPr>
        <p:txBody>
          <a:bodyPr vert="horz" lIns="0" tIns="45720" rIns="90000" bIns="45720" rtlCol="0" anchor="t">
            <a:noAutofit/>
          </a:bodyPr>
          <a:lstStyle/>
          <a:p>
            <a:pPr marL="0" marR="0" lvl="0" indent="0" algn="just" defTabSz="914400" rtl="0" eaLnBrk="1" fontAlgn="base" latinLnBrk="0" hangingPunct="1">
              <a:lnSpc>
                <a:spcPct val="125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(4)</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重複･頻回受診、重複服薬者割合</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endParaRPr>
          </a:p>
          <a:p>
            <a:pPr lvl="0" algn="just" fontAlgn="base">
              <a:lnSpc>
                <a:spcPct val="125000"/>
              </a:lnSpc>
              <a:spcBef>
                <a:spcPct val="0"/>
              </a:spcBef>
              <a:spcAft>
                <a:spcPct val="0"/>
              </a:spcAf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　</a:t>
            </a:r>
            <a:r>
              <a:rPr lang="ja-JP" altLang="en-US" sz="1200" dirty="0">
                <a:latin typeface="ＭＳ 明朝" panose="02020609040205080304" pitchFamily="17" charset="-128"/>
                <a:ea typeface="ＭＳ 明朝" panose="02020609040205080304" pitchFamily="17" charset="-128"/>
                <a:cs typeface="Times New Roman" pitchFamily="18" charset="0"/>
              </a:rPr>
              <a:t>ひと月に同系の疾病を理由に複数の医療機関に受診している</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重複受診者</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や、ひと月に同一の医療機関に一定回数以上受診している</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頻回受診者</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err="1">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ひと月に同系の医薬品が複数の医療機関で処方され、処方日数が一定以上の</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重複服薬者</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について</a:t>
            </a:r>
            <a:r>
              <a:rPr lang="ja-JP" altLang="en-US" sz="1200" dirty="0">
                <a:solidFill>
                  <a:prstClr val="black"/>
                </a:solidFill>
                <a:latin typeface="ＭＳ 明朝" panose="02020609040205080304" pitchFamily="17" charset="-128"/>
                <a:ea typeface="ＭＳ 明朝" panose="02020609040205080304" pitchFamily="17" charset="-128"/>
              </a:rPr>
              <a:t>令和</a:t>
            </a:r>
            <a:r>
              <a:rPr lang="en-US" altLang="ja-JP" sz="1200" dirty="0">
                <a:solidFill>
                  <a:prstClr val="black"/>
                </a:solidFill>
                <a:latin typeface="ＭＳ 明朝" panose="02020609040205080304" pitchFamily="17" charset="-128"/>
                <a:ea typeface="ＭＳ 明朝" panose="02020609040205080304" pitchFamily="17" charset="-128"/>
              </a:rPr>
              <a:t>4</a:t>
            </a:r>
            <a:r>
              <a:rPr lang="ja-JP" altLang="en-US" sz="1200" dirty="0">
                <a:solidFill>
                  <a:prstClr val="black"/>
                </a:solidFill>
                <a:latin typeface="ＭＳ 明朝" panose="02020609040205080304" pitchFamily="17" charset="-128"/>
                <a:ea typeface="ＭＳ 明朝" panose="02020609040205080304" pitchFamily="17" charset="-128"/>
              </a:rPr>
              <a:t>年</a:t>
            </a:r>
            <a:r>
              <a:rPr lang="en-US" altLang="ja-JP" sz="1200" dirty="0">
                <a:solidFill>
                  <a:prstClr val="black"/>
                </a:solidFill>
                <a:latin typeface="ＭＳ 明朝" panose="02020609040205080304" pitchFamily="17" charset="-128"/>
                <a:ea typeface="ＭＳ 明朝" panose="02020609040205080304" pitchFamily="17" charset="-128"/>
              </a:rPr>
              <a:t>4</a:t>
            </a:r>
            <a:r>
              <a:rPr lang="ja-JP" altLang="en-US" sz="1200" dirty="0">
                <a:solidFill>
                  <a:prstClr val="black"/>
                </a:solidFill>
                <a:latin typeface="ＭＳ 明朝" panose="02020609040205080304" pitchFamily="17" charset="-128"/>
                <a:ea typeface="ＭＳ 明朝" panose="02020609040205080304" pitchFamily="17" charset="-128"/>
              </a:rPr>
              <a:t>月～令和</a:t>
            </a:r>
            <a:r>
              <a:rPr lang="en-US" altLang="ja-JP" sz="1200" dirty="0">
                <a:solidFill>
                  <a:prstClr val="black"/>
                </a:solidFill>
                <a:latin typeface="ＭＳ 明朝" panose="02020609040205080304" pitchFamily="17" charset="-128"/>
                <a:ea typeface="ＭＳ 明朝" panose="02020609040205080304" pitchFamily="17" charset="-128"/>
              </a:rPr>
              <a:t>5</a:t>
            </a:r>
            <a:r>
              <a:rPr lang="ja-JP" altLang="en-US" sz="1200" dirty="0">
                <a:solidFill>
                  <a:prstClr val="black"/>
                </a:solidFill>
                <a:latin typeface="ＭＳ 明朝" panose="02020609040205080304" pitchFamily="17" charset="-128"/>
                <a:ea typeface="ＭＳ 明朝" panose="02020609040205080304" pitchFamily="17" charset="-128"/>
              </a:rPr>
              <a:t>年</a:t>
            </a:r>
            <a:r>
              <a:rPr lang="en-US" altLang="ja-JP" sz="1200" dirty="0">
                <a:solidFill>
                  <a:prstClr val="black"/>
                </a:solidFill>
                <a:latin typeface="ＭＳ 明朝" panose="02020609040205080304" pitchFamily="17" charset="-128"/>
                <a:ea typeface="ＭＳ 明朝" panose="02020609040205080304" pitchFamily="17" charset="-128"/>
              </a:rPr>
              <a:t>3</a:t>
            </a:r>
            <a:r>
              <a:rPr lang="ja-JP" altLang="en-US" sz="1200" dirty="0">
                <a:solidFill>
                  <a:prstClr val="black"/>
                </a:solidFill>
                <a:latin typeface="ＭＳ 明朝" panose="02020609040205080304" pitchFamily="17" charset="-128"/>
                <a:ea typeface="ＭＳ 明朝" panose="02020609040205080304" pitchFamily="17" charset="-128"/>
              </a:rPr>
              <a:t>月診療分</a:t>
            </a:r>
            <a:r>
              <a:rPr lang="en-US" altLang="ja-JP" sz="1200" dirty="0">
                <a:solidFill>
                  <a:prstClr val="black"/>
                </a:solidFill>
                <a:latin typeface="ＭＳ 明朝" panose="02020609040205080304" pitchFamily="17" charset="-128"/>
                <a:ea typeface="ＭＳ 明朝" panose="02020609040205080304" pitchFamily="17" charset="-128"/>
              </a:rPr>
              <a:t>(12</a:t>
            </a:r>
            <a:r>
              <a:rPr lang="ja-JP" altLang="en-US" sz="1200" dirty="0">
                <a:solidFill>
                  <a:prstClr val="black"/>
                </a:solidFill>
                <a:latin typeface="ＭＳ 明朝" panose="02020609040205080304" pitchFamily="17" charset="-128"/>
                <a:ea typeface="ＭＳ 明朝" panose="02020609040205080304" pitchFamily="17" charset="-128"/>
              </a:rPr>
              <a:t>カ月分</a:t>
            </a:r>
            <a:r>
              <a:rPr lang="en-US" altLang="ja-JP" sz="1200" dirty="0">
                <a:solidFill>
                  <a:prstClr val="black"/>
                </a:solidFill>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cs typeface="Times New Roman" pitchFamily="18" charset="0"/>
              </a:rPr>
              <a:t>のレセプトデータを用いて分析しました。</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graphicFrame>
        <p:nvGraphicFramePr>
          <p:cNvPr id="8" name="表 7">
            <a:extLst>
              <a:ext uri="{FF2B5EF4-FFF2-40B4-BE49-F238E27FC236}">
                <a16:creationId xmlns:a16="http://schemas.microsoft.com/office/drawing/2014/main" id="{D85929CA-215F-4934-6BFE-15F2EC6A892D}"/>
              </a:ext>
            </a:extLst>
          </p:cNvPr>
          <p:cNvGraphicFramePr>
            <a:graphicFrameLocks noGrp="1"/>
          </p:cNvGraphicFramePr>
          <p:nvPr>
            <p:extLst>
              <p:ext uri="{D42A27DB-BD31-4B8C-83A1-F6EECF244321}">
                <p14:modId xmlns:p14="http://schemas.microsoft.com/office/powerpoint/2010/main" val="2655927443"/>
              </p:ext>
            </p:extLst>
          </p:nvPr>
        </p:nvGraphicFramePr>
        <p:xfrm>
          <a:off x="586730" y="2632079"/>
          <a:ext cx="5358506" cy="1645920"/>
        </p:xfrm>
        <a:graphic>
          <a:graphicData uri="http://schemas.openxmlformats.org/drawingml/2006/table">
            <a:tbl>
              <a:tblPr/>
              <a:tblGrid>
                <a:gridCol w="116840">
                  <a:extLst>
                    <a:ext uri="{9D8B030D-6E8A-4147-A177-3AD203B41FA5}">
                      <a16:colId xmlns:a16="http://schemas.microsoft.com/office/drawing/2014/main" val="2532989793"/>
                    </a:ext>
                  </a:extLst>
                </a:gridCol>
                <a:gridCol w="643822">
                  <a:extLst>
                    <a:ext uri="{9D8B030D-6E8A-4147-A177-3AD203B41FA5}">
                      <a16:colId xmlns:a16="http://schemas.microsoft.com/office/drawing/2014/main" val="3297870713"/>
                    </a:ext>
                  </a:extLst>
                </a:gridCol>
                <a:gridCol w="373417">
                  <a:extLst>
                    <a:ext uri="{9D8B030D-6E8A-4147-A177-3AD203B41FA5}">
                      <a16:colId xmlns:a16="http://schemas.microsoft.com/office/drawing/2014/main" val="1360971968"/>
                    </a:ext>
                  </a:extLst>
                </a:gridCol>
                <a:gridCol w="373417">
                  <a:extLst>
                    <a:ext uri="{9D8B030D-6E8A-4147-A177-3AD203B41FA5}">
                      <a16:colId xmlns:a16="http://schemas.microsoft.com/office/drawing/2014/main" val="3082567912"/>
                    </a:ext>
                  </a:extLst>
                </a:gridCol>
                <a:gridCol w="373417">
                  <a:extLst>
                    <a:ext uri="{9D8B030D-6E8A-4147-A177-3AD203B41FA5}">
                      <a16:colId xmlns:a16="http://schemas.microsoft.com/office/drawing/2014/main" val="130215192"/>
                    </a:ext>
                  </a:extLst>
                </a:gridCol>
                <a:gridCol w="373417">
                  <a:extLst>
                    <a:ext uri="{9D8B030D-6E8A-4147-A177-3AD203B41FA5}">
                      <a16:colId xmlns:a16="http://schemas.microsoft.com/office/drawing/2014/main" val="2186144820"/>
                    </a:ext>
                  </a:extLst>
                </a:gridCol>
                <a:gridCol w="373417">
                  <a:extLst>
                    <a:ext uri="{9D8B030D-6E8A-4147-A177-3AD203B41FA5}">
                      <a16:colId xmlns:a16="http://schemas.microsoft.com/office/drawing/2014/main" val="1531627467"/>
                    </a:ext>
                  </a:extLst>
                </a:gridCol>
                <a:gridCol w="373417">
                  <a:extLst>
                    <a:ext uri="{9D8B030D-6E8A-4147-A177-3AD203B41FA5}">
                      <a16:colId xmlns:a16="http://schemas.microsoft.com/office/drawing/2014/main" val="2313402570"/>
                    </a:ext>
                  </a:extLst>
                </a:gridCol>
                <a:gridCol w="373417">
                  <a:extLst>
                    <a:ext uri="{9D8B030D-6E8A-4147-A177-3AD203B41FA5}">
                      <a16:colId xmlns:a16="http://schemas.microsoft.com/office/drawing/2014/main" val="3188000127"/>
                    </a:ext>
                  </a:extLst>
                </a:gridCol>
                <a:gridCol w="373417">
                  <a:extLst>
                    <a:ext uri="{9D8B030D-6E8A-4147-A177-3AD203B41FA5}">
                      <a16:colId xmlns:a16="http://schemas.microsoft.com/office/drawing/2014/main" val="3441967617"/>
                    </a:ext>
                  </a:extLst>
                </a:gridCol>
                <a:gridCol w="373417">
                  <a:extLst>
                    <a:ext uri="{9D8B030D-6E8A-4147-A177-3AD203B41FA5}">
                      <a16:colId xmlns:a16="http://schemas.microsoft.com/office/drawing/2014/main" val="376930790"/>
                    </a:ext>
                  </a:extLst>
                </a:gridCol>
                <a:gridCol w="373417">
                  <a:extLst>
                    <a:ext uri="{9D8B030D-6E8A-4147-A177-3AD203B41FA5}">
                      <a16:colId xmlns:a16="http://schemas.microsoft.com/office/drawing/2014/main" val="24472219"/>
                    </a:ext>
                  </a:extLst>
                </a:gridCol>
                <a:gridCol w="373417">
                  <a:extLst>
                    <a:ext uri="{9D8B030D-6E8A-4147-A177-3AD203B41FA5}">
                      <a16:colId xmlns:a16="http://schemas.microsoft.com/office/drawing/2014/main" val="238659697"/>
                    </a:ext>
                  </a:extLst>
                </a:gridCol>
                <a:gridCol w="373417">
                  <a:extLst>
                    <a:ext uri="{9D8B030D-6E8A-4147-A177-3AD203B41FA5}">
                      <a16:colId xmlns:a16="http://schemas.microsoft.com/office/drawing/2014/main" val="227476833"/>
                    </a:ext>
                  </a:extLst>
                </a:gridCol>
                <a:gridCol w="116840">
                  <a:extLst>
                    <a:ext uri="{9D8B030D-6E8A-4147-A177-3AD203B41FA5}">
                      <a16:colId xmlns:a16="http://schemas.microsoft.com/office/drawing/2014/main" val="3855926638"/>
                    </a:ext>
                  </a:extLst>
                </a:gridCol>
              </a:tblGrid>
              <a:tr h="123691">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89604747"/>
                  </a:ext>
                </a:extLst>
              </a:tr>
              <a:tr h="185536">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4</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年</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4</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月</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4</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年</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5</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月</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4</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年</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6</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月</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4</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年</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7</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月</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4</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年</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8</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月</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4</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年</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9</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月</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4</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年</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10</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月</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4</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年</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11</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月</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4</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年</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12</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月</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年</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月</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5</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年</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月</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5</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年</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3</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月</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93414182"/>
                  </a:ext>
                </a:extLst>
              </a:tr>
              <a:tr h="185536">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zh-TW" altLang="en-US" sz="600" b="0" i="0" u="none" strike="noStrike" dirty="0">
                          <a:solidFill>
                            <a:srgbClr val="000000"/>
                          </a:solidFill>
                          <a:effectLst/>
                          <a:latin typeface="ＭＳ 明朝" panose="02020609040205080304" pitchFamily="17" charset="-128"/>
                          <a:ea typeface="ＭＳ 明朝" panose="02020609040205080304" pitchFamily="17" charset="-128"/>
                        </a:rPr>
                        <a:t>重複受診者数</a:t>
                      </a:r>
                      <a:r>
                        <a:rPr lang="en-US" altLang="zh-TW" sz="600" b="0" i="0" u="none" strike="noStrike" dirty="0">
                          <a:solidFill>
                            <a:srgbClr val="000000"/>
                          </a:solidFill>
                          <a:effectLst/>
                          <a:latin typeface="ＭＳ 明朝" panose="02020609040205080304" pitchFamily="17" charset="-128"/>
                          <a:ea typeface="ＭＳ 明朝" panose="02020609040205080304" pitchFamily="17" charset="-128"/>
                        </a:rPr>
                        <a:t>(</a:t>
                      </a:r>
                      <a:r>
                        <a:rPr lang="zh-TW" altLang="en-US" sz="6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zh-TW"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1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60777413"/>
                  </a:ext>
                </a:extLst>
              </a:tr>
              <a:tr h="123691">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56402133"/>
                  </a:ext>
                </a:extLst>
              </a:tr>
              <a:tr h="123691">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12</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カ月間の延べ人数</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人</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60306057"/>
                  </a:ext>
                </a:extLst>
              </a:tr>
              <a:tr h="123691">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ctr"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ctr"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ctr"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71234226"/>
                  </a:ext>
                </a:extLst>
              </a:tr>
              <a:tr h="123691">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12</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カ月間の実人数</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人</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36359579"/>
                  </a:ext>
                </a:extLst>
              </a:tr>
              <a:tr h="123691">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6685514"/>
                  </a:ext>
                </a:extLst>
              </a:tr>
            </a:tbl>
          </a:graphicData>
        </a:graphic>
      </p:graphicFrame>
      <p:graphicFrame>
        <p:nvGraphicFramePr>
          <p:cNvPr id="18" name="表 17">
            <a:extLst>
              <a:ext uri="{FF2B5EF4-FFF2-40B4-BE49-F238E27FC236}">
                <a16:creationId xmlns:a16="http://schemas.microsoft.com/office/drawing/2014/main" id="{C0FB10CB-5255-4455-94D6-6AABCF5A32E6}"/>
              </a:ext>
            </a:extLst>
          </p:cNvPr>
          <p:cNvGraphicFramePr>
            <a:graphicFrameLocks noGrp="1"/>
          </p:cNvGraphicFramePr>
          <p:nvPr>
            <p:extLst>
              <p:ext uri="{D42A27DB-BD31-4B8C-83A1-F6EECF244321}">
                <p14:modId xmlns:p14="http://schemas.microsoft.com/office/powerpoint/2010/main" val="2353184080"/>
              </p:ext>
            </p:extLst>
          </p:nvPr>
        </p:nvGraphicFramePr>
        <p:xfrm>
          <a:off x="599965" y="4614249"/>
          <a:ext cx="5473611" cy="1645920"/>
        </p:xfrm>
        <a:graphic>
          <a:graphicData uri="http://schemas.openxmlformats.org/drawingml/2006/table">
            <a:tbl>
              <a:tblPr/>
              <a:tblGrid>
                <a:gridCol w="116840">
                  <a:extLst>
                    <a:ext uri="{9D8B030D-6E8A-4147-A177-3AD203B41FA5}">
                      <a16:colId xmlns:a16="http://schemas.microsoft.com/office/drawing/2014/main" val="3877444024"/>
                    </a:ext>
                  </a:extLst>
                </a:gridCol>
                <a:gridCol w="658283">
                  <a:extLst>
                    <a:ext uri="{9D8B030D-6E8A-4147-A177-3AD203B41FA5}">
                      <a16:colId xmlns:a16="http://schemas.microsoft.com/office/drawing/2014/main" val="2887564023"/>
                    </a:ext>
                  </a:extLst>
                </a:gridCol>
                <a:gridCol w="381804">
                  <a:extLst>
                    <a:ext uri="{9D8B030D-6E8A-4147-A177-3AD203B41FA5}">
                      <a16:colId xmlns:a16="http://schemas.microsoft.com/office/drawing/2014/main" val="1289046696"/>
                    </a:ext>
                  </a:extLst>
                </a:gridCol>
                <a:gridCol w="381804">
                  <a:extLst>
                    <a:ext uri="{9D8B030D-6E8A-4147-A177-3AD203B41FA5}">
                      <a16:colId xmlns:a16="http://schemas.microsoft.com/office/drawing/2014/main" val="1012448166"/>
                    </a:ext>
                  </a:extLst>
                </a:gridCol>
                <a:gridCol w="381804">
                  <a:extLst>
                    <a:ext uri="{9D8B030D-6E8A-4147-A177-3AD203B41FA5}">
                      <a16:colId xmlns:a16="http://schemas.microsoft.com/office/drawing/2014/main" val="3766119616"/>
                    </a:ext>
                  </a:extLst>
                </a:gridCol>
                <a:gridCol w="381804">
                  <a:extLst>
                    <a:ext uri="{9D8B030D-6E8A-4147-A177-3AD203B41FA5}">
                      <a16:colId xmlns:a16="http://schemas.microsoft.com/office/drawing/2014/main" val="3162539686"/>
                    </a:ext>
                  </a:extLst>
                </a:gridCol>
                <a:gridCol w="381804">
                  <a:extLst>
                    <a:ext uri="{9D8B030D-6E8A-4147-A177-3AD203B41FA5}">
                      <a16:colId xmlns:a16="http://schemas.microsoft.com/office/drawing/2014/main" val="1138317146"/>
                    </a:ext>
                  </a:extLst>
                </a:gridCol>
                <a:gridCol w="381804">
                  <a:extLst>
                    <a:ext uri="{9D8B030D-6E8A-4147-A177-3AD203B41FA5}">
                      <a16:colId xmlns:a16="http://schemas.microsoft.com/office/drawing/2014/main" val="4225638276"/>
                    </a:ext>
                  </a:extLst>
                </a:gridCol>
                <a:gridCol w="381804">
                  <a:extLst>
                    <a:ext uri="{9D8B030D-6E8A-4147-A177-3AD203B41FA5}">
                      <a16:colId xmlns:a16="http://schemas.microsoft.com/office/drawing/2014/main" val="4028179810"/>
                    </a:ext>
                  </a:extLst>
                </a:gridCol>
                <a:gridCol w="381804">
                  <a:extLst>
                    <a:ext uri="{9D8B030D-6E8A-4147-A177-3AD203B41FA5}">
                      <a16:colId xmlns:a16="http://schemas.microsoft.com/office/drawing/2014/main" val="1324693303"/>
                    </a:ext>
                  </a:extLst>
                </a:gridCol>
                <a:gridCol w="381804">
                  <a:extLst>
                    <a:ext uri="{9D8B030D-6E8A-4147-A177-3AD203B41FA5}">
                      <a16:colId xmlns:a16="http://schemas.microsoft.com/office/drawing/2014/main" val="2564516847"/>
                    </a:ext>
                  </a:extLst>
                </a:gridCol>
                <a:gridCol w="381804">
                  <a:extLst>
                    <a:ext uri="{9D8B030D-6E8A-4147-A177-3AD203B41FA5}">
                      <a16:colId xmlns:a16="http://schemas.microsoft.com/office/drawing/2014/main" val="683203633"/>
                    </a:ext>
                  </a:extLst>
                </a:gridCol>
                <a:gridCol w="381804">
                  <a:extLst>
                    <a:ext uri="{9D8B030D-6E8A-4147-A177-3AD203B41FA5}">
                      <a16:colId xmlns:a16="http://schemas.microsoft.com/office/drawing/2014/main" val="2314019509"/>
                    </a:ext>
                  </a:extLst>
                </a:gridCol>
                <a:gridCol w="381804">
                  <a:extLst>
                    <a:ext uri="{9D8B030D-6E8A-4147-A177-3AD203B41FA5}">
                      <a16:colId xmlns:a16="http://schemas.microsoft.com/office/drawing/2014/main" val="1745726430"/>
                    </a:ext>
                  </a:extLst>
                </a:gridCol>
                <a:gridCol w="116840">
                  <a:extLst>
                    <a:ext uri="{9D8B030D-6E8A-4147-A177-3AD203B41FA5}">
                      <a16:colId xmlns:a16="http://schemas.microsoft.com/office/drawing/2014/main" val="3899495993"/>
                    </a:ext>
                  </a:extLst>
                </a:gridCol>
              </a:tblGrid>
              <a:tr h="0">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53573331"/>
                  </a:ext>
                </a:extLst>
              </a:tr>
              <a:tr h="138012">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年</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月</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年</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月</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年</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6</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月</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年</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7</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月</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年</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8</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月</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年</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9</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月</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年</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10</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月</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年</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11</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月</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年</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12</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月</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年</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月</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年</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月</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年</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月</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61480320"/>
                  </a:ext>
                </a:extLst>
              </a:tr>
              <a:tr h="138012">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zh-TW" altLang="en-US" sz="600" b="0" i="0" u="none" strike="noStrike" dirty="0">
                          <a:solidFill>
                            <a:srgbClr val="000000"/>
                          </a:solidFill>
                          <a:effectLst/>
                          <a:latin typeface="ＭＳ 明朝" panose="02020609040205080304" pitchFamily="17" charset="-128"/>
                          <a:ea typeface="ＭＳ 明朝" panose="02020609040205080304" pitchFamily="17" charset="-128"/>
                        </a:rPr>
                        <a:t>頻回受診者数</a:t>
                      </a:r>
                      <a:r>
                        <a:rPr lang="en-US" altLang="zh-TW" sz="600" b="0" i="0" u="none" strike="noStrike" dirty="0">
                          <a:solidFill>
                            <a:srgbClr val="000000"/>
                          </a:solidFill>
                          <a:effectLst/>
                          <a:latin typeface="ＭＳ 明朝" panose="02020609040205080304" pitchFamily="17" charset="-128"/>
                          <a:ea typeface="ＭＳ 明朝" panose="02020609040205080304" pitchFamily="17" charset="-128"/>
                        </a:rPr>
                        <a:t>(</a:t>
                      </a:r>
                      <a:r>
                        <a:rPr lang="zh-TW" altLang="en-US" sz="6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zh-TW"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1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1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2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2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1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1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1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1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1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1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1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1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39759730"/>
                  </a:ext>
                </a:extLst>
              </a:tr>
              <a:tr h="0">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22773055"/>
                  </a:ext>
                </a:extLst>
              </a:tr>
              <a:tr h="164849">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12</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カ月間の延べ人数</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14</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人</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34148118"/>
                  </a:ext>
                </a:extLst>
              </a:tr>
              <a:tr h="0">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ctr"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ctr"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ctr"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66819410"/>
                  </a:ext>
                </a:extLst>
              </a:tr>
              <a:tr h="164849">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12</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カ月間の実人数</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人</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36053131"/>
                  </a:ext>
                </a:extLst>
              </a:tr>
              <a:tr h="0">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5997178"/>
                  </a:ext>
                </a:extLst>
              </a:tr>
            </a:tbl>
          </a:graphicData>
        </a:graphic>
      </p:graphicFrame>
      <p:graphicFrame>
        <p:nvGraphicFramePr>
          <p:cNvPr id="21" name="表 20">
            <a:extLst>
              <a:ext uri="{FF2B5EF4-FFF2-40B4-BE49-F238E27FC236}">
                <a16:creationId xmlns:a16="http://schemas.microsoft.com/office/drawing/2014/main" id="{7EE53DD2-964A-0338-5B4E-D6FF6526099A}"/>
              </a:ext>
            </a:extLst>
          </p:cNvPr>
          <p:cNvGraphicFramePr>
            <a:graphicFrameLocks noGrp="1"/>
          </p:cNvGraphicFramePr>
          <p:nvPr>
            <p:extLst>
              <p:ext uri="{D42A27DB-BD31-4B8C-83A1-F6EECF244321}">
                <p14:modId xmlns:p14="http://schemas.microsoft.com/office/powerpoint/2010/main" val="1116136807"/>
              </p:ext>
            </p:extLst>
          </p:nvPr>
        </p:nvGraphicFramePr>
        <p:xfrm>
          <a:off x="595530" y="6580214"/>
          <a:ext cx="5482284" cy="1645920"/>
        </p:xfrm>
        <a:graphic>
          <a:graphicData uri="http://schemas.openxmlformats.org/drawingml/2006/table">
            <a:tbl>
              <a:tblPr/>
              <a:tblGrid>
                <a:gridCol w="116840">
                  <a:extLst>
                    <a:ext uri="{9D8B030D-6E8A-4147-A177-3AD203B41FA5}">
                      <a16:colId xmlns:a16="http://schemas.microsoft.com/office/drawing/2014/main" val="785356981"/>
                    </a:ext>
                  </a:extLst>
                </a:gridCol>
                <a:gridCol w="659372">
                  <a:extLst>
                    <a:ext uri="{9D8B030D-6E8A-4147-A177-3AD203B41FA5}">
                      <a16:colId xmlns:a16="http://schemas.microsoft.com/office/drawing/2014/main" val="1203438614"/>
                    </a:ext>
                  </a:extLst>
                </a:gridCol>
                <a:gridCol w="382436">
                  <a:extLst>
                    <a:ext uri="{9D8B030D-6E8A-4147-A177-3AD203B41FA5}">
                      <a16:colId xmlns:a16="http://schemas.microsoft.com/office/drawing/2014/main" val="397819315"/>
                    </a:ext>
                  </a:extLst>
                </a:gridCol>
                <a:gridCol w="382436">
                  <a:extLst>
                    <a:ext uri="{9D8B030D-6E8A-4147-A177-3AD203B41FA5}">
                      <a16:colId xmlns:a16="http://schemas.microsoft.com/office/drawing/2014/main" val="2365127677"/>
                    </a:ext>
                  </a:extLst>
                </a:gridCol>
                <a:gridCol w="382436">
                  <a:extLst>
                    <a:ext uri="{9D8B030D-6E8A-4147-A177-3AD203B41FA5}">
                      <a16:colId xmlns:a16="http://schemas.microsoft.com/office/drawing/2014/main" val="191413672"/>
                    </a:ext>
                  </a:extLst>
                </a:gridCol>
                <a:gridCol w="382436">
                  <a:extLst>
                    <a:ext uri="{9D8B030D-6E8A-4147-A177-3AD203B41FA5}">
                      <a16:colId xmlns:a16="http://schemas.microsoft.com/office/drawing/2014/main" val="900356625"/>
                    </a:ext>
                  </a:extLst>
                </a:gridCol>
                <a:gridCol w="382436">
                  <a:extLst>
                    <a:ext uri="{9D8B030D-6E8A-4147-A177-3AD203B41FA5}">
                      <a16:colId xmlns:a16="http://schemas.microsoft.com/office/drawing/2014/main" val="3706095142"/>
                    </a:ext>
                  </a:extLst>
                </a:gridCol>
                <a:gridCol w="382436">
                  <a:extLst>
                    <a:ext uri="{9D8B030D-6E8A-4147-A177-3AD203B41FA5}">
                      <a16:colId xmlns:a16="http://schemas.microsoft.com/office/drawing/2014/main" val="3924435151"/>
                    </a:ext>
                  </a:extLst>
                </a:gridCol>
                <a:gridCol w="382436">
                  <a:extLst>
                    <a:ext uri="{9D8B030D-6E8A-4147-A177-3AD203B41FA5}">
                      <a16:colId xmlns:a16="http://schemas.microsoft.com/office/drawing/2014/main" val="1006964506"/>
                    </a:ext>
                  </a:extLst>
                </a:gridCol>
                <a:gridCol w="382436">
                  <a:extLst>
                    <a:ext uri="{9D8B030D-6E8A-4147-A177-3AD203B41FA5}">
                      <a16:colId xmlns:a16="http://schemas.microsoft.com/office/drawing/2014/main" val="2475977530"/>
                    </a:ext>
                  </a:extLst>
                </a:gridCol>
                <a:gridCol w="382436">
                  <a:extLst>
                    <a:ext uri="{9D8B030D-6E8A-4147-A177-3AD203B41FA5}">
                      <a16:colId xmlns:a16="http://schemas.microsoft.com/office/drawing/2014/main" val="3710251990"/>
                    </a:ext>
                  </a:extLst>
                </a:gridCol>
                <a:gridCol w="382436">
                  <a:extLst>
                    <a:ext uri="{9D8B030D-6E8A-4147-A177-3AD203B41FA5}">
                      <a16:colId xmlns:a16="http://schemas.microsoft.com/office/drawing/2014/main" val="4152723076"/>
                    </a:ext>
                  </a:extLst>
                </a:gridCol>
                <a:gridCol w="382436">
                  <a:extLst>
                    <a:ext uri="{9D8B030D-6E8A-4147-A177-3AD203B41FA5}">
                      <a16:colId xmlns:a16="http://schemas.microsoft.com/office/drawing/2014/main" val="2119548378"/>
                    </a:ext>
                  </a:extLst>
                </a:gridCol>
                <a:gridCol w="382436">
                  <a:extLst>
                    <a:ext uri="{9D8B030D-6E8A-4147-A177-3AD203B41FA5}">
                      <a16:colId xmlns:a16="http://schemas.microsoft.com/office/drawing/2014/main" val="2242882641"/>
                    </a:ext>
                  </a:extLst>
                </a:gridCol>
                <a:gridCol w="116840">
                  <a:extLst>
                    <a:ext uri="{9D8B030D-6E8A-4147-A177-3AD203B41FA5}">
                      <a16:colId xmlns:a16="http://schemas.microsoft.com/office/drawing/2014/main" val="514195204"/>
                    </a:ext>
                  </a:extLst>
                </a:gridCol>
              </a:tblGrid>
              <a:tr h="0">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64325726"/>
                  </a:ext>
                </a:extLst>
              </a:tr>
              <a:tr h="138240">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年</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月</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年</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月</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年</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6</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月</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年</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7</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月</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年</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8</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月</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年</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9</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月</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年</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10</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月</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年</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11</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月</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年</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12</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月</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年</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月</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年</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月</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年</a:t>
                      </a: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月</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0173802"/>
                  </a:ext>
                </a:extLst>
              </a:tr>
              <a:tr h="138240">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重複服薬者数</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2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9902823"/>
                  </a:ext>
                </a:extLst>
              </a:tr>
              <a:tr h="0">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52288928"/>
                  </a:ext>
                </a:extLst>
              </a:tr>
              <a:tr h="150508">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12</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カ月間の延べ人数</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27</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人</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2658682"/>
                  </a:ext>
                </a:extLst>
              </a:tr>
              <a:tr h="0">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ctr"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ctr"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ctr"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15096903"/>
                  </a:ext>
                </a:extLst>
              </a:tr>
              <a:tr h="150508">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12</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カ月間の実人数</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14</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人</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53179919"/>
                  </a:ext>
                </a:extLst>
              </a:tr>
              <a:tr h="0">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8988536"/>
                  </a:ext>
                </a:extLst>
              </a:tr>
            </a:tbl>
          </a:graphicData>
        </a:graphic>
      </p:graphicFrame>
      <p:sp>
        <p:nvSpPr>
          <p:cNvPr id="5" name="テキスト ボックス 4">
            <a:extLst>
              <a:ext uri="{FF2B5EF4-FFF2-40B4-BE49-F238E27FC236}">
                <a16:creationId xmlns:a16="http://schemas.microsoft.com/office/drawing/2014/main" id="{04A207BF-7F2D-A6C9-E023-4DAFDD393AA5}"/>
              </a:ext>
            </a:extLst>
          </p:cNvPr>
          <p:cNvSpPr txBox="1"/>
          <p:nvPr/>
        </p:nvSpPr>
        <p:spPr>
          <a:xfrm>
            <a:off x="1486439" y="2415376"/>
            <a:ext cx="4281486" cy="215444"/>
          </a:xfrm>
          <a:prstGeom prst="rect">
            <a:avLst/>
          </a:prstGeom>
          <a:noFill/>
          <a:ln>
            <a:noFill/>
          </a:ln>
        </p:spPr>
        <p:txBody>
          <a:bodyPr wrap="square">
            <a:spAutoFit/>
          </a:bodyPr>
          <a:lstStyle/>
          <a:p>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※1</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カ月間で同系の疾病を理由に</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3</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医療機関以上受診している患者</a:t>
            </a:r>
            <a:endParaRPr lang="ja-JP" altLang="en-US" sz="800" dirty="0">
              <a:latin typeface="ＭＳ 明朝" panose="02020609040205080304" pitchFamily="17" charset="-128"/>
              <a:ea typeface="ＭＳ 明朝" panose="02020609040205080304" pitchFamily="17" charset="-128"/>
            </a:endParaRPr>
          </a:p>
        </p:txBody>
      </p:sp>
      <p:sp>
        <p:nvSpPr>
          <p:cNvPr id="11" name="テキスト ボックス 10">
            <a:extLst>
              <a:ext uri="{FF2B5EF4-FFF2-40B4-BE49-F238E27FC236}">
                <a16:creationId xmlns:a16="http://schemas.microsoft.com/office/drawing/2014/main" id="{F6786EFE-1FC5-6CE4-EE66-855BC9309DB9}"/>
              </a:ext>
            </a:extLst>
          </p:cNvPr>
          <p:cNvSpPr txBox="1"/>
          <p:nvPr/>
        </p:nvSpPr>
        <p:spPr>
          <a:xfrm>
            <a:off x="1488500" y="4389491"/>
            <a:ext cx="4281486" cy="215444"/>
          </a:xfrm>
          <a:prstGeom prst="rect">
            <a:avLst/>
          </a:prstGeom>
          <a:noFill/>
          <a:ln>
            <a:noFill/>
          </a:ln>
        </p:spPr>
        <p:txBody>
          <a:bodyPr wrap="square">
            <a:spAutoFit/>
          </a:bodyPr>
          <a:lstStyle/>
          <a:p>
            <a:r>
              <a:rPr kumimoji="1" lang="en-US" altLang="ja-JP" sz="800" dirty="0">
                <a:solidFill>
                  <a:prstClr val="black"/>
                </a:solidFill>
                <a:latin typeface="ＭＳ 明朝" panose="02020609040205080304" pitchFamily="17" charset="-128"/>
                <a:ea typeface="ＭＳ 明朝" panose="02020609040205080304" pitchFamily="17" charset="-128"/>
              </a:rPr>
              <a:t>※</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1</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カ月間で同一医療機関に</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12</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回以上受診している患者</a:t>
            </a:r>
            <a:endParaRPr lang="ja-JP" altLang="en-US" sz="800" dirty="0">
              <a:latin typeface="ＭＳ 明朝" panose="02020609040205080304" pitchFamily="17" charset="-128"/>
              <a:ea typeface="ＭＳ 明朝" panose="02020609040205080304" pitchFamily="17" charset="-128"/>
            </a:endParaRPr>
          </a:p>
        </p:txBody>
      </p:sp>
      <p:sp>
        <p:nvSpPr>
          <p:cNvPr id="17" name="テキスト ボックス 16">
            <a:extLst>
              <a:ext uri="{FF2B5EF4-FFF2-40B4-BE49-F238E27FC236}">
                <a16:creationId xmlns:a16="http://schemas.microsoft.com/office/drawing/2014/main" id="{E29B7805-D93E-F965-7FF0-86280189DB4F}"/>
              </a:ext>
            </a:extLst>
          </p:cNvPr>
          <p:cNvSpPr txBox="1"/>
          <p:nvPr/>
        </p:nvSpPr>
        <p:spPr>
          <a:xfrm>
            <a:off x="1473852" y="6322243"/>
            <a:ext cx="4824217" cy="215444"/>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※1</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カ月間で同系の医薬品が複数の医療機関で処方され、日数合計が</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60</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日を超える患者</a:t>
            </a:r>
            <a:endPar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endParaRPr>
          </a:p>
        </p:txBody>
      </p:sp>
    </p:spTree>
    <p:extLst>
      <p:ext uri="{BB962C8B-B14F-4D97-AF65-F5344CB8AC3E}">
        <p14:creationId xmlns:p14="http://schemas.microsoft.com/office/powerpoint/2010/main" val="564026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a:spLocks noChangeAspect="1"/>
          </p:cNvSpPr>
          <p:nvPr/>
        </p:nvSpPr>
        <p:spPr>
          <a:xfrm>
            <a:off x="580125" y="4354769"/>
            <a:ext cx="5323788" cy="1020232"/>
          </a:xfrm>
          <a:prstGeom prst="rect">
            <a:avLst/>
          </a:prstGeom>
          <a:noFill/>
          <a:ln>
            <a:noFill/>
          </a:ln>
        </p:spPr>
        <p:txBody>
          <a:bodyPr wrap="square" lIns="0" rIns="90000" rtlCol="0">
            <a:no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男女別の特定健康診査の受診率をみると、平成</a:t>
            </a:r>
            <a:r>
              <a:rPr lang="en-US" altLang="ja-JP" sz="1200" dirty="0">
                <a:latin typeface="ＭＳ 明朝" panose="02020609040205080304" pitchFamily="17" charset="-128"/>
                <a:ea typeface="ＭＳ 明朝" panose="02020609040205080304" pitchFamily="17" charset="-128"/>
                <a:cs typeface="Times New Roman" pitchFamily="18" charset="0"/>
              </a:rPr>
              <a:t>30</a:t>
            </a:r>
            <a:r>
              <a:rPr lang="ja-JP" altLang="en-US" sz="1200" dirty="0">
                <a:latin typeface="ＭＳ 明朝" panose="02020609040205080304" pitchFamily="17" charset="-128"/>
                <a:ea typeface="ＭＳ 明朝" panose="02020609040205080304" pitchFamily="17" charset="-128"/>
                <a:cs typeface="Times New Roman" pitchFamily="18" charset="0"/>
              </a:rPr>
              <a:t>年度は男性の受診率が女性の受診率を上回っていますが、令和</a:t>
            </a:r>
            <a:r>
              <a:rPr lang="en-US" altLang="ja-JP" sz="1200" dirty="0">
                <a:latin typeface="ＭＳ 明朝" panose="02020609040205080304" pitchFamily="17" charset="-128"/>
                <a:ea typeface="ＭＳ 明朝" panose="02020609040205080304" pitchFamily="17" charset="-128"/>
                <a:cs typeface="Times New Roman" pitchFamily="18" charset="0"/>
              </a:rPr>
              <a:t>2</a:t>
            </a:r>
            <a:r>
              <a:rPr lang="ja-JP" altLang="en-US" sz="1200" dirty="0">
                <a:latin typeface="ＭＳ 明朝" panose="02020609040205080304" pitchFamily="17" charset="-128"/>
                <a:ea typeface="ＭＳ 明朝" panose="02020609040205080304" pitchFamily="17" charset="-128"/>
                <a:cs typeface="Times New Roman" pitchFamily="18" charset="0"/>
              </a:rPr>
              <a:t>年度以降は女性の受診率が男性の受診率を上回っています。男性の令和</a:t>
            </a:r>
            <a:r>
              <a:rPr lang="en-US" altLang="ja-JP" sz="1200" dirty="0">
                <a:latin typeface="ＭＳ 明朝" panose="02020609040205080304" pitchFamily="17" charset="-128"/>
                <a:ea typeface="ＭＳ 明朝" panose="02020609040205080304" pitchFamily="17" charset="-128"/>
                <a:cs typeface="Times New Roman" pitchFamily="18" charset="0"/>
              </a:rPr>
              <a:t>4</a:t>
            </a:r>
            <a:r>
              <a:rPr lang="ja-JP" altLang="en-US" sz="1200" dirty="0">
                <a:latin typeface="ＭＳ 明朝" panose="02020609040205080304" pitchFamily="17" charset="-128"/>
                <a:ea typeface="ＭＳ 明朝" panose="02020609040205080304" pitchFamily="17" charset="-128"/>
                <a:cs typeface="Times New Roman" pitchFamily="18" charset="0"/>
              </a:rPr>
              <a:t>年度受診率</a:t>
            </a:r>
            <a:r>
              <a:rPr lang="en-US" altLang="ja-JP" sz="1200" dirty="0">
                <a:latin typeface="ＭＳ 明朝" panose="02020609040205080304" pitchFamily="17" charset="-128"/>
                <a:ea typeface="ＭＳ 明朝" panose="02020609040205080304" pitchFamily="17" charset="-128"/>
                <a:cs typeface="Times New Roman" pitchFamily="18" charset="0"/>
              </a:rPr>
              <a:t>42.9%</a:t>
            </a:r>
            <a:r>
              <a:rPr lang="ja-JP" altLang="en-US" sz="1200" dirty="0">
                <a:latin typeface="ＭＳ 明朝" panose="02020609040205080304" pitchFamily="17" charset="-128"/>
                <a:ea typeface="ＭＳ 明朝" panose="02020609040205080304" pitchFamily="17" charset="-128"/>
                <a:cs typeface="Times New Roman" pitchFamily="18" charset="0"/>
              </a:rPr>
              <a:t>は平成</a:t>
            </a:r>
            <a:r>
              <a:rPr lang="en-US" altLang="ja-JP" sz="1200" dirty="0">
                <a:latin typeface="ＭＳ 明朝" panose="02020609040205080304" pitchFamily="17" charset="-128"/>
                <a:ea typeface="ＭＳ 明朝" panose="02020609040205080304" pitchFamily="17" charset="-128"/>
                <a:cs typeface="Times New Roman" pitchFamily="18" charset="0"/>
              </a:rPr>
              <a:t>30</a:t>
            </a:r>
            <a:r>
              <a:rPr lang="ja-JP" altLang="en-US" sz="1200" dirty="0">
                <a:latin typeface="ＭＳ 明朝" panose="02020609040205080304" pitchFamily="17" charset="-128"/>
                <a:ea typeface="ＭＳ 明朝" panose="02020609040205080304" pitchFamily="17" charset="-128"/>
                <a:cs typeface="Times New Roman" pitchFamily="18" charset="0"/>
              </a:rPr>
              <a:t>年度</a:t>
            </a:r>
            <a:r>
              <a:rPr lang="en-US" altLang="ja-JP" sz="1200" dirty="0">
                <a:latin typeface="ＭＳ 明朝" panose="02020609040205080304" pitchFamily="17" charset="-128"/>
                <a:ea typeface="ＭＳ 明朝" panose="02020609040205080304" pitchFamily="17" charset="-128"/>
                <a:cs typeface="Times New Roman" pitchFamily="18" charset="0"/>
              </a:rPr>
              <a:t>39.6%</a:t>
            </a:r>
            <a:r>
              <a:rPr lang="ja-JP" altLang="en-US" sz="1200" dirty="0">
                <a:latin typeface="ＭＳ 明朝" panose="02020609040205080304" pitchFamily="17" charset="-128"/>
                <a:ea typeface="ＭＳ 明朝" panose="02020609040205080304" pitchFamily="17" charset="-128"/>
                <a:cs typeface="Times New Roman" pitchFamily="18" charset="0"/>
              </a:rPr>
              <a:t>より</a:t>
            </a:r>
            <a:r>
              <a:rPr lang="en-US" altLang="ja-JP" sz="1200" dirty="0">
                <a:latin typeface="ＭＳ 明朝" panose="02020609040205080304" pitchFamily="17" charset="-128"/>
                <a:ea typeface="ＭＳ 明朝" panose="02020609040205080304" pitchFamily="17" charset="-128"/>
                <a:cs typeface="Times New Roman" pitchFamily="18" charset="0"/>
              </a:rPr>
              <a:t>3.3</a:t>
            </a:r>
            <a:r>
              <a:rPr lang="ja-JP" altLang="en-US" sz="1200" dirty="0">
                <a:latin typeface="ＭＳ 明朝" panose="02020609040205080304" pitchFamily="17" charset="-128"/>
                <a:ea typeface="ＭＳ 明朝" panose="02020609040205080304" pitchFamily="17" charset="-128"/>
                <a:cs typeface="Times New Roman" pitchFamily="18" charset="0"/>
              </a:rPr>
              <a:t>ポイント増加しており、女性の令和</a:t>
            </a:r>
            <a:r>
              <a:rPr lang="en-US" altLang="ja-JP" sz="1200" dirty="0">
                <a:latin typeface="ＭＳ 明朝" panose="02020609040205080304" pitchFamily="17" charset="-128"/>
                <a:ea typeface="ＭＳ 明朝" panose="02020609040205080304" pitchFamily="17" charset="-128"/>
                <a:cs typeface="Times New Roman" pitchFamily="18" charset="0"/>
              </a:rPr>
              <a:t>4</a:t>
            </a:r>
            <a:r>
              <a:rPr lang="ja-JP" altLang="en-US" sz="1200" dirty="0">
                <a:latin typeface="ＭＳ 明朝" panose="02020609040205080304" pitchFamily="17" charset="-128"/>
                <a:ea typeface="ＭＳ 明朝" panose="02020609040205080304" pitchFamily="17" charset="-128"/>
                <a:cs typeface="Times New Roman" pitchFamily="18" charset="0"/>
              </a:rPr>
              <a:t>年度受診率</a:t>
            </a:r>
            <a:r>
              <a:rPr lang="en-US" altLang="ja-JP" sz="1200" dirty="0">
                <a:latin typeface="ＭＳ 明朝" panose="02020609040205080304" pitchFamily="17" charset="-128"/>
                <a:ea typeface="ＭＳ 明朝" panose="02020609040205080304" pitchFamily="17" charset="-128"/>
                <a:cs typeface="Times New Roman" pitchFamily="18" charset="0"/>
              </a:rPr>
              <a:t>43.7%</a:t>
            </a:r>
            <a:r>
              <a:rPr lang="ja-JP" altLang="en-US" sz="1200" dirty="0">
                <a:latin typeface="ＭＳ 明朝" panose="02020609040205080304" pitchFamily="17" charset="-128"/>
                <a:ea typeface="ＭＳ 明朝" panose="02020609040205080304" pitchFamily="17" charset="-128"/>
                <a:cs typeface="Times New Roman" pitchFamily="18" charset="0"/>
              </a:rPr>
              <a:t>は平成</a:t>
            </a:r>
            <a:r>
              <a:rPr lang="en-US" altLang="ja-JP" sz="1200" dirty="0">
                <a:latin typeface="ＭＳ 明朝" panose="02020609040205080304" pitchFamily="17" charset="-128"/>
                <a:ea typeface="ＭＳ 明朝" panose="02020609040205080304" pitchFamily="17" charset="-128"/>
                <a:cs typeface="Times New Roman" pitchFamily="18" charset="0"/>
              </a:rPr>
              <a:t>30</a:t>
            </a:r>
            <a:r>
              <a:rPr lang="ja-JP" altLang="en-US" sz="1200" dirty="0">
                <a:latin typeface="ＭＳ 明朝" panose="02020609040205080304" pitchFamily="17" charset="-128"/>
                <a:ea typeface="ＭＳ 明朝" panose="02020609040205080304" pitchFamily="17" charset="-128"/>
                <a:cs typeface="Times New Roman" pitchFamily="18" charset="0"/>
              </a:rPr>
              <a:t>年度</a:t>
            </a:r>
            <a:r>
              <a:rPr lang="en-US" altLang="ja-JP" sz="1200" dirty="0">
                <a:latin typeface="ＭＳ 明朝" panose="02020609040205080304" pitchFamily="17" charset="-128"/>
                <a:ea typeface="ＭＳ 明朝" panose="02020609040205080304" pitchFamily="17" charset="-128"/>
                <a:cs typeface="Times New Roman" pitchFamily="18" charset="0"/>
              </a:rPr>
              <a:t>38.2%</a:t>
            </a:r>
            <a:r>
              <a:rPr lang="ja-JP" altLang="en-US" sz="1200" dirty="0">
                <a:latin typeface="ＭＳ 明朝" panose="02020609040205080304" pitchFamily="17" charset="-128"/>
                <a:ea typeface="ＭＳ 明朝" panose="02020609040205080304" pitchFamily="17" charset="-128"/>
                <a:cs typeface="Times New Roman" pitchFamily="18" charset="0"/>
              </a:rPr>
              <a:t>より</a:t>
            </a:r>
            <a:r>
              <a:rPr lang="en-US" altLang="ja-JP" sz="1200" dirty="0">
                <a:latin typeface="ＭＳ 明朝" panose="02020609040205080304" pitchFamily="17" charset="-128"/>
                <a:ea typeface="ＭＳ 明朝" panose="02020609040205080304" pitchFamily="17" charset="-128"/>
                <a:cs typeface="Times New Roman" pitchFamily="18" charset="0"/>
              </a:rPr>
              <a:t>5.5</a:t>
            </a:r>
            <a:r>
              <a:rPr lang="ja-JP" altLang="en-US" sz="1200" dirty="0">
                <a:latin typeface="ＭＳ 明朝" panose="02020609040205080304" pitchFamily="17" charset="-128"/>
                <a:ea typeface="ＭＳ 明朝" panose="02020609040205080304" pitchFamily="17" charset="-128"/>
                <a:cs typeface="Times New Roman" pitchFamily="18" charset="0"/>
              </a:rPr>
              <a:t>ポイント増加しています。</a:t>
            </a:r>
            <a:endParaRPr lang="ja-JP" altLang="en-US" sz="1200" dirty="0">
              <a:latin typeface="ＭＳ 明朝" panose="02020609040205080304" pitchFamily="17" charset="-128"/>
              <a:ea typeface="ＭＳ 明朝" panose="02020609040205080304" pitchFamily="17" charset="-128"/>
              <a:cs typeface="ＭＳ Ｐゴシック" pitchFamily="50" charset="-128"/>
            </a:endParaRPr>
          </a:p>
        </p:txBody>
      </p:sp>
      <p:sp>
        <p:nvSpPr>
          <p:cNvPr id="13" name="テキスト ボックス 12"/>
          <p:cNvSpPr txBox="1">
            <a:spLocks noChangeAspect="1"/>
          </p:cNvSpPr>
          <p:nvPr/>
        </p:nvSpPr>
        <p:spPr>
          <a:xfrm>
            <a:off x="588138" y="913652"/>
            <a:ext cx="5327650" cy="1492570"/>
          </a:xfrm>
          <a:prstGeom prst="rect">
            <a:avLst/>
          </a:prstGeom>
          <a:noFill/>
          <a:ln>
            <a:noFill/>
          </a:ln>
        </p:spPr>
        <p:txBody>
          <a:bodyPr wrap="square" lIns="0" rIns="90000" rtlCol="0">
            <a:noAutofit/>
          </a:bodyPr>
          <a:lstStyle/>
          <a:p>
            <a:pPr marL="0" marR="0" lvl="0" indent="-90488" algn="just" defTabSz="914400" rtl="0" eaLnBrk="1" fontAlgn="auto" latinLnBrk="0" hangingPunct="1">
              <a:lnSpc>
                <a:spcPct val="125000"/>
              </a:lnSpc>
              <a:spcBef>
                <a:spcPct val="0"/>
              </a:spcBef>
              <a:spcAft>
                <a:spcPts val="0"/>
              </a:spcAft>
              <a:buClrTx/>
              <a:buSzTx/>
              <a:buFontTx/>
              <a:buNone/>
              <a:tabLst>
                <a:tab pos="0" algn="l"/>
              </a:tabLst>
              <a:defRPr/>
            </a:pP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(1)</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特定健康診査･特定保健指導の実施状況</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endParaRPr>
          </a:p>
          <a:p>
            <a:pPr marL="0" marR="0" lvl="0" indent="-90488" algn="just" defTabSz="914400" rtl="0" eaLnBrk="1" fontAlgn="auto" latinLnBrk="0" hangingPunct="1">
              <a:lnSpc>
                <a:spcPct val="125000"/>
              </a:lnSpc>
              <a:spcBef>
                <a:spcPct val="0"/>
              </a:spcBef>
              <a:spcAft>
                <a:spcPts val="0"/>
              </a:spcAft>
              <a:buClrTx/>
              <a:buSzTx/>
              <a:buFontTx/>
              <a:buNone/>
              <a:tabLst>
                <a:tab pos="0" algn="l"/>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①特定健康診査</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endParaRPr>
          </a:p>
          <a:p>
            <a:pPr lvl="0" indent="-90488" algn="just">
              <a:lnSpc>
                <a:spcPct val="125000"/>
              </a:lnSpc>
              <a:spcBef>
                <a:spcPct val="0"/>
              </a:spcBef>
              <a:tabLst>
                <a:tab pos="0" algn="l"/>
              </a:tabLst>
              <a:defRPr/>
            </a:pPr>
            <a:r>
              <a:rPr kumimoji="1" lang="ja-JP" altLang="en-US"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rPr>
              <a:t>　</a:t>
            </a:r>
            <a:r>
              <a:rPr lang="ja-JP" altLang="en-US" sz="1200" dirty="0">
                <a:latin typeface="ＭＳ 明朝" panose="02020609040205080304" pitchFamily="17" charset="-128"/>
                <a:ea typeface="ＭＳ 明朝" panose="02020609040205080304" pitchFamily="17" charset="-128"/>
              </a:rPr>
              <a:t>以下は、</a:t>
            </a:r>
            <a:r>
              <a:rPr lang="ja-JP" altLang="en-US" sz="1200" dirty="0">
                <a:latin typeface="ＭＳ 明朝" panose="02020609040205080304" pitchFamily="17" charset="-128"/>
                <a:ea typeface="ＭＳ 明朝" panose="02020609040205080304" pitchFamily="17" charset="-128"/>
                <a:cs typeface="Times New Roman" pitchFamily="18" charset="0"/>
              </a:rPr>
              <a:t>本村の</a:t>
            </a:r>
            <a:r>
              <a:rPr lang="ja-JP" altLang="en-US" sz="1200" kern="0" dirty="0">
                <a:latin typeface="ＭＳ 明朝" panose="02020609040205080304" pitchFamily="17" charset="-128"/>
                <a:ea typeface="ＭＳ 明朝" panose="02020609040205080304" pitchFamily="17" charset="-128"/>
              </a:rPr>
              <a:t>平成</a:t>
            </a:r>
            <a:r>
              <a:rPr lang="en-US" altLang="ja-JP" sz="1200" kern="0" dirty="0">
                <a:latin typeface="ＭＳ 明朝" panose="02020609040205080304" pitchFamily="17" charset="-128"/>
                <a:ea typeface="ＭＳ 明朝" panose="02020609040205080304" pitchFamily="17" charset="-128"/>
              </a:rPr>
              <a:t>30</a:t>
            </a:r>
            <a:r>
              <a:rPr lang="ja-JP" altLang="en-US" sz="1200" kern="0" dirty="0">
                <a:latin typeface="ＭＳ 明朝" panose="02020609040205080304" pitchFamily="17" charset="-128"/>
                <a:ea typeface="ＭＳ 明朝" panose="02020609040205080304" pitchFamily="17" charset="-128"/>
              </a:rPr>
              <a:t>年度から令和</a:t>
            </a:r>
            <a:r>
              <a:rPr lang="en-US" altLang="ja-JP" sz="1200" kern="0" dirty="0">
                <a:latin typeface="ＭＳ 明朝" panose="02020609040205080304" pitchFamily="17" charset="-128"/>
                <a:ea typeface="ＭＳ 明朝" panose="02020609040205080304" pitchFamily="17" charset="-128"/>
              </a:rPr>
              <a:t>4</a:t>
            </a:r>
            <a:r>
              <a:rPr lang="ja-JP" altLang="en-US" sz="1200" kern="0" dirty="0">
                <a:latin typeface="ＭＳ 明朝" panose="02020609040205080304" pitchFamily="17" charset="-128"/>
                <a:ea typeface="ＭＳ 明朝" panose="02020609040205080304" pitchFamily="17" charset="-128"/>
              </a:rPr>
              <a:t>年度における、</a:t>
            </a:r>
            <a:r>
              <a:rPr lang="en-US" altLang="ja-JP" sz="1200" kern="0" dirty="0">
                <a:latin typeface="ＭＳ 明朝" panose="02020609040205080304" pitchFamily="17" charset="-128"/>
                <a:ea typeface="ＭＳ 明朝" panose="02020609040205080304" pitchFamily="17" charset="-128"/>
              </a:rPr>
              <a:t>40</a:t>
            </a:r>
            <a:r>
              <a:rPr lang="ja-JP" altLang="en-US" sz="1200" kern="0" dirty="0">
                <a:latin typeface="ＭＳ 明朝" panose="02020609040205080304" pitchFamily="17" charset="-128"/>
                <a:ea typeface="ＭＳ 明朝" panose="02020609040205080304" pitchFamily="17" charset="-128"/>
              </a:rPr>
              <a:t>歳から</a:t>
            </a:r>
            <a:r>
              <a:rPr lang="en-US" altLang="ja-JP" sz="1200" kern="0" dirty="0">
                <a:latin typeface="ＭＳ 明朝" panose="02020609040205080304" pitchFamily="17" charset="-128"/>
                <a:ea typeface="ＭＳ 明朝" panose="02020609040205080304" pitchFamily="17" charset="-128"/>
              </a:rPr>
              <a:t>74</a:t>
            </a:r>
            <a:r>
              <a:rPr lang="ja-JP" altLang="en-US" sz="1200" kern="0" dirty="0">
                <a:latin typeface="ＭＳ 明朝" panose="02020609040205080304" pitchFamily="17" charset="-128"/>
                <a:ea typeface="ＭＳ 明朝" panose="02020609040205080304" pitchFamily="17" charset="-128"/>
              </a:rPr>
              <a:t>歳の特定健康診査受診率を年度別に示したものです。令和</a:t>
            </a:r>
            <a:r>
              <a:rPr lang="en-US" altLang="ja-JP" sz="1200" kern="0" dirty="0">
                <a:latin typeface="ＭＳ 明朝" panose="02020609040205080304" pitchFamily="17" charset="-128"/>
                <a:ea typeface="ＭＳ 明朝" panose="02020609040205080304" pitchFamily="17" charset="-128"/>
              </a:rPr>
              <a:t>4</a:t>
            </a:r>
            <a:r>
              <a:rPr lang="ja-JP" altLang="en-US" sz="1200" kern="0" dirty="0">
                <a:latin typeface="ＭＳ 明朝" panose="02020609040205080304" pitchFamily="17" charset="-128"/>
                <a:ea typeface="ＭＳ 明朝" panose="02020609040205080304" pitchFamily="17" charset="-128"/>
              </a:rPr>
              <a:t>年度の特定健康診査受診率</a:t>
            </a:r>
            <a:r>
              <a:rPr lang="en-US" altLang="ja-JP" sz="1200" kern="0" dirty="0">
                <a:latin typeface="ＭＳ 明朝" panose="02020609040205080304" pitchFamily="17" charset="-128"/>
                <a:ea typeface="ＭＳ 明朝" panose="02020609040205080304" pitchFamily="17" charset="-128"/>
              </a:rPr>
              <a:t>43.6%</a:t>
            </a:r>
            <a:r>
              <a:rPr lang="ja-JP" altLang="en-US" sz="1200" kern="0" dirty="0">
                <a:latin typeface="ＭＳ 明朝" panose="02020609040205080304" pitchFamily="17" charset="-128"/>
                <a:ea typeface="ＭＳ 明朝" panose="02020609040205080304" pitchFamily="17" charset="-128"/>
              </a:rPr>
              <a:t>は平成</a:t>
            </a:r>
            <a:r>
              <a:rPr lang="en-US" altLang="ja-JP" sz="1200" kern="0" dirty="0">
                <a:latin typeface="ＭＳ 明朝" panose="02020609040205080304" pitchFamily="17" charset="-128"/>
                <a:ea typeface="ＭＳ 明朝" panose="02020609040205080304" pitchFamily="17" charset="-128"/>
              </a:rPr>
              <a:t>30</a:t>
            </a:r>
            <a:r>
              <a:rPr lang="ja-JP" altLang="en-US" sz="1200" kern="0" dirty="0">
                <a:latin typeface="ＭＳ 明朝" panose="02020609040205080304" pitchFamily="17" charset="-128"/>
                <a:ea typeface="ＭＳ 明朝" panose="02020609040205080304" pitchFamily="17" charset="-128"/>
              </a:rPr>
              <a:t>年度</a:t>
            </a:r>
            <a:r>
              <a:rPr lang="en-US" altLang="ja-JP" sz="1200" kern="0" dirty="0">
                <a:latin typeface="ＭＳ 明朝" panose="02020609040205080304" pitchFamily="17" charset="-128"/>
                <a:ea typeface="ＭＳ 明朝" panose="02020609040205080304" pitchFamily="17" charset="-128"/>
              </a:rPr>
              <a:t>38.9%</a:t>
            </a:r>
            <a:r>
              <a:rPr lang="ja-JP" altLang="en-US" sz="1200" kern="0" dirty="0">
                <a:latin typeface="ＭＳ 明朝" panose="02020609040205080304" pitchFamily="17" charset="-128"/>
                <a:ea typeface="ＭＳ 明朝" panose="02020609040205080304" pitchFamily="17" charset="-128"/>
              </a:rPr>
              <a:t>より</a:t>
            </a:r>
            <a:r>
              <a:rPr lang="en-US" altLang="ja-JP" sz="1200" kern="0" dirty="0">
                <a:latin typeface="ＭＳ 明朝" panose="02020609040205080304" pitchFamily="17" charset="-128"/>
                <a:ea typeface="ＭＳ 明朝" panose="02020609040205080304" pitchFamily="17" charset="-128"/>
              </a:rPr>
              <a:t>4.7</a:t>
            </a:r>
            <a:r>
              <a:rPr lang="ja-JP" altLang="en-US" sz="1200" kern="0" dirty="0">
                <a:latin typeface="ＭＳ 明朝" panose="02020609040205080304" pitchFamily="17" charset="-128"/>
                <a:ea typeface="ＭＳ 明朝" panose="02020609040205080304" pitchFamily="17" charset="-128"/>
              </a:rPr>
              <a:t>ポイント増加しています。また、</a:t>
            </a:r>
            <a:r>
              <a:rPr lang="ja-JP" altLang="ja-JP" sz="1200" dirty="0">
                <a:latin typeface="ＭＳ 明朝" panose="02020609040205080304" pitchFamily="17" charset="-128"/>
                <a:ea typeface="ＭＳ 明朝" panose="02020609040205080304" pitchFamily="17" charset="-128"/>
                <a:cs typeface="MS Mincho"/>
                <a:sym typeface="MS Mincho"/>
              </a:rPr>
              <a:t>いずれの年度も</a:t>
            </a:r>
            <a:r>
              <a:rPr lang="ja-JP" altLang="en-US" sz="1200" dirty="0">
                <a:latin typeface="ＭＳ 明朝" panose="02020609040205080304" pitchFamily="17" charset="-128"/>
                <a:ea typeface="ＭＳ 明朝" panose="02020609040205080304" pitchFamily="17" charset="-128"/>
                <a:cs typeface="MS Mincho"/>
                <a:sym typeface="MS Mincho"/>
              </a:rPr>
              <a:t>青森県</a:t>
            </a:r>
            <a:r>
              <a:rPr lang="ja-JP" altLang="ja-JP" sz="1200" dirty="0">
                <a:latin typeface="ＭＳ 明朝" panose="02020609040205080304" pitchFamily="17" charset="-128"/>
                <a:ea typeface="ＭＳ 明朝" panose="02020609040205080304" pitchFamily="17" charset="-128"/>
                <a:cs typeface="MS Mincho"/>
                <a:sym typeface="MS Mincho"/>
              </a:rPr>
              <a:t>の受診率を</a:t>
            </a:r>
            <a:r>
              <a:rPr lang="ja-JP" altLang="en-US" sz="1200" dirty="0">
                <a:latin typeface="ＭＳ 明朝" panose="02020609040205080304" pitchFamily="17" charset="-128"/>
                <a:ea typeface="ＭＳ 明朝" panose="02020609040205080304" pitchFamily="17" charset="-128"/>
                <a:cs typeface="MS Mincho"/>
                <a:sym typeface="MS Mincho"/>
              </a:rPr>
              <a:t>上</a:t>
            </a:r>
            <a:r>
              <a:rPr lang="ja-JP" altLang="ja-JP" sz="1200" dirty="0">
                <a:latin typeface="ＭＳ 明朝" panose="02020609040205080304" pitchFamily="17" charset="-128"/>
                <a:ea typeface="ＭＳ 明朝" panose="02020609040205080304" pitchFamily="17" charset="-128"/>
                <a:cs typeface="MS Mincho"/>
                <a:sym typeface="MS Mincho"/>
              </a:rPr>
              <a:t>回っています。</a:t>
            </a:r>
            <a:endParaRPr kumimoji="0" lang="en-US" altLang="ja-JP" sz="12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12" name="テキスト ボックス 11"/>
          <p:cNvSpPr txBox="1">
            <a:spLocks noChangeAspect="1"/>
          </p:cNvSpPr>
          <p:nvPr/>
        </p:nvSpPr>
        <p:spPr>
          <a:xfrm>
            <a:off x="580379" y="2382230"/>
            <a:ext cx="6294377" cy="276999"/>
          </a:xfrm>
          <a:prstGeom prst="rect">
            <a:avLst/>
          </a:prstGeom>
          <a:noFill/>
          <a:ln>
            <a:noFill/>
          </a:ln>
        </p:spPr>
        <p:txBody>
          <a:bodyPr wrap="square" lIns="0" r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年度別特定健康診査受診率</a:t>
            </a:r>
          </a:p>
        </p:txBody>
      </p:sp>
      <p:sp>
        <p:nvSpPr>
          <p:cNvPr id="22" name="注釈文章 18"/>
          <p:cNvSpPr txBox="1">
            <a:spLocks/>
          </p:cNvSpPr>
          <p:nvPr/>
        </p:nvSpPr>
        <p:spPr>
          <a:xfrm>
            <a:off x="585303" y="8522630"/>
            <a:ext cx="5327650" cy="223283"/>
          </a:xfrm>
          <a:prstGeom prst="rect">
            <a:avLst/>
          </a:prstGeom>
          <a:noFill/>
          <a:ln>
            <a:noFill/>
          </a:ln>
        </p:spPr>
        <p:txBody>
          <a:bodyPr wrap="square" lIns="0" rIns="9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出典</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国保データベース</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(KDB)</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システム</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健診･医療･介護データからみる地域の健康課題</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9" name="注釈文章 18"/>
          <p:cNvSpPr txBox="1">
            <a:spLocks noChangeAspect="1"/>
          </p:cNvSpPr>
          <p:nvPr/>
        </p:nvSpPr>
        <p:spPr>
          <a:xfrm>
            <a:off x="574073" y="4108368"/>
            <a:ext cx="5327650" cy="222042"/>
          </a:xfrm>
          <a:prstGeom prst="rect">
            <a:avLst/>
          </a:prstGeom>
          <a:noFill/>
          <a:ln>
            <a:noFill/>
          </a:ln>
        </p:spPr>
        <p:txBody>
          <a:bodyPr wrap="square" lIns="0" rIns="9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出典</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国保データベース</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(KDB)</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システム</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地域の全体像の把握</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14" name="テキスト ボックス 13"/>
          <p:cNvSpPr txBox="1">
            <a:spLocks noChangeAspect="1"/>
          </p:cNvSpPr>
          <p:nvPr/>
        </p:nvSpPr>
        <p:spPr>
          <a:xfrm>
            <a:off x="583722" y="5607031"/>
            <a:ext cx="5360615" cy="276999"/>
          </a:xfrm>
          <a:prstGeom prst="rect">
            <a:avLst/>
          </a:prstGeom>
          <a:noFill/>
          <a:ln>
            <a:noFill/>
          </a:ln>
        </p:spPr>
        <p:txBody>
          <a:bodyPr wrap="square" lIns="0" rIns="0" rtlCol="0" anchor="ctr" anchorCtr="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年度･男女別特定健康診査受診率</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15AEC494-436A-4DCC-AEF7-9BD00C1007A2}"/>
              </a:ext>
            </a:extLst>
          </p:cNvPr>
          <p:cNvSpPr>
            <a:spLocks noGrp="1"/>
          </p:cNvSpPr>
          <p:nvPr>
            <p:ph type="sldNum" sz="quarter" idx="4"/>
          </p:nvPr>
        </p:nvSpPr>
        <p:spPr>
          <a:xfrm>
            <a:off x="2484066" y="8820472"/>
            <a:ext cx="1512041" cy="48577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800" b="0" i="0" u="none" strike="noStrike" kern="1200" cap="none" spc="0" normalizeH="0" baseline="0" noProof="0" smtClean="0">
                <a:ln>
                  <a:noFill/>
                </a:ln>
                <a:solidFill>
                  <a:srgbClr val="898989"/>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1" lang="ja-JP" altLang="en-US" sz="800" b="0" i="0" u="none" strike="noStrike" kern="1200" cap="none" spc="0" normalizeH="0" baseline="0" noProof="0" dirty="0">
              <a:ln>
                <a:noFill/>
              </a:ln>
              <a:solidFill>
                <a:srgbClr val="898989"/>
              </a:solidFill>
              <a:effectLst/>
              <a:uLnTx/>
              <a:uFillTx/>
            </a:endParaRPr>
          </a:p>
        </p:txBody>
      </p:sp>
      <p:sp>
        <p:nvSpPr>
          <p:cNvPr id="7" name="テキスト ボックス 6">
            <a:extLst>
              <a:ext uri="{FF2B5EF4-FFF2-40B4-BE49-F238E27FC236}">
                <a16:creationId xmlns:a16="http://schemas.microsoft.com/office/drawing/2014/main" id="{9F94E72C-A30B-1F67-9205-D680AC2F724D}"/>
              </a:ext>
            </a:extLst>
          </p:cNvPr>
          <p:cNvSpPr txBox="1">
            <a:spLocks/>
          </p:cNvSpPr>
          <p:nvPr/>
        </p:nvSpPr>
        <p:spPr>
          <a:xfrm>
            <a:off x="576263" y="551625"/>
            <a:ext cx="5360615" cy="338554"/>
          </a:xfrm>
          <a:prstGeom prst="rect">
            <a:avLst/>
          </a:prstGeom>
          <a:noFill/>
          <a:ln>
            <a:noFill/>
          </a:ln>
        </p:spPr>
        <p:txBody>
          <a:bodyPr wrap="square" lIns="0" rIns="90000" rtlCol="0">
            <a:spAutoFit/>
          </a:bodyPr>
          <a:lstStyle/>
          <a:p>
            <a:pPr lvl="0" fontAlgn="base">
              <a:spcBef>
                <a:spcPct val="0"/>
              </a:spcBef>
              <a:spcAft>
                <a:spcPct val="0"/>
              </a:spcAft>
              <a:defRPr/>
            </a:pPr>
            <a:r>
              <a:rPr kumimoji="1" lang="en-US" altLang="ja-JP" sz="1600" b="1" dirty="0">
                <a:solidFill>
                  <a:prstClr val="black"/>
                </a:solidFill>
                <a:latin typeface="ＭＳ 明朝" panose="02020609040205080304" pitchFamily="17" charset="-128"/>
                <a:ea typeface="ＭＳ 明朝" panose="02020609040205080304" pitchFamily="17" charset="-128"/>
                <a:cs typeface="Times New Roman" pitchFamily="18" charset="0"/>
              </a:rPr>
              <a:t>3.</a:t>
            </a:r>
            <a:r>
              <a:rPr kumimoji="1" lang="ja-JP" altLang="en-US" sz="1600" b="1" dirty="0">
                <a:solidFill>
                  <a:prstClr val="black"/>
                </a:solidFill>
                <a:latin typeface="ＭＳ 明朝" panose="02020609040205080304" pitchFamily="17" charset="-128"/>
                <a:ea typeface="ＭＳ 明朝" panose="02020609040205080304" pitchFamily="17" charset="-128"/>
                <a:cs typeface="Times New Roman" pitchFamily="18" charset="0"/>
              </a:rPr>
              <a:t>特定健康診査･特定保健指導の分析</a:t>
            </a:r>
            <a:endParaRPr kumimoji="1" lang="en-US" altLang="ja-JP" sz="1600" b="1" dirty="0">
              <a:solidFill>
                <a:prstClr val="black"/>
              </a:solidFill>
              <a:latin typeface="ＭＳ 明朝" panose="02020609040205080304" pitchFamily="17" charset="-128"/>
              <a:ea typeface="ＭＳ 明朝" panose="02020609040205080304" pitchFamily="17" charset="-128"/>
              <a:cs typeface="Times New Roman" pitchFamily="18" charset="0"/>
            </a:endParaRPr>
          </a:p>
        </p:txBody>
      </p:sp>
      <p:graphicFrame>
        <p:nvGraphicFramePr>
          <p:cNvPr id="5" name="表 4">
            <a:extLst>
              <a:ext uri="{FF2B5EF4-FFF2-40B4-BE49-F238E27FC236}">
                <a16:creationId xmlns:a16="http://schemas.microsoft.com/office/drawing/2014/main" id="{804A50AF-9F3D-42C2-86EE-3E96C020B0A8}"/>
              </a:ext>
            </a:extLst>
          </p:cNvPr>
          <p:cNvGraphicFramePr>
            <a:graphicFrameLocks noGrp="1" noChangeAspect="1"/>
          </p:cNvGraphicFramePr>
          <p:nvPr>
            <p:extLst>
              <p:ext uri="{D42A27DB-BD31-4B8C-83A1-F6EECF244321}">
                <p14:modId xmlns:p14="http://schemas.microsoft.com/office/powerpoint/2010/main" val="3397729"/>
              </p:ext>
            </p:extLst>
          </p:nvPr>
        </p:nvGraphicFramePr>
        <p:xfrm>
          <a:off x="574342" y="2668184"/>
          <a:ext cx="5327650" cy="1474362"/>
        </p:xfrm>
        <a:graphic>
          <a:graphicData uri="http://schemas.openxmlformats.org/drawingml/2006/table">
            <a:tbl>
              <a:tblPr/>
              <a:tblGrid>
                <a:gridCol w="1326505">
                  <a:extLst>
                    <a:ext uri="{9D8B030D-6E8A-4147-A177-3AD203B41FA5}">
                      <a16:colId xmlns:a16="http://schemas.microsoft.com/office/drawing/2014/main" val="1770592844"/>
                    </a:ext>
                  </a:extLst>
                </a:gridCol>
                <a:gridCol w="800229">
                  <a:extLst>
                    <a:ext uri="{9D8B030D-6E8A-4147-A177-3AD203B41FA5}">
                      <a16:colId xmlns:a16="http://schemas.microsoft.com/office/drawing/2014/main" val="4077302780"/>
                    </a:ext>
                  </a:extLst>
                </a:gridCol>
                <a:gridCol w="800229">
                  <a:extLst>
                    <a:ext uri="{9D8B030D-6E8A-4147-A177-3AD203B41FA5}">
                      <a16:colId xmlns:a16="http://schemas.microsoft.com/office/drawing/2014/main" val="4035281290"/>
                    </a:ext>
                  </a:extLst>
                </a:gridCol>
                <a:gridCol w="800229">
                  <a:extLst>
                    <a:ext uri="{9D8B030D-6E8A-4147-A177-3AD203B41FA5}">
                      <a16:colId xmlns:a16="http://schemas.microsoft.com/office/drawing/2014/main" val="3097353807"/>
                    </a:ext>
                  </a:extLst>
                </a:gridCol>
                <a:gridCol w="800229">
                  <a:extLst>
                    <a:ext uri="{9D8B030D-6E8A-4147-A177-3AD203B41FA5}">
                      <a16:colId xmlns:a16="http://schemas.microsoft.com/office/drawing/2014/main" val="438938879"/>
                    </a:ext>
                  </a:extLst>
                </a:gridCol>
                <a:gridCol w="800229">
                  <a:extLst>
                    <a:ext uri="{9D8B030D-6E8A-4147-A177-3AD203B41FA5}">
                      <a16:colId xmlns:a16="http://schemas.microsoft.com/office/drawing/2014/main" val="4237741973"/>
                    </a:ext>
                  </a:extLst>
                </a:gridCol>
              </a:tblGrid>
              <a:tr h="245727">
                <a:tc rowSpan="2">
                  <a:txBody>
                    <a:bodyPr/>
                    <a:lstStyle/>
                    <a:p>
                      <a:pPr algn="ctr"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区分</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ctr"/>
                      <a:r>
                        <a:rPr lang="zh-TW" altLang="en-US" sz="800" b="0" i="0" u="none" strike="noStrike" dirty="0">
                          <a:solidFill>
                            <a:srgbClr val="000000"/>
                          </a:solidFill>
                          <a:effectLst/>
                          <a:latin typeface="ＭＳ 明朝" panose="02020609040205080304" pitchFamily="17" charset="-128"/>
                          <a:ea typeface="ＭＳ 明朝" panose="02020609040205080304" pitchFamily="17" charset="-128"/>
                        </a:rPr>
                        <a:t>特定健診受診率</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31329449"/>
                  </a:ext>
                </a:extLst>
              </a:tr>
              <a:tr h="245727">
                <a:tc vMerge="1">
                  <a:txBody>
                    <a:bodyPr/>
                    <a:lstStyle/>
                    <a:p>
                      <a:endParaRPr kumimoji="1" lang="ja-JP" altLang="en-US"/>
                    </a:p>
                  </a:txBody>
                  <a:tcPr/>
                </a:tc>
                <a:tc>
                  <a:txBody>
                    <a:bodyPr/>
                    <a:lstStyle/>
                    <a:p>
                      <a:pPr algn="ctr"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30</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31</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a:t>
                      </a: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年度</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a:t>
                      </a: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年度</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7260896"/>
                  </a:ext>
                </a:extLst>
              </a:tr>
              <a:tr h="245727">
                <a:tc>
                  <a:txBody>
                    <a:bodyPr/>
                    <a:lstStyle/>
                    <a:p>
                      <a:pPr algn="l" fontAlgn="ctr"/>
                      <a:r>
                        <a:rPr lang="ja-JP" altLang="en-US" sz="800" b="1" i="0" u="none" strike="noStrike" dirty="0">
                          <a:solidFill>
                            <a:srgbClr val="000000"/>
                          </a:solidFill>
                          <a:effectLst/>
                          <a:latin typeface="ＭＳ 明朝" panose="02020609040205080304" pitchFamily="17" charset="-128"/>
                          <a:ea typeface="ＭＳ 明朝" panose="02020609040205080304" pitchFamily="17" charset="-128"/>
                        </a:rPr>
                        <a:t>風間浦村</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a:solidFill>
                            <a:srgbClr val="000000"/>
                          </a:solidFill>
                          <a:effectLst/>
                          <a:latin typeface="ＭＳ 明朝" panose="02020609040205080304" pitchFamily="17" charset="-128"/>
                          <a:ea typeface="ＭＳ 明朝" panose="02020609040205080304" pitchFamily="17" charset="-128"/>
                        </a:rPr>
                        <a:t>38.9%</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a:solidFill>
                            <a:schemeClr val="tx1"/>
                          </a:solidFill>
                          <a:effectLst/>
                          <a:latin typeface="ＭＳ 明朝" panose="02020609040205080304" pitchFamily="17" charset="-128"/>
                          <a:ea typeface="ＭＳ 明朝" panose="02020609040205080304" pitchFamily="17" charset="-128"/>
                        </a:rPr>
                        <a:t>39.8%</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a:solidFill>
                            <a:schemeClr val="tx1"/>
                          </a:solidFill>
                          <a:effectLst/>
                          <a:latin typeface="ＭＳ 明朝" panose="02020609040205080304" pitchFamily="17" charset="-128"/>
                          <a:ea typeface="ＭＳ 明朝" panose="02020609040205080304" pitchFamily="17" charset="-128"/>
                        </a:rPr>
                        <a:t>36.3%</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a:solidFill>
                            <a:schemeClr val="tx1"/>
                          </a:solidFill>
                          <a:effectLst/>
                          <a:latin typeface="ＭＳ 明朝" panose="02020609040205080304" pitchFamily="17" charset="-128"/>
                          <a:ea typeface="ＭＳ 明朝" panose="02020609040205080304" pitchFamily="17" charset="-128"/>
                        </a:rPr>
                        <a:t>38.2%</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a:solidFill>
                            <a:schemeClr val="tx1"/>
                          </a:solidFill>
                          <a:effectLst/>
                          <a:latin typeface="ＭＳ 明朝" panose="02020609040205080304" pitchFamily="17" charset="-128"/>
                          <a:ea typeface="ＭＳ 明朝" panose="02020609040205080304" pitchFamily="17" charset="-128"/>
                        </a:rPr>
                        <a:t>43.6%</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1673961"/>
                  </a:ext>
                </a:extLst>
              </a:tr>
              <a:tr h="245727">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県</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37.9%</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chemeClr val="tx1"/>
                          </a:solidFill>
                          <a:effectLst/>
                          <a:latin typeface="ＭＳ 明朝" panose="02020609040205080304" pitchFamily="17" charset="-128"/>
                          <a:ea typeface="ＭＳ 明朝" panose="02020609040205080304" pitchFamily="17" charset="-128"/>
                        </a:rPr>
                        <a:t>37.9%</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chemeClr val="tx1"/>
                          </a:solidFill>
                          <a:effectLst/>
                          <a:latin typeface="ＭＳ 明朝" panose="02020609040205080304" pitchFamily="17" charset="-128"/>
                          <a:ea typeface="ＭＳ 明朝" panose="02020609040205080304" pitchFamily="17" charset="-128"/>
                        </a:rPr>
                        <a:t>33.6%</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chemeClr val="tx1"/>
                          </a:solidFill>
                          <a:effectLst/>
                          <a:latin typeface="ＭＳ 明朝" panose="02020609040205080304" pitchFamily="17" charset="-128"/>
                          <a:ea typeface="ＭＳ 明朝" panose="02020609040205080304" pitchFamily="17" charset="-128"/>
                        </a:rPr>
                        <a:t>35.1%</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chemeClr val="tx1"/>
                          </a:solidFill>
                          <a:effectLst/>
                          <a:latin typeface="ＭＳ 明朝" panose="02020609040205080304" pitchFamily="17" charset="-128"/>
                          <a:ea typeface="ＭＳ 明朝" panose="02020609040205080304" pitchFamily="17" charset="-128"/>
                        </a:rPr>
                        <a:t>35.9%</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628123"/>
                  </a:ext>
                </a:extLst>
              </a:tr>
              <a:tr h="245727">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同規模</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47.7%</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48.2%</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42.7%</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46.8%</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45.2%</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701475"/>
                  </a:ext>
                </a:extLst>
              </a:tr>
              <a:tr h="245727">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国</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37.4%</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37.5%</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33.3%</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35.9%</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35.2%</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6304856"/>
                  </a:ext>
                </a:extLst>
              </a:tr>
            </a:tbl>
          </a:graphicData>
        </a:graphic>
      </p:graphicFrame>
      <p:graphicFrame>
        <p:nvGraphicFramePr>
          <p:cNvPr id="18" name="年度･男女別 特定健康診査受診率">
            <a:extLst>
              <a:ext uri="{FF2B5EF4-FFF2-40B4-BE49-F238E27FC236}">
                <a16:creationId xmlns:a16="http://schemas.microsoft.com/office/drawing/2014/main" id="{0D5E427D-E7FC-48F8-A643-1245328B67E3}"/>
              </a:ext>
            </a:extLst>
          </p:cNvPr>
          <p:cNvGraphicFramePr>
            <a:graphicFrameLocks noChangeAspect="1"/>
          </p:cNvGraphicFramePr>
          <p:nvPr>
            <p:extLst>
              <p:ext uri="{D42A27DB-BD31-4B8C-83A1-F6EECF244321}">
                <p14:modId xmlns:p14="http://schemas.microsoft.com/office/powerpoint/2010/main" val="2947812290"/>
              </p:ext>
            </p:extLst>
          </p:nvPr>
        </p:nvGraphicFramePr>
        <p:xfrm>
          <a:off x="566456" y="5871418"/>
          <a:ext cx="5327650" cy="2663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89211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注釈文章 9"/>
          <p:cNvSpPr txBox="1">
            <a:spLocks noChangeAspect="1"/>
          </p:cNvSpPr>
          <p:nvPr/>
        </p:nvSpPr>
        <p:spPr>
          <a:xfrm>
            <a:off x="583456" y="8688707"/>
            <a:ext cx="5782833" cy="200055"/>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出典</a:t>
            </a: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国保データベース</a:t>
            </a: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(KDB)</a:t>
            </a: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システム</a:t>
            </a: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地域の全体像の把握</a:t>
            </a: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21" name="注釈文章 9"/>
          <p:cNvSpPr txBox="1">
            <a:spLocks noChangeAspect="1"/>
          </p:cNvSpPr>
          <p:nvPr/>
        </p:nvSpPr>
        <p:spPr>
          <a:xfrm>
            <a:off x="612957" y="6316161"/>
            <a:ext cx="3061840" cy="200055"/>
          </a:xfrm>
          <a:prstGeom prst="rect">
            <a:avLst/>
          </a:prstGeom>
          <a:noFill/>
          <a:ln>
            <a:noFill/>
          </a:ln>
        </p:spPr>
        <p:txBody>
          <a:bodyPr wrap="square" lIns="0" rIns="9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出典</a:t>
            </a: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国保データベース</a:t>
            </a: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(KDB)</a:t>
            </a: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システム</a:t>
            </a: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地域の全体像の把握</a:t>
            </a: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22" name="注釈文章 9"/>
          <p:cNvSpPr txBox="1">
            <a:spLocks noChangeAspect="1"/>
          </p:cNvSpPr>
          <p:nvPr/>
        </p:nvSpPr>
        <p:spPr>
          <a:xfrm>
            <a:off x="3546573" y="6316161"/>
            <a:ext cx="3061840" cy="200055"/>
          </a:xfrm>
          <a:prstGeom prst="rect">
            <a:avLst/>
          </a:prstGeom>
          <a:noFill/>
          <a:ln>
            <a:noFill/>
          </a:ln>
        </p:spPr>
        <p:txBody>
          <a:bodyPr wrap="square" lIns="0" rIns="9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出典</a:t>
            </a: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国保データベース</a:t>
            </a: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(KDB)</a:t>
            </a: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システム</a:t>
            </a: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地域の全体像の把握</a:t>
            </a: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11" name="テキスト ボックス 10"/>
          <p:cNvSpPr txBox="1">
            <a:spLocks noChangeAspect="1"/>
          </p:cNvSpPr>
          <p:nvPr/>
        </p:nvSpPr>
        <p:spPr>
          <a:xfrm>
            <a:off x="586576" y="911988"/>
            <a:ext cx="5317337" cy="1031463"/>
          </a:xfrm>
          <a:prstGeom prst="rect">
            <a:avLst/>
          </a:prstGeom>
          <a:noFill/>
          <a:ln>
            <a:noFill/>
          </a:ln>
        </p:spPr>
        <p:txBody>
          <a:bodyPr wrap="square" lIns="0" rIns="90000" rtlCol="0">
            <a:no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②特定保健指導</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just" defTabSz="914400" rtl="0" eaLnBrk="1" fontAlgn="base" latinLnBrk="0" hangingPunct="1">
              <a:lnSpc>
                <a:spcPct val="125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　以下は、</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本村の令和</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4</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年度における、特定保健指導の実施状況を</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示したものです</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。令和</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4</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年度の</a:t>
            </a:r>
            <a:r>
              <a:rPr lang="ja-JP" altLang="en-US" sz="1200" dirty="0">
                <a:latin typeface="ＭＳ 明朝" panose="02020609040205080304" pitchFamily="17" charset="-128"/>
                <a:ea typeface="ＭＳ 明朝" panose="02020609040205080304" pitchFamily="17" charset="-128"/>
                <a:cs typeface="ＭＳ Ｐゴシック" pitchFamily="50" charset="-128"/>
              </a:rPr>
              <a:t>特定保健指導の実施率</a:t>
            </a:r>
            <a:r>
              <a:rPr lang="ja-JP" altLang="ja-JP" sz="1200" dirty="0">
                <a:latin typeface="ＭＳ 明朝" panose="02020609040205080304" pitchFamily="17" charset="-128"/>
                <a:ea typeface="ＭＳ 明朝" panose="02020609040205080304" pitchFamily="17" charset="-128"/>
                <a:cs typeface="MS Mincho"/>
                <a:sym typeface="MS Mincho"/>
              </a:rPr>
              <a:t>は</a:t>
            </a:r>
            <a:r>
              <a:rPr lang="en-US" altLang="ja-JP" sz="1200" dirty="0">
                <a:latin typeface="ＭＳ 明朝" panose="02020609040205080304" pitchFamily="17" charset="-128"/>
                <a:ea typeface="ＭＳ 明朝" panose="02020609040205080304" pitchFamily="17" charset="-128"/>
                <a:cs typeface="MS Mincho"/>
                <a:sym typeface="MS Mincho"/>
              </a:rPr>
              <a:t>24.1</a:t>
            </a:r>
            <a:r>
              <a:rPr lang="ja-JP" altLang="ja-JP" sz="1200" dirty="0">
                <a:latin typeface="ＭＳ 明朝" panose="02020609040205080304" pitchFamily="17" charset="-128"/>
                <a:ea typeface="ＭＳ 明朝" panose="02020609040205080304" pitchFamily="17" charset="-128"/>
                <a:cs typeface="MS Mincho"/>
                <a:sym typeface="MS Mincho"/>
              </a:rPr>
              <a:t>%</a:t>
            </a:r>
            <a:r>
              <a:rPr lang="ja-JP" altLang="en-US" sz="1200" dirty="0">
                <a:latin typeface="ＭＳ 明朝" panose="02020609040205080304" pitchFamily="17" charset="-128"/>
                <a:ea typeface="ＭＳ 明朝" panose="02020609040205080304" pitchFamily="17" charset="-128"/>
                <a:cs typeface="MS Mincho"/>
                <a:sym typeface="MS Mincho"/>
              </a:rPr>
              <a:t>であり、青森県</a:t>
            </a:r>
            <a:r>
              <a:rPr lang="ja-JP" altLang="ja-JP" sz="1200" dirty="0">
                <a:latin typeface="ＭＳ 明朝" panose="02020609040205080304" pitchFamily="17" charset="-128"/>
                <a:ea typeface="ＭＳ 明朝" panose="02020609040205080304" pitchFamily="17" charset="-128"/>
                <a:cs typeface="MS Mincho"/>
                <a:sym typeface="MS Mincho"/>
              </a:rPr>
              <a:t>よりも</a:t>
            </a:r>
            <a:r>
              <a:rPr lang="en-US" altLang="ja-JP" sz="1200" dirty="0">
                <a:latin typeface="ＭＳ 明朝" panose="02020609040205080304" pitchFamily="17" charset="-128"/>
                <a:ea typeface="ＭＳ 明朝" panose="02020609040205080304" pitchFamily="17" charset="-128"/>
                <a:cs typeface="MS Mincho"/>
                <a:sym typeface="MS Mincho"/>
              </a:rPr>
              <a:t>10.0</a:t>
            </a:r>
            <a:r>
              <a:rPr lang="ja-JP" altLang="en-US" sz="1200" dirty="0">
                <a:latin typeface="ＭＳ 明朝" panose="02020609040205080304" pitchFamily="17" charset="-128"/>
                <a:ea typeface="ＭＳ 明朝" panose="02020609040205080304" pitchFamily="17" charset="-128"/>
                <a:cs typeface="MS Mincho"/>
                <a:sym typeface="MS Mincho"/>
              </a:rPr>
              <a:t>ポイント高いです。</a:t>
            </a:r>
            <a:endParaRPr kumimoji="1" lang="ja-JP" altLang="en-US"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ＭＳ Ｐゴシック" pitchFamily="50" charset="-128"/>
            </a:endParaRPr>
          </a:p>
        </p:txBody>
      </p:sp>
      <p:sp>
        <p:nvSpPr>
          <p:cNvPr id="12" name="Rectangle 5"/>
          <p:cNvSpPr>
            <a:spLocks noChangeAspect="1" noChangeArrowheads="1"/>
          </p:cNvSpPr>
          <p:nvPr/>
        </p:nvSpPr>
        <p:spPr bwMode="auto">
          <a:xfrm>
            <a:off x="586576" y="1964844"/>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特定保健指導実施状況</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令和</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4</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年度</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p>
        </p:txBody>
      </p:sp>
      <p:sp>
        <p:nvSpPr>
          <p:cNvPr id="13" name="注釈文章 18"/>
          <p:cNvSpPr txBox="1">
            <a:spLocks noChangeAspect="1"/>
          </p:cNvSpPr>
          <p:nvPr/>
        </p:nvSpPr>
        <p:spPr>
          <a:xfrm>
            <a:off x="557782" y="3587530"/>
            <a:ext cx="5312002" cy="461665"/>
          </a:xfrm>
          <a:prstGeom prst="rect">
            <a:avLst/>
          </a:prstGeom>
          <a:noFill/>
          <a:ln>
            <a:noFill/>
          </a:ln>
        </p:spPr>
        <p:txBody>
          <a:bodyPr wrap="square" lIns="0" rIns="9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動機付け支援対象者数割合･積極的支援対象者数割合･支援対象者数割合</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特定健康診査を受診した人に対する割合。</a:t>
            </a:r>
            <a:endPar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特定保健指導実施率</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最新データ反映前のため、最終結果とは異なる。</a:t>
            </a:r>
            <a:endPar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出典</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国保データベース</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(KDB)</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システム</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地域の全体像の把握</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15" name="テキスト ボックス 14"/>
          <p:cNvSpPr txBox="1">
            <a:spLocks noChangeAspect="1"/>
          </p:cNvSpPr>
          <p:nvPr/>
        </p:nvSpPr>
        <p:spPr>
          <a:xfrm>
            <a:off x="3564094" y="4160218"/>
            <a:ext cx="3168381" cy="261610"/>
          </a:xfrm>
          <a:prstGeom prst="rect">
            <a:avLst/>
          </a:prstGeom>
          <a:noFill/>
          <a:ln>
            <a:noFill/>
          </a:ln>
        </p:spPr>
        <p:txBody>
          <a:bodyPr wrap="square" lIns="0" r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積極的支援対象者数割合</a:t>
            </a:r>
            <a:r>
              <a:rPr kumimoji="1" lang="en-US" altLang="ja-JP"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令和</a:t>
            </a:r>
            <a:r>
              <a:rPr kumimoji="1" lang="en-US" altLang="ja-JP"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4</a:t>
            </a:r>
            <a:r>
              <a:rPr kumimoji="1" lang="ja-JP" alt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年度</a:t>
            </a:r>
            <a:r>
              <a:rPr kumimoji="1" lang="en-US" altLang="ja-JP"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16" name="テキスト ボックス 15"/>
          <p:cNvSpPr txBox="1">
            <a:spLocks noChangeAspect="1"/>
          </p:cNvSpPr>
          <p:nvPr/>
        </p:nvSpPr>
        <p:spPr>
          <a:xfrm>
            <a:off x="590136" y="4160218"/>
            <a:ext cx="2797511" cy="261610"/>
          </a:xfrm>
          <a:prstGeom prst="rect">
            <a:avLst/>
          </a:prstGeom>
          <a:noFill/>
          <a:ln>
            <a:noFill/>
          </a:ln>
        </p:spPr>
        <p:txBody>
          <a:bodyPr wrap="square" lIns="0" r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動機付け支援対象者数割合</a:t>
            </a:r>
            <a:r>
              <a:rPr kumimoji="1" lang="en-US" altLang="ja-JP"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令和</a:t>
            </a:r>
            <a:r>
              <a:rPr kumimoji="1" lang="en-US" altLang="ja-JP"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4</a:t>
            </a:r>
            <a:r>
              <a:rPr kumimoji="1" lang="ja-JP" alt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年度</a:t>
            </a:r>
            <a:r>
              <a:rPr kumimoji="1" lang="en-US" altLang="ja-JP"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23" name="テキスト ボックス 22"/>
          <p:cNvSpPr txBox="1">
            <a:spLocks noChangeAspect="1"/>
          </p:cNvSpPr>
          <p:nvPr/>
        </p:nvSpPr>
        <p:spPr>
          <a:xfrm>
            <a:off x="586576" y="6552185"/>
            <a:ext cx="5782833" cy="261610"/>
          </a:xfrm>
          <a:prstGeom prst="rect">
            <a:avLst/>
          </a:prstGeom>
          <a:noFill/>
          <a:ln>
            <a:noFill/>
          </a:ln>
        </p:spPr>
        <p:txBody>
          <a:bodyPr wrap="square" lIns="0" r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特定保健指導実施率</a:t>
            </a:r>
            <a:r>
              <a:rPr kumimoji="1" lang="en-US" altLang="ja-JP"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令和</a:t>
            </a:r>
            <a:r>
              <a:rPr kumimoji="1" lang="en-US" altLang="ja-JP"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4</a:t>
            </a:r>
            <a:r>
              <a:rPr kumimoji="1" lang="ja-JP" alt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年度</a:t>
            </a:r>
            <a:r>
              <a:rPr kumimoji="1" lang="en-US" altLang="ja-JP"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3CC0CBBC-279E-4EBF-BED7-70B18E7B0529}"/>
              </a:ext>
            </a:extLst>
          </p:cNvPr>
          <p:cNvSpPr>
            <a:spLocks noGrp="1"/>
          </p:cNvSpPr>
          <p:nvPr>
            <p:ph type="sldNum" sz="quarter" idx="4"/>
          </p:nvPr>
        </p:nvSpPr>
        <p:spPr>
          <a:xfrm>
            <a:off x="2484067" y="8820472"/>
            <a:ext cx="1512041" cy="48577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800" b="0" i="0" u="none" strike="noStrike" kern="1200" cap="none" spc="0" normalizeH="0" baseline="0" noProof="0" smtClean="0">
                <a:ln>
                  <a:noFill/>
                </a:ln>
                <a:solidFill>
                  <a:srgbClr val="898989"/>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1" lang="ja-JP" altLang="en-US" sz="800" b="0" i="0" u="none" strike="noStrike" kern="1200" cap="none" spc="0" normalizeH="0" baseline="0" noProof="0" dirty="0">
              <a:ln>
                <a:noFill/>
              </a:ln>
              <a:solidFill>
                <a:srgbClr val="898989"/>
              </a:solidFill>
              <a:effectLst/>
              <a:uLnTx/>
              <a:uFillTx/>
            </a:endParaRPr>
          </a:p>
        </p:txBody>
      </p:sp>
      <p:graphicFrame>
        <p:nvGraphicFramePr>
          <p:cNvPr id="5" name="表 4">
            <a:extLst>
              <a:ext uri="{FF2B5EF4-FFF2-40B4-BE49-F238E27FC236}">
                <a16:creationId xmlns:a16="http://schemas.microsoft.com/office/drawing/2014/main" id="{64151664-261E-4B54-A0A5-1A301DD8326B}"/>
              </a:ext>
            </a:extLst>
          </p:cNvPr>
          <p:cNvGraphicFramePr>
            <a:graphicFrameLocks noGrp="1" noChangeAspect="1"/>
          </p:cNvGraphicFramePr>
          <p:nvPr>
            <p:extLst>
              <p:ext uri="{D42A27DB-BD31-4B8C-83A1-F6EECF244321}">
                <p14:modId xmlns:p14="http://schemas.microsoft.com/office/powerpoint/2010/main" val="691864418"/>
              </p:ext>
            </p:extLst>
          </p:nvPr>
        </p:nvGraphicFramePr>
        <p:xfrm>
          <a:off x="576084" y="2265762"/>
          <a:ext cx="5327830" cy="1321440"/>
        </p:xfrm>
        <a:graphic>
          <a:graphicData uri="http://schemas.openxmlformats.org/drawingml/2006/table">
            <a:tbl>
              <a:tblPr/>
              <a:tblGrid>
                <a:gridCol w="981166">
                  <a:extLst>
                    <a:ext uri="{9D8B030D-6E8A-4147-A177-3AD203B41FA5}">
                      <a16:colId xmlns:a16="http://schemas.microsoft.com/office/drawing/2014/main" val="272933039"/>
                    </a:ext>
                  </a:extLst>
                </a:gridCol>
                <a:gridCol w="1086666">
                  <a:extLst>
                    <a:ext uri="{9D8B030D-6E8A-4147-A177-3AD203B41FA5}">
                      <a16:colId xmlns:a16="http://schemas.microsoft.com/office/drawing/2014/main" val="1058683049"/>
                    </a:ext>
                  </a:extLst>
                </a:gridCol>
                <a:gridCol w="1086666">
                  <a:extLst>
                    <a:ext uri="{9D8B030D-6E8A-4147-A177-3AD203B41FA5}">
                      <a16:colId xmlns:a16="http://schemas.microsoft.com/office/drawing/2014/main" val="2477844065"/>
                    </a:ext>
                  </a:extLst>
                </a:gridCol>
                <a:gridCol w="1086666">
                  <a:extLst>
                    <a:ext uri="{9D8B030D-6E8A-4147-A177-3AD203B41FA5}">
                      <a16:colId xmlns:a16="http://schemas.microsoft.com/office/drawing/2014/main" val="3221048967"/>
                    </a:ext>
                  </a:extLst>
                </a:gridCol>
                <a:gridCol w="1086666">
                  <a:extLst>
                    <a:ext uri="{9D8B030D-6E8A-4147-A177-3AD203B41FA5}">
                      <a16:colId xmlns:a16="http://schemas.microsoft.com/office/drawing/2014/main" val="2969065872"/>
                    </a:ext>
                  </a:extLst>
                </a:gridCol>
              </a:tblGrid>
              <a:tr h="324000">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区分</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動機付け支援</a:t>
                      </a:r>
                      <a:b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対象者数割合</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dirty="0">
                          <a:solidFill>
                            <a:srgbClr val="000000"/>
                          </a:solidFill>
                          <a:effectLst/>
                          <a:latin typeface="ＭＳ 明朝" panose="02020609040205080304" pitchFamily="17" charset="-128"/>
                          <a:ea typeface="ＭＳ 明朝" panose="02020609040205080304" pitchFamily="17" charset="-128"/>
                        </a:rPr>
                        <a:t>積極的支援</a:t>
                      </a:r>
                      <a:br>
                        <a:rPr lang="zh-TW" altLang="en-US" sz="800" b="0" i="0" u="none" strike="noStrike" dirty="0">
                          <a:solidFill>
                            <a:srgbClr val="000000"/>
                          </a:solidFill>
                          <a:effectLst/>
                          <a:latin typeface="ＭＳ 明朝" panose="02020609040205080304" pitchFamily="17" charset="-128"/>
                          <a:ea typeface="ＭＳ 明朝" panose="02020609040205080304" pitchFamily="17" charset="-128"/>
                        </a:rPr>
                      </a:br>
                      <a:r>
                        <a:rPr lang="zh-TW" altLang="en-US" sz="800" b="0" i="0" u="none" strike="noStrike" dirty="0">
                          <a:solidFill>
                            <a:srgbClr val="000000"/>
                          </a:solidFill>
                          <a:effectLst/>
                          <a:latin typeface="ＭＳ 明朝" panose="02020609040205080304" pitchFamily="17" charset="-128"/>
                          <a:ea typeface="ＭＳ 明朝" panose="02020609040205080304" pitchFamily="17" charset="-128"/>
                        </a:rPr>
                        <a:t>対象者数割合</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800" b="0" i="0" u="none" strike="noStrike" dirty="0">
                          <a:solidFill>
                            <a:srgbClr val="000000"/>
                          </a:solidFill>
                          <a:effectLst/>
                          <a:latin typeface="ＭＳ 明朝" panose="02020609040205080304" pitchFamily="17" charset="-128"/>
                          <a:ea typeface="ＭＳ 明朝" panose="02020609040205080304" pitchFamily="17" charset="-128"/>
                        </a:rPr>
                        <a:t>支援対象者数割合</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dirty="0">
                          <a:solidFill>
                            <a:srgbClr val="000000"/>
                          </a:solidFill>
                          <a:effectLst/>
                          <a:latin typeface="ＭＳ 明朝" panose="02020609040205080304" pitchFamily="17" charset="-128"/>
                          <a:ea typeface="ＭＳ 明朝" panose="02020609040205080304" pitchFamily="17" charset="-128"/>
                        </a:rPr>
                        <a:t>特定保健指導</a:t>
                      </a:r>
                      <a:br>
                        <a:rPr lang="zh-TW" altLang="en-US" sz="800" b="0" i="0" u="none" strike="noStrike" dirty="0">
                          <a:solidFill>
                            <a:srgbClr val="000000"/>
                          </a:solidFill>
                          <a:effectLst/>
                          <a:latin typeface="ＭＳ 明朝" panose="02020609040205080304" pitchFamily="17" charset="-128"/>
                          <a:ea typeface="ＭＳ 明朝" panose="02020609040205080304" pitchFamily="17" charset="-128"/>
                        </a:rPr>
                      </a:br>
                      <a:r>
                        <a:rPr lang="zh-TW" altLang="en-US" sz="800" b="0" i="0" u="none" strike="noStrike" dirty="0">
                          <a:solidFill>
                            <a:srgbClr val="000000"/>
                          </a:solidFill>
                          <a:effectLst/>
                          <a:latin typeface="ＭＳ 明朝" panose="02020609040205080304" pitchFamily="17" charset="-128"/>
                          <a:ea typeface="ＭＳ 明朝" panose="02020609040205080304" pitchFamily="17" charset="-128"/>
                        </a:rPr>
                        <a:t>実施率</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6791429"/>
                  </a:ext>
                </a:extLst>
              </a:tr>
              <a:tr h="243989">
                <a:tc>
                  <a:txBody>
                    <a:bodyPr/>
                    <a:lstStyle/>
                    <a:p>
                      <a:pPr algn="l" fontAlgn="ctr"/>
                      <a:r>
                        <a:rPr lang="ja-JP" altLang="en-US" sz="900" b="1" i="0" u="none" strike="noStrike" dirty="0">
                          <a:solidFill>
                            <a:srgbClr val="000000"/>
                          </a:solidFill>
                          <a:effectLst/>
                          <a:latin typeface="ＭＳ 明朝" panose="02020609040205080304" pitchFamily="17" charset="-128"/>
                          <a:ea typeface="ＭＳ 明朝" panose="02020609040205080304" pitchFamily="17" charset="-128"/>
                        </a:rPr>
                        <a:t>風間浦村</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dirty="0">
                          <a:solidFill>
                            <a:srgbClr val="000000"/>
                          </a:solidFill>
                          <a:effectLst/>
                          <a:latin typeface="ＭＳ 明朝" panose="02020609040205080304" pitchFamily="17" charset="-128"/>
                          <a:ea typeface="ＭＳ 明朝" panose="02020609040205080304" pitchFamily="17" charset="-128"/>
                        </a:rPr>
                        <a:t>16.1%</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dirty="0">
                          <a:solidFill>
                            <a:schemeClr val="tx1"/>
                          </a:solidFill>
                          <a:effectLst/>
                          <a:latin typeface="ＭＳ 明朝" panose="02020609040205080304" pitchFamily="17" charset="-128"/>
                          <a:ea typeface="ＭＳ 明朝" panose="02020609040205080304" pitchFamily="17" charset="-128"/>
                        </a:rPr>
                        <a:t>1.9%</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dirty="0">
                          <a:solidFill>
                            <a:srgbClr val="000000"/>
                          </a:solidFill>
                          <a:effectLst/>
                          <a:latin typeface="ＭＳ 明朝" panose="02020609040205080304" pitchFamily="17" charset="-128"/>
                          <a:ea typeface="ＭＳ 明朝" panose="02020609040205080304" pitchFamily="17" charset="-128"/>
                        </a:rPr>
                        <a:t>18.0%</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dirty="0">
                          <a:solidFill>
                            <a:schemeClr val="tx1"/>
                          </a:solidFill>
                          <a:effectLst/>
                          <a:latin typeface="ＭＳ 明朝" panose="02020609040205080304" pitchFamily="17" charset="-128"/>
                          <a:ea typeface="ＭＳ 明朝" panose="02020609040205080304" pitchFamily="17" charset="-128"/>
                        </a:rPr>
                        <a:t>24.1%</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4268563"/>
                  </a:ext>
                </a:extLst>
              </a:tr>
              <a:tr h="243989">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県</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7.1%</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2.8%</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9.8%</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明朝" panose="02020609040205080304" pitchFamily="17" charset="-128"/>
                          <a:ea typeface="ＭＳ 明朝" panose="02020609040205080304" pitchFamily="17" charset="-128"/>
                        </a:rPr>
                        <a:t>14.1%</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3596844"/>
                  </a:ext>
                </a:extLst>
              </a:tr>
              <a:tr h="243989">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同規模</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明朝" panose="02020609040205080304" pitchFamily="17" charset="-128"/>
                          <a:ea typeface="ＭＳ 明朝" panose="02020609040205080304" pitchFamily="17" charset="-128"/>
                        </a:rPr>
                        <a:t>8.8%</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明朝" panose="02020609040205080304" pitchFamily="17" charset="-128"/>
                          <a:ea typeface="ＭＳ 明朝" panose="02020609040205080304" pitchFamily="17" charset="-128"/>
                        </a:rPr>
                        <a:t>3.7%</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12.5%</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14.8%</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1246692"/>
                  </a:ext>
                </a:extLst>
              </a:tr>
              <a:tr h="243989">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国</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明朝" panose="02020609040205080304" pitchFamily="17" charset="-128"/>
                          <a:ea typeface="ＭＳ 明朝" panose="02020609040205080304" pitchFamily="17" charset="-128"/>
                        </a:rPr>
                        <a:t>8.6%</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2.7%</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11.3%</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9.5%</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5200086"/>
                  </a:ext>
                </a:extLst>
              </a:tr>
            </a:tbl>
          </a:graphicData>
        </a:graphic>
      </p:graphicFrame>
      <p:pic>
        <p:nvPicPr>
          <p:cNvPr id="6" name="図 5">
            <a:extLst>
              <a:ext uri="{FF2B5EF4-FFF2-40B4-BE49-F238E27FC236}">
                <a16:creationId xmlns:a16="http://schemas.microsoft.com/office/drawing/2014/main" id="{147C06BE-EB55-4098-B7F7-B37ED5C07DDC}"/>
              </a:ext>
            </a:extLst>
          </p:cNvPr>
          <p:cNvPicPr>
            <a:picLocks noChangeAspect="1"/>
          </p:cNvPicPr>
          <p:nvPr/>
        </p:nvPicPr>
        <p:blipFill>
          <a:blip r:embed="rId2"/>
          <a:stretch>
            <a:fillRect/>
          </a:stretch>
        </p:blipFill>
        <p:spPr>
          <a:xfrm>
            <a:off x="587017" y="4454849"/>
            <a:ext cx="2353707" cy="1884292"/>
          </a:xfrm>
          <a:prstGeom prst="rect">
            <a:avLst/>
          </a:prstGeom>
        </p:spPr>
      </p:pic>
      <p:pic>
        <p:nvPicPr>
          <p:cNvPr id="8" name="図 7">
            <a:extLst>
              <a:ext uri="{FF2B5EF4-FFF2-40B4-BE49-F238E27FC236}">
                <a16:creationId xmlns:a16="http://schemas.microsoft.com/office/drawing/2014/main" id="{38E44534-34E5-4F31-8CEE-BA4119A0E70D}"/>
              </a:ext>
            </a:extLst>
          </p:cNvPr>
          <p:cNvPicPr>
            <a:picLocks noChangeAspect="1"/>
          </p:cNvPicPr>
          <p:nvPr/>
        </p:nvPicPr>
        <p:blipFill>
          <a:blip r:embed="rId3"/>
          <a:stretch>
            <a:fillRect/>
          </a:stretch>
        </p:blipFill>
        <p:spPr>
          <a:xfrm>
            <a:off x="583457" y="6835188"/>
            <a:ext cx="2322087" cy="1858978"/>
          </a:xfrm>
          <a:prstGeom prst="rect">
            <a:avLst/>
          </a:prstGeom>
        </p:spPr>
      </p:pic>
      <p:pic>
        <p:nvPicPr>
          <p:cNvPr id="10" name="図 9">
            <a:extLst>
              <a:ext uri="{FF2B5EF4-FFF2-40B4-BE49-F238E27FC236}">
                <a16:creationId xmlns:a16="http://schemas.microsoft.com/office/drawing/2014/main" id="{F242B2F4-10D1-7B1D-34BA-8BFC0F3AD687}"/>
              </a:ext>
            </a:extLst>
          </p:cNvPr>
          <p:cNvPicPr>
            <a:picLocks noChangeAspect="1"/>
          </p:cNvPicPr>
          <p:nvPr/>
        </p:nvPicPr>
        <p:blipFill>
          <a:blip r:embed="rId4"/>
          <a:stretch>
            <a:fillRect/>
          </a:stretch>
        </p:blipFill>
        <p:spPr>
          <a:xfrm>
            <a:off x="3553106" y="4457391"/>
            <a:ext cx="2333281" cy="1865573"/>
          </a:xfrm>
          <a:prstGeom prst="rect">
            <a:avLst/>
          </a:prstGeom>
        </p:spPr>
      </p:pic>
    </p:spTree>
    <p:extLst>
      <p:ext uri="{BB962C8B-B14F-4D97-AF65-F5344CB8AC3E}">
        <p14:creationId xmlns:p14="http://schemas.microsoft.com/office/powerpoint/2010/main" val="3637254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a:spLocks noChangeAspect="1"/>
          </p:cNvSpPr>
          <p:nvPr/>
        </p:nvSpPr>
        <p:spPr>
          <a:xfrm>
            <a:off x="591987" y="909638"/>
            <a:ext cx="5311926" cy="772660"/>
          </a:xfrm>
          <a:prstGeom prst="rect">
            <a:avLst/>
          </a:prstGeom>
          <a:noFill/>
          <a:ln>
            <a:noFill/>
          </a:ln>
        </p:spPr>
        <p:txBody>
          <a:bodyPr wrap="square" lIns="0" rIns="90000" rtlCol="0">
            <a:noAutofit/>
          </a:bodyPr>
          <a:lstStyle/>
          <a:p>
            <a:pPr indent="-90488" algn="just">
              <a:lnSpc>
                <a:spcPct val="125000"/>
              </a:lnSpc>
              <a:spcBef>
                <a:spcPct val="0"/>
              </a:spcBef>
              <a:tabLst>
                <a:tab pos="0" algn="l"/>
              </a:tabLst>
              <a:defRPr/>
            </a:pPr>
            <a:r>
              <a:rPr lang="ja-JP" altLang="en-US" sz="1200" dirty="0">
                <a:latin typeface="ＭＳ 明朝" panose="02020609040205080304" pitchFamily="17" charset="-128"/>
                <a:ea typeface="ＭＳ 明朝" panose="02020609040205080304" pitchFamily="17" charset="-128"/>
                <a:cs typeface="Times New Roman" pitchFamily="18" charset="0"/>
              </a:rPr>
              <a:t>　</a:t>
            </a:r>
            <a:r>
              <a:rPr lang="ja-JP" altLang="en-US" sz="1200" dirty="0">
                <a:latin typeface="ＭＳ 明朝" panose="02020609040205080304" pitchFamily="17" charset="-128"/>
                <a:ea typeface="ＭＳ 明朝" panose="02020609040205080304" pitchFamily="17" charset="-128"/>
              </a:rPr>
              <a:t>以下は、</a:t>
            </a:r>
            <a:r>
              <a:rPr lang="ja-JP" altLang="en-US" sz="1200" dirty="0">
                <a:latin typeface="ＭＳ 明朝" panose="02020609040205080304" pitchFamily="17" charset="-128"/>
                <a:ea typeface="ＭＳ 明朝" panose="02020609040205080304" pitchFamily="17" charset="-128"/>
                <a:cs typeface="Times New Roman" pitchFamily="18" charset="0"/>
              </a:rPr>
              <a:t>本村の</a:t>
            </a:r>
            <a:r>
              <a:rPr lang="ja-JP" altLang="en-US" sz="1200" kern="0" dirty="0">
                <a:solidFill>
                  <a:prstClr val="black"/>
                </a:solidFill>
                <a:latin typeface="ＭＳ 明朝" panose="02020609040205080304" pitchFamily="17" charset="-128"/>
                <a:ea typeface="ＭＳ 明朝" panose="02020609040205080304" pitchFamily="17" charset="-128"/>
              </a:rPr>
              <a:t>平成</a:t>
            </a:r>
            <a:r>
              <a:rPr lang="en-US" altLang="ja-JP" sz="1200" kern="0" dirty="0">
                <a:solidFill>
                  <a:prstClr val="black"/>
                </a:solidFill>
                <a:latin typeface="ＭＳ 明朝" panose="02020609040205080304" pitchFamily="17" charset="-128"/>
                <a:ea typeface="ＭＳ 明朝" panose="02020609040205080304" pitchFamily="17" charset="-128"/>
              </a:rPr>
              <a:t>30</a:t>
            </a:r>
            <a:r>
              <a:rPr lang="ja-JP" altLang="en-US" sz="1200" kern="0" dirty="0">
                <a:solidFill>
                  <a:prstClr val="black"/>
                </a:solidFill>
                <a:latin typeface="ＭＳ 明朝" panose="02020609040205080304" pitchFamily="17" charset="-128"/>
                <a:ea typeface="ＭＳ 明朝" panose="02020609040205080304" pitchFamily="17" charset="-128"/>
              </a:rPr>
              <a:t>年度から令和</a:t>
            </a:r>
            <a:r>
              <a:rPr lang="en-US" altLang="ja-JP" sz="1200" kern="0" dirty="0">
                <a:solidFill>
                  <a:prstClr val="black"/>
                </a:solidFill>
                <a:latin typeface="ＭＳ 明朝" panose="02020609040205080304" pitchFamily="17" charset="-128"/>
                <a:ea typeface="ＭＳ 明朝" panose="02020609040205080304" pitchFamily="17" charset="-128"/>
              </a:rPr>
              <a:t>4</a:t>
            </a:r>
            <a:r>
              <a:rPr lang="ja-JP" altLang="en-US" sz="1200" kern="0" dirty="0">
                <a:solidFill>
                  <a:prstClr val="black"/>
                </a:solidFill>
                <a:latin typeface="ＭＳ 明朝" panose="02020609040205080304" pitchFamily="17" charset="-128"/>
                <a:ea typeface="ＭＳ 明朝" panose="02020609040205080304" pitchFamily="17" charset="-128"/>
              </a:rPr>
              <a:t>年度における、特定保健指導の実施状況を年度別に示したものです。本村の令和</a:t>
            </a:r>
            <a:r>
              <a:rPr lang="en-US" altLang="ja-JP" sz="1200" kern="0" dirty="0">
                <a:solidFill>
                  <a:prstClr val="black"/>
                </a:solidFill>
                <a:latin typeface="ＭＳ 明朝" panose="02020609040205080304" pitchFamily="17" charset="-128"/>
                <a:ea typeface="ＭＳ 明朝" panose="02020609040205080304" pitchFamily="17" charset="-128"/>
              </a:rPr>
              <a:t>3</a:t>
            </a:r>
            <a:r>
              <a:rPr lang="ja-JP" altLang="en-US" sz="1200" kern="0" dirty="0">
                <a:solidFill>
                  <a:prstClr val="black"/>
                </a:solidFill>
                <a:latin typeface="ＭＳ 明朝" panose="02020609040205080304" pitchFamily="17" charset="-128"/>
                <a:ea typeface="ＭＳ 明朝" panose="02020609040205080304" pitchFamily="17" charset="-128"/>
              </a:rPr>
              <a:t>年度の実施率は</a:t>
            </a:r>
            <a:r>
              <a:rPr lang="en-US" altLang="ja-JP" sz="1200" kern="0" dirty="0">
                <a:latin typeface="ＭＳ 明朝" panose="02020609040205080304" pitchFamily="17" charset="-128"/>
                <a:ea typeface="ＭＳ 明朝" panose="02020609040205080304" pitchFamily="17" charset="-128"/>
              </a:rPr>
              <a:t>48.4%</a:t>
            </a:r>
            <a:r>
              <a:rPr lang="ja-JP" altLang="en-US" sz="1200" kern="0" dirty="0">
                <a:latin typeface="ＭＳ 明朝" panose="02020609040205080304" pitchFamily="17" charset="-128"/>
                <a:ea typeface="ＭＳ 明朝" panose="02020609040205080304" pitchFamily="17" charset="-128"/>
              </a:rPr>
              <a:t>と青</a:t>
            </a:r>
            <a:r>
              <a:rPr lang="ja-JP" altLang="en-US" sz="1200" kern="0" dirty="0">
                <a:solidFill>
                  <a:prstClr val="black"/>
                </a:solidFill>
                <a:latin typeface="ＭＳ 明朝" panose="02020609040205080304" pitchFamily="17" charset="-128"/>
                <a:ea typeface="ＭＳ 明朝" panose="02020609040205080304" pitchFamily="17" charset="-128"/>
              </a:rPr>
              <a:t>森県よりは高いものの、低下傾向にある為、注意が必要です。</a:t>
            </a:r>
            <a:endParaRPr lang="en-US" altLang="ja-JP" sz="1200" kern="0" dirty="0">
              <a:solidFill>
                <a:prstClr val="black"/>
              </a:solidFill>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096ACD66-33F1-4E71-A691-AAB16FD2D2AF}"/>
              </a:ext>
            </a:extLst>
          </p:cNvPr>
          <p:cNvSpPr>
            <a:spLocks noGrp="1"/>
          </p:cNvSpPr>
          <p:nvPr>
            <p:ph type="sldNum" sz="quarter" idx="4"/>
          </p:nvPr>
        </p:nvSpPr>
        <p:spPr>
          <a:xfrm>
            <a:off x="2491927" y="8820472"/>
            <a:ext cx="1512041" cy="48577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800" b="0" i="0" u="none" strike="noStrike" kern="1200" cap="none" spc="0" normalizeH="0" baseline="0" noProof="0" smtClean="0">
                <a:ln>
                  <a:noFill/>
                </a:ln>
                <a:solidFill>
                  <a:srgbClr val="898989"/>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1" lang="ja-JP" altLang="en-US" sz="800" b="0" i="0" u="none" strike="noStrike" kern="1200" cap="none" spc="0" normalizeH="0" baseline="0" noProof="0" dirty="0">
              <a:ln>
                <a:noFill/>
              </a:ln>
              <a:solidFill>
                <a:srgbClr val="898989"/>
              </a:solidFill>
              <a:effectLst/>
              <a:uLnTx/>
              <a:uFillTx/>
            </a:endParaRPr>
          </a:p>
        </p:txBody>
      </p:sp>
      <p:sp>
        <p:nvSpPr>
          <p:cNvPr id="3" name="注釈文章 18">
            <a:extLst>
              <a:ext uri="{FF2B5EF4-FFF2-40B4-BE49-F238E27FC236}">
                <a16:creationId xmlns:a16="http://schemas.microsoft.com/office/drawing/2014/main" id="{085832C9-7096-67C3-E5E0-010DEEE17909}"/>
              </a:ext>
            </a:extLst>
          </p:cNvPr>
          <p:cNvSpPr txBox="1">
            <a:spLocks noChangeAspect="1"/>
          </p:cNvSpPr>
          <p:nvPr/>
        </p:nvSpPr>
        <p:spPr>
          <a:xfrm>
            <a:off x="584417" y="8297698"/>
            <a:ext cx="5321020" cy="461665"/>
          </a:xfrm>
          <a:prstGeom prst="rect">
            <a:avLst/>
          </a:prstGeom>
          <a:noFill/>
          <a:ln>
            <a:noFill/>
          </a:ln>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動機付け支援対象者数割合･積極的支援対象者数割合･支援対象者数割合</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特定健康診査を受診した人に対する割合。</a:t>
            </a:r>
            <a:endPar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特定保健指導実施率</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0" lang="ja-JP" altLang="en-US" sz="8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令和</a:t>
            </a:r>
            <a:r>
              <a:rPr kumimoji="0" lang="en-US" altLang="ja-JP" sz="8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4</a:t>
            </a:r>
            <a:r>
              <a:rPr kumimoji="0" lang="ja-JP" altLang="en-US" sz="8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年度</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最新データ反映前のため、最終結果とは異なる。</a:t>
            </a:r>
            <a:endPar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出典</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国保データベース</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(KDB)</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システム</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地域の全体像の把握</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4" name="テキスト ボックス 3">
            <a:extLst>
              <a:ext uri="{FF2B5EF4-FFF2-40B4-BE49-F238E27FC236}">
                <a16:creationId xmlns:a16="http://schemas.microsoft.com/office/drawing/2014/main" id="{40E0E8AF-6D13-3BEC-4830-1B06BA7D4F07}"/>
              </a:ext>
            </a:extLst>
          </p:cNvPr>
          <p:cNvSpPr txBox="1">
            <a:spLocks noChangeAspect="1"/>
          </p:cNvSpPr>
          <p:nvPr/>
        </p:nvSpPr>
        <p:spPr>
          <a:xfrm>
            <a:off x="594793" y="3343819"/>
            <a:ext cx="5782833" cy="276999"/>
          </a:xfrm>
          <a:prstGeom prst="rect">
            <a:avLst/>
          </a:prstGeom>
          <a:noFill/>
          <a:ln>
            <a:noFill/>
          </a:ln>
        </p:spPr>
        <p:txBody>
          <a:bodyPr wrap="square" lIns="0" r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年度別積極的支援対象者数割合</a:t>
            </a:r>
          </a:p>
        </p:txBody>
      </p:sp>
      <p:sp>
        <p:nvSpPr>
          <p:cNvPr id="5" name="テキスト ボックス 4">
            <a:extLst>
              <a:ext uri="{FF2B5EF4-FFF2-40B4-BE49-F238E27FC236}">
                <a16:creationId xmlns:a16="http://schemas.microsoft.com/office/drawing/2014/main" id="{C1B14F7E-6784-ACA7-D330-92382A978BCA}"/>
              </a:ext>
            </a:extLst>
          </p:cNvPr>
          <p:cNvSpPr txBox="1">
            <a:spLocks noChangeAspect="1"/>
          </p:cNvSpPr>
          <p:nvPr/>
        </p:nvSpPr>
        <p:spPr>
          <a:xfrm>
            <a:off x="591911" y="4993157"/>
            <a:ext cx="5782833" cy="276999"/>
          </a:xfrm>
          <a:prstGeom prst="rect">
            <a:avLst/>
          </a:prstGeom>
          <a:noFill/>
          <a:ln>
            <a:noFill/>
          </a:ln>
        </p:spPr>
        <p:txBody>
          <a:bodyPr wrap="square" lIns="0" r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年度別支援対象者数割合</a:t>
            </a:r>
          </a:p>
        </p:txBody>
      </p:sp>
      <p:sp>
        <p:nvSpPr>
          <p:cNvPr id="6" name="テキスト ボックス 5">
            <a:extLst>
              <a:ext uri="{FF2B5EF4-FFF2-40B4-BE49-F238E27FC236}">
                <a16:creationId xmlns:a16="http://schemas.microsoft.com/office/drawing/2014/main" id="{B56DE59E-5C66-BA4A-1AC5-65148CA0AFB3}"/>
              </a:ext>
            </a:extLst>
          </p:cNvPr>
          <p:cNvSpPr txBox="1">
            <a:spLocks noChangeAspect="1"/>
          </p:cNvSpPr>
          <p:nvPr/>
        </p:nvSpPr>
        <p:spPr>
          <a:xfrm>
            <a:off x="591912" y="6647998"/>
            <a:ext cx="5782833" cy="276999"/>
          </a:xfrm>
          <a:prstGeom prst="rect">
            <a:avLst/>
          </a:prstGeom>
          <a:noFill/>
          <a:ln>
            <a:noFill/>
          </a:ln>
        </p:spPr>
        <p:txBody>
          <a:bodyPr wrap="square" lIns="0" r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年度別特定保健指導実施率</a:t>
            </a:r>
          </a:p>
        </p:txBody>
      </p:sp>
      <p:sp>
        <p:nvSpPr>
          <p:cNvPr id="7" name="テキスト ボックス 6">
            <a:extLst>
              <a:ext uri="{FF2B5EF4-FFF2-40B4-BE49-F238E27FC236}">
                <a16:creationId xmlns:a16="http://schemas.microsoft.com/office/drawing/2014/main" id="{E34B8E6F-D3A0-AEC3-61C8-C04FA37A6618}"/>
              </a:ext>
            </a:extLst>
          </p:cNvPr>
          <p:cNvSpPr txBox="1">
            <a:spLocks noChangeAspect="1"/>
          </p:cNvSpPr>
          <p:nvPr/>
        </p:nvSpPr>
        <p:spPr>
          <a:xfrm>
            <a:off x="596240" y="1705531"/>
            <a:ext cx="5782833" cy="276999"/>
          </a:xfrm>
          <a:prstGeom prst="rect">
            <a:avLst/>
          </a:prstGeom>
          <a:noFill/>
          <a:ln>
            <a:noFill/>
          </a:ln>
        </p:spPr>
        <p:txBody>
          <a:bodyPr wrap="square" lIns="0" r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年度別動機付け支援対象者数割合</a:t>
            </a:r>
          </a:p>
        </p:txBody>
      </p:sp>
      <p:graphicFrame>
        <p:nvGraphicFramePr>
          <p:cNvPr id="9" name="表 8">
            <a:extLst>
              <a:ext uri="{FF2B5EF4-FFF2-40B4-BE49-F238E27FC236}">
                <a16:creationId xmlns:a16="http://schemas.microsoft.com/office/drawing/2014/main" id="{B49FFCA9-CC02-4C03-BB94-B5E5ABF87623}"/>
              </a:ext>
            </a:extLst>
          </p:cNvPr>
          <p:cNvGraphicFramePr>
            <a:graphicFrameLocks noGrp="1" noChangeAspect="1"/>
          </p:cNvGraphicFramePr>
          <p:nvPr>
            <p:extLst>
              <p:ext uri="{D42A27DB-BD31-4B8C-83A1-F6EECF244321}">
                <p14:modId xmlns:p14="http://schemas.microsoft.com/office/powerpoint/2010/main" val="1870368761"/>
              </p:ext>
            </p:extLst>
          </p:nvPr>
        </p:nvGraphicFramePr>
        <p:xfrm>
          <a:off x="591990" y="1980421"/>
          <a:ext cx="5311924" cy="1384560"/>
        </p:xfrm>
        <a:graphic>
          <a:graphicData uri="http://schemas.openxmlformats.org/drawingml/2006/table">
            <a:tbl>
              <a:tblPr/>
              <a:tblGrid>
                <a:gridCol w="1319889">
                  <a:extLst>
                    <a:ext uri="{9D8B030D-6E8A-4147-A177-3AD203B41FA5}">
                      <a16:colId xmlns:a16="http://schemas.microsoft.com/office/drawing/2014/main" val="4087431352"/>
                    </a:ext>
                  </a:extLst>
                </a:gridCol>
                <a:gridCol w="798407">
                  <a:extLst>
                    <a:ext uri="{9D8B030D-6E8A-4147-A177-3AD203B41FA5}">
                      <a16:colId xmlns:a16="http://schemas.microsoft.com/office/drawing/2014/main" val="3807417473"/>
                    </a:ext>
                  </a:extLst>
                </a:gridCol>
                <a:gridCol w="798407">
                  <a:extLst>
                    <a:ext uri="{9D8B030D-6E8A-4147-A177-3AD203B41FA5}">
                      <a16:colId xmlns:a16="http://schemas.microsoft.com/office/drawing/2014/main" val="366284243"/>
                    </a:ext>
                  </a:extLst>
                </a:gridCol>
                <a:gridCol w="798407">
                  <a:extLst>
                    <a:ext uri="{9D8B030D-6E8A-4147-A177-3AD203B41FA5}">
                      <a16:colId xmlns:a16="http://schemas.microsoft.com/office/drawing/2014/main" val="2882728715"/>
                    </a:ext>
                  </a:extLst>
                </a:gridCol>
                <a:gridCol w="798407">
                  <a:extLst>
                    <a:ext uri="{9D8B030D-6E8A-4147-A177-3AD203B41FA5}">
                      <a16:colId xmlns:a16="http://schemas.microsoft.com/office/drawing/2014/main" val="2492655245"/>
                    </a:ext>
                  </a:extLst>
                </a:gridCol>
                <a:gridCol w="798407">
                  <a:extLst>
                    <a:ext uri="{9D8B030D-6E8A-4147-A177-3AD203B41FA5}">
                      <a16:colId xmlns:a16="http://schemas.microsoft.com/office/drawing/2014/main" val="3522397002"/>
                    </a:ext>
                  </a:extLst>
                </a:gridCol>
              </a:tblGrid>
              <a:tr h="228600">
                <a:tc rowSpan="2">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区分</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動機付け支援対象者数割合</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29922870"/>
                  </a:ext>
                </a:extLst>
              </a:tr>
              <a:tr h="228600">
                <a:tc v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31</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9890357"/>
                  </a:ext>
                </a:extLst>
              </a:tr>
              <a:tr h="228600">
                <a:tc>
                  <a:txBody>
                    <a:bodyPr/>
                    <a:lstStyle/>
                    <a:p>
                      <a:pPr algn="l" fontAlgn="ctr"/>
                      <a:r>
                        <a:rPr lang="ja-JP" altLang="en-US" sz="900" b="1" i="0" u="none" strike="noStrike" dirty="0">
                          <a:solidFill>
                            <a:srgbClr val="000000"/>
                          </a:solidFill>
                          <a:effectLst/>
                          <a:latin typeface="ＭＳ 明朝" panose="02020609040205080304" pitchFamily="17" charset="-128"/>
                          <a:ea typeface="ＭＳ 明朝" panose="02020609040205080304" pitchFamily="17" charset="-128"/>
                        </a:rPr>
                        <a:t>風間浦村</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chemeClr val="tx1"/>
                          </a:solidFill>
                          <a:effectLst/>
                          <a:latin typeface="ＭＳ 明朝" panose="02020609040205080304" pitchFamily="17" charset="-128"/>
                          <a:ea typeface="ＭＳ 明朝" panose="02020609040205080304" pitchFamily="17" charset="-128"/>
                        </a:rPr>
                        <a:t>13.6%</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chemeClr val="tx1"/>
                          </a:solidFill>
                          <a:effectLst/>
                          <a:latin typeface="ＭＳ 明朝" panose="02020609040205080304" pitchFamily="17" charset="-128"/>
                          <a:ea typeface="ＭＳ 明朝" panose="02020609040205080304" pitchFamily="17" charset="-128"/>
                        </a:rPr>
                        <a:t>13.2%</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chemeClr val="tx1"/>
                          </a:solidFill>
                          <a:effectLst/>
                          <a:latin typeface="ＭＳ 明朝" panose="02020609040205080304" pitchFamily="17" charset="-128"/>
                          <a:ea typeface="ＭＳ 明朝" panose="02020609040205080304" pitchFamily="17" charset="-128"/>
                        </a:rPr>
                        <a:t>12.1%</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chemeClr val="tx1"/>
                          </a:solidFill>
                          <a:effectLst/>
                          <a:latin typeface="ＭＳ 明朝" panose="02020609040205080304" pitchFamily="17" charset="-128"/>
                          <a:ea typeface="ＭＳ 明朝" panose="02020609040205080304" pitchFamily="17" charset="-128"/>
                        </a:rPr>
                        <a:t>15.2%</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chemeClr val="tx1"/>
                          </a:solidFill>
                          <a:effectLst/>
                          <a:latin typeface="ＭＳ 明朝" panose="02020609040205080304" pitchFamily="17" charset="-128"/>
                          <a:ea typeface="ＭＳ 明朝" panose="02020609040205080304" pitchFamily="17" charset="-128"/>
                        </a:rPr>
                        <a:t>16.1%</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2632260"/>
                  </a:ext>
                </a:extLst>
              </a:tr>
              <a:tr h="228600">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県</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7.3%</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7.4%</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7.3%</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ＭＳ 明朝" panose="02020609040205080304" pitchFamily="17" charset="-128"/>
                          <a:ea typeface="ＭＳ 明朝" panose="02020609040205080304" pitchFamily="17" charset="-128"/>
                        </a:rPr>
                        <a:t>7.2%</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7.1%</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7407373"/>
                  </a:ext>
                </a:extLst>
              </a:tr>
              <a:tr h="228600">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同規模</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9.1%</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9.2%</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9.2%</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9.1%</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8.8%</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2595981"/>
                  </a:ext>
                </a:extLst>
              </a:tr>
              <a:tr h="228600">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国</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9.0%</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8.9%</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9.0%</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8.9%</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8.6%</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1480604"/>
                  </a:ext>
                </a:extLst>
              </a:tr>
            </a:tbl>
          </a:graphicData>
        </a:graphic>
      </p:graphicFrame>
      <p:graphicFrame>
        <p:nvGraphicFramePr>
          <p:cNvPr id="10" name="表 9">
            <a:extLst>
              <a:ext uri="{FF2B5EF4-FFF2-40B4-BE49-F238E27FC236}">
                <a16:creationId xmlns:a16="http://schemas.microsoft.com/office/drawing/2014/main" id="{EC5F30FA-D7BC-45B0-BB23-2C4752069F5E}"/>
              </a:ext>
            </a:extLst>
          </p:cNvPr>
          <p:cNvGraphicFramePr>
            <a:graphicFrameLocks noGrp="1" noChangeAspect="1"/>
          </p:cNvGraphicFramePr>
          <p:nvPr>
            <p:extLst>
              <p:ext uri="{D42A27DB-BD31-4B8C-83A1-F6EECF244321}">
                <p14:modId xmlns:p14="http://schemas.microsoft.com/office/powerpoint/2010/main" val="1657245418"/>
              </p:ext>
            </p:extLst>
          </p:nvPr>
        </p:nvGraphicFramePr>
        <p:xfrm>
          <a:off x="591983" y="3624959"/>
          <a:ext cx="5311924" cy="1384560"/>
        </p:xfrm>
        <a:graphic>
          <a:graphicData uri="http://schemas.openxmlformats.org/drawingml/2006/table">
            <a:tbl>
              <a:tblPr/>
              <a:tblGrid>
                <a:gridCol w="1297378">
                  <a:extLst>
                    <a:ext uri="{9D8B030D-6E8A-4147-A177-3AD203B41FA5}">
                      <a16:colId xmlns:a16="http://schemas.microsoft.com/office/drawing/2014/main" val="119532024"/>
                    </a:ext>
                  </a:extLst>
                </a:gridCol>
                <a:gridCol w="875386">
                  <a:extLst>
                    <a:ext uri="{9D8B030D-6E8A-4147-A177-3AD203B41FA5}">
                      <a16:colId xmlns:a16="http://schemas.microsoft.com/office/drawing/2014/main" val="3495068211"/>
                    </a:ext>
                  </a:extLst>
                </a:gridCol>
                <a:gridCol w="784790">
                  <a:extLst>
                    <a:ext uri="{9D8B030D-6E8A-4147-A177-3AD203B41FA5}">
                      <a16:colId xmlns:a16="http://schemas.microsoft.com/office/drawing/2014/main" val="714465313"/>
                    </a:ext>
                  </a:extLst>
                </a:gridCol>
                <a:gridCol w="784790">
                  <a:extLst>
                    <a:ext uri="{9D8B030D-6E8A-4147-A177-3AD203B41FA5}">
                      <a16:colId xmlns:a16="http://schemas.microsoft.com/office/drawing/2014/main" val="2832716284"/>
                    </a:ext>
                  </a:extLst>
                </a:gridCol>
                <a:gridCol w="784790">
                  <a:extLst>
                    <a:ext uri="{9D8B030D-6E8A-4147-A177-3AD203B41FA5}">
                      <a16:colId xmlns:a16="http://schemas.microsoft.com/office/drawing/2014/main" val="3331920051"/>
                    </a:ext>
                  </a:extLst>
                </a:gridCol>
                <a:gridCol w="784790">
                  <a:extLst>
                    <a:ext uri="{9D8B030D-6E8A-4147-A177-3AD203B41FA5}">
                      <a16:colId xmlns:a16="http://schemas.microsoft.com/office/drawing/2014/main" val="2593816877"/>
                    </a:ext>
                  </a:extLst>
                </a:gridCol>
              </a:tblGrid>
              <a:tr h="228600">
                <a:tc rowSpan="2">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区分</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ctr"/>
                      <a:r>
                        <a:rPr lang="zh-TW" altLang="en-US" sz="900" b="0" i="0" u="none" strike="noStrike" dirty="0">
                          <a:solidFill>
                            <a:srgbClr val="000000"/>
                          </a:solidFill>
                          <a:effectLst/>
                          <a:latin typeface="ＭＳ 明朝" panose="02020609040205080304" pitchFamily="17" charset="-128"/>
                          <a:ea typeface="ＭＳ 明朝" panose="02020609040205080304" pitchFamily="17" charset="-128"/>
                        </a:rPr>
                        <a:t>積極的支援対象者数割合</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12054795"/>
                  </a:ext>
                </a:extLst>
              </a:tr>
              <a:tr h="228600">
                <a:tc v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平成</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31</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年度</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3</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年度</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4055879"/>
                  </a:ext>
                </a:extLst>
              </a:tr>
              <a:tr h="228600">
                <a:tc>
                  <a:txBody>
                    <a:bodyPr/>
                    <a:lstStyle/>
                    <a:p>
                      <a:pPr algn="l" fontAlgn="ctr"/>
                      <a:r>
                        <a:rPr lang="ja-JP" altLang="en-US" sz="900" b="1" i="0" u="none" strike="noStrike" dirty="0">
                          <a:solidFill>
                            <a:srgbClr val="000000"/>
                          </a:solidFill>
                          <a:effectLst/>
                          <a:latin typeface="ＭＳ 明朝" panose="02020609040205080304" pitchFamily="17" charset="-128"/>
                          <a:ea typeface="ＭＳ 明朝" panose="02020609040205080304" pitchFamily="17" charset="-128"/>
                        </a:rPr>
                        <a:t>風間浦村</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rgbClr val="000000"/>
                          </a:solidFill>
                          <a:effectLst/>
                          <a:latin typeface="ＭＳ 明朝" panose="02020609040205080304" pitchFamily="17" charset="-128"/>
                          <a:ea typeface="ＭＳ 明朝" panose="02020609040205080304" pitchFamily="17" charset="-128"/>
                        </a:rPr>
                        <a:t>4.5%</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rgbClr val="000000"/>
                          </a:solidFill>
                          <a:effectLst/>
                          <a:latin typeface="ＭＳ 明朝" panose="02020609040205080304" pitchFamily="17" charset="-128"/>
                          <a:ea typeface="ＭＳ 明朝" panose="02020609040205080304" pitchFamily="17" charset="-128"/>
                        </a:rPr>
                        <a:t>3.6%</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chemeClr val="tx1"/>
                          </a:solidFill>
                          <a:effectLst/>
                          <a:latin typeface="ＭＳ 明朝" panose="02020609040205080304" pitchFamily="17" charset="-128"/>
                          <a:ea typeface="ＭＳ 明朝" panose="02020609040205080304" pitchFamily="17" charset="-128"/>
                        </a:rPr>
                        <a:t>4.0%</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chemeClr val="tx1"/>
                          </a:solidFill>
                          <a:effectLst/>
                          <a:latin typeface="ＭＳ 明朝" panose="02020609040205080304" pitchFamily="17" charset="-128"/>
                          <a:ea typeface="ＭＳ 明朝" panose="02020609040205080304" pitchFamily="17" charset="-128"/>
                        </a:rPr>
                        <a:t>5.3%</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chemeClr val="tx1"/>
                          </a:solidFill>
                          <a:effectLst/>
                          <a:latin typeface="ＭＳ 明朝" panose="02020609040205080304" pitchFamily="17" charset="-128"/>
                          <a:ea typeface="ＭＳ 明朝" panose="02020609040205080304" pitchFamily="17" charset="-128"/>
                        </a:rPr>
                        <a:t>1.9%</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5802412"/>
                  </a:ext>
                </a:extLst>
              </a:tr>
              <a:tr h="228600">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県</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2.7%</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2.7%</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2.7%</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2.8%</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2.8%</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5823736"/>
                  </a:ext>
                </a:extLst>
              </a:tr>
              <a:tr h="228600">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同規模</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4.0%</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3.8%</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3.8%</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3.6%</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3.7%</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1593243"/>
                  </a:ext>
                </a:extLst>
              </a:tr>
              <a:tr h="228600">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国</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2.7%</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2.7%</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2.6%</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2.7%</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2.7%</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2685960"/>
                  </a:ext>
                </a:extLst>
              </a:tr>
            </a:tbl>
          </a:graphicData>
        </a:graphic>
      </p:graphicFrame>
      <p:graphicFrame>
        <p:nvGraphicFramePr>
          <p:cNvPr id="11" name="表 10">
            <a:extLst>
              <a:ext uri="{FF2B5EF4-FFF2-40B4-BE49-F238E27FC236}">
                <a16:creationId xmlns:a16="http://schemas.microsoft.com/office/drawing/2014/main" id="{0CAAB8D6-2E6C-4A21-902E-3022ACFA754F}"/>
              </a:ext>
            </a:extLst>
          </p:cNvPr>
          <p:cNvGraphicFramePr>
            <a:graphicFrameLocks noGrp="1" noChangeAspect="1"/>
          </p:cNvGraphicFramePr>
          <p:nvPr>
            <p:extLst>
              <p:ext uri="{D42A27DB-BD31-4B8C-83A1-F6EECF244321}">
                <p14:modId xmlns:p14="http://schemas.microsoft.com/office/powerpoint/2010/main" val="2070249170"/>
              </p:ext>
            </p:extLst>
          </p:nvPr>
        </p:nvGraphicFramePr>
        <p:xfrm>
          <a:off x="591985" y="5277269"/>
          <a:ext cx="5311924" cy="1384560"/>
        </p:xfrm>
        <a:graphic>
          <a:graphicData uri="http://schemas.openxmlformats.org/drawingml/2006/table">
            <a:tbl>
              <a:tblPr/>
              <a:tblGrid>
                <a:gridCol w="1319889">
                  <a:extLst>
                    <a:ext uri="{9D8B030D-6E8A-4147-A177-3AD203B41FA5}">
                      <a16:colId xmlns:a16="http://schemas.microsoft.com/office/drawing/2014/main" val="1983130019"/>
                    </a:ext>
                  </a:extLst>
                </a:gridCol>
                <a:gridCol w="798407">
                  <a:extLst>
                    <a:ext uri="{9D8B030D-6E8A-4147-A177-3AD203B41FA5}">
                      <a16:colId xmlns:a16="http://schemas.microsoft.com/office/drawing/2014/main" val="2174564150"/>
                    </a:ext>
                  </a:extLst>
                </a:gridCol>
                <a:gridCol w="798407">
                  <a:extLst>
                    <a:ext uri="{9D8B030D-6E8A-4147-A177-3AD203B41FA5}">
                      <a16:colId xmlns:a16="http://schemas.microsoft.com/office/drawing/2014/main" val="866138090"/>
                    </a:ext>
                  </a:extLst>
                </a:gridCol>
                <a:gridCol w="798407">
                  <a:extLst>
                    <a:ext uri="{9D8B030D-6E8A-4147-A177-3AD203B41FA5}">
                      <a16:colId xmlns:a16="http://schemas.microsoft.com/office/drawing/2014/main" val="798766365"/>
                    </a:ext>
                  </a:extLst>
                </a:gridCol>
                <a:gridCol w="798407">
                  <a:extLst>
                    <a:ext uri="{9D8B030D-6E8A-4147-A177-3AD203B41FA5}">
                      <a16:colId xmlns:a16="http://schemas.microsoft.com/office/drawing/2014/main" val="816303327"/>
                    </a:ext>
                  </a:extLst>
                </a:gridCol>
                <a:gridCol w="798407">
                  <a:extLst>
                    <a:ext uri="{9D8B030D-6E8A-4147-A177-3AD203B41FA5}">
                      <a16:colId xmlns:a16="http://schemas.microsoft.com/office/drawing/2014/main" val="3499511261"/>
                    </a:ext>
                  </a:extLst>
                </a:gridCol>
              </a:tblGrid>
              <a:tr h="228600">
                <a:tc rowSpan="2">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区分</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ctr"/>
                      <a:r>
                        <a:rPr lang="zh-CN" altLang="en-US" sz="900" b="0" i="0" u="none" strike="noStrike" dirty="0">
                          <a:solidFill>
                            <a:srgbClr val="000000"/>
                          </a:solidFill>
                          <a:effectLst/>
                          <a:latin typeface="ＭＳ 明朝" panose="02020609040205080304" pitchFamily="17" charset="-128"/>
                          <a:ea typeface="ＭＳ 明朝" panose="02020609040205080304" pitchFamily="17" charset="-128"/>
                        </a:rPr>
                        <a:t>支援対象者数割合</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50798581"/>
                  </a:ext>
                </a:extLst>
              </a:tr>
              <a:tr h="228600">
                <a:tc v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31</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2</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年度</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3</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年度</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4</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年度</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232936"/>
                  </a:ext>
                </a:extLst>
              </a:tr>
              <a:tr h="228600">
                <a:tc>
                  <a:txBody>
                    <a:bodyPr/>
                    <a:lstStyle/>
                    <a:p>
                      <a:pPr algn="l" fontAlgn="ctr"/>
                      <a:r>
                        <a:rPr lang="ja-JP" altLang="en-US" sz="900" b="1" i="0" u="none" strike="noStrike" dirty="0">
                          <a:solidFill>
                            <a:srgbClr val="000000"/>
                          </a:solidFill>
                          <a:effectLst/>
                          <a:latin typeface="ＭＳ 明朝" panose="02020609040205080304" pitchFamily="17" charset="-128"/>
                          <a:ea typeface="ＭＳ 明朝" panose="02020609040205080304" pitchFamily="17" charset="-128"/>
                        </a:rPr>
                        <a:t>風間浦村</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rgbClr val="000000"/>
                          </a:solidFill>
                          <a:effectLst/>
                          <a:latin typeface="ＭＳ 明朝" panose="02020609040205080304" pitchFamily="17" charset="-128"/>
                          <a:ea typeface="ＭＳ 明朝" panose="02020609040205080304" pitchFamily="17" charset="-128"/>
                        </a:rPr>
                        <a:t>18.1%</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chemeClr val="tx1"/>
                          </a:solidFill>
                          <a:effectLst/>
                          <a:latin typeface="ＭＳ 明朝" panose="02020609040205080304" pitchFamily="17" charset="-128"/>
                          <a:ea typeface="ＭＳ 明朝" panose="02020609040205080304" pitchFamily="17" charset="-128"/>
                        </a:rPr>
                        <a:t>16.8%</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chemeClr val="tx1"/>
                          </a:solidFill>
                          <a:effectLst/>
                          <a:latin typeface="ＭＳ 明朝" panose="02020609040205080304" pitchFamily="17" charset="-128"/>
                          <a:ea typeface="ＭＳ 明朝" panose="02020609040205080304" pitchFamily="17" charset="-128"/>
                        </a:rPr>
                        <a:t>16.1%</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chemeClr val="tx1"/>
                          </a:solidFill>
                          <a:effectLst/>
                          <a:latin typeface="ＭＳ 明朝" panose="02020609040205080304" pitchFamily="17" charset="-128"/>
                          <a:ea typeface="ＭＳ 明朝" panose="02020609040205080304" pitchFamily="17" charset="-128"/>
                        </a:rPr>
                        <a:t>20.5%</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chemeClr val="tx1"/>
                          </a:solidFill>
                          <a:effectLst/>
                          <a:latin typeface="ＭＳ 明朝" panose="02020609040205080304" pitchFamily="17" charset="-128"/>
                          <a:ea typeface="ＭＳ 明朝" panose="02020609040205080304" pitchFamily="17" charset="-128"/>
                        </a:rPr>
                        <a:t>18.0%</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5484377"/>
                  </a:ext>
                </a:extLst>
              </a:tr>
              <a:tr h="228600">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県</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10.0%</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10.1%</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10.1%</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10.0%</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9.8%</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5588210"/>
                  </a:ext>
                </a:extLst>
              </a:tr>
              <a:tr h="228600">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同規模</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13.2%</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13.0%</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13.0%</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12.7%</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12.5%</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9065029"/>
                  </a:ext>
                </a:extLst>
              </a:tr>
              <a:tr h="228600">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国</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11.8%</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11.6%</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11.6%</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11.7%</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11.3%</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2216275"/>
                  </a:ext>
                </a:extLst>
              </a:tr>
            </a:tbl>
          </a:graphicData>
        </a:graphic>
      </p:graphicFrame>
      <p:graphicFrame>
        <p:nvGraphicFramePr>
          <p:cNvPr id="12" name="表 11">
            <a:extLst>
              <a:ext uri="{FF2B5EF4-FFF2-40B4-BE49-F238E27FC236}">
                <a16:creationId xmlns:a16="http://schemas.microsoft.com/office/drawing/2014/main" id="{044517E9-E6C6-4BB0-AF97-671B721AA038}"/>
              </a:ext>
            </a:extLst>
          </p:cNvPr>
          <p:cNvGraphicFramePr>
            <a:graphicFrameLocks noGrp="1" noChangeAspect="1"/>
          </p:cNvGraphicFramePr>
          <p:nvPr>
            <p:extLst>
              <p:ext uri="{D42A27DB-BD31-4B8C-83A1-F6EECF244321}">
                <p14:modId xmlns:p14="http://schemas.microsoft.com/office/powerpoint/2010/main" val="4164178041"/>
              </p:ext>
            </p:extLst>
          </p:nvPr>
        </p:nvGraphicFramePr>
        <p:xfrm>
          <a:off x="590408" y="6918986"/>
          <a:ext cx="5326366" cy="1399800"/>
        </p:xfrm>
        <a:graphic>
          <a:graphicData uri="http://schemas.openxmlformats.org/drawingml/2006/table">
            <a:tbl>
              <a:tblPr/>
              <a:tblGrid>
                <a:gridCol w="1365571">
                  <a:extLst>
                    <a:ext uri="{9D8B030D-6E8A-4147-A177-3AD203B41FA5}">
                      <a16:colId xmlns:a16="http://schemas.microsoft.com/office/drawing/2014/main" val="2497761052"/>
                    </a:ext>
                  </a:extLst>
                </a:gridCol>
                <a:gridCol w="792159">
                  <a:extLst>
                    <a:ext uri="{9D8B030D-6E8A-4147-A177-3AD203B41FA5}">
                      <a16:colId xmlns:a16="http://schemas.microsoft.com/office/drawing/2014/main" val="22345001"/>
                    </a:ext>
                  </a:extLst>
                </a:gridCol>
                <a:gridCol w="792159">
                  <a:extLst>
                    <a:ext uri="{9D8B030D-6E8A-4147-A177-3AD203B41FA5}">
                      <a16:colId xmlns:a16="http://schemas.microsoft.com/office/drawing/2014/main" val="2169337814"/>
                    </a:ext>
                  </a:extLst>
                </a:gridCol>
                <a:gridCol w="792159">
                  <a:extLst>
                    <a:ext uri="{9D8B030D-6E8A-4147-A177-3AD203B41FA5}">
                      <a16:colId xmlns:a16="http://schemas.microsoft.com/office/drawing/2014/main" val="1967343132"/>
                    </a:ext>
                  </a:extLst>
                </a:gridCol>
                <a:gridCol w="792159">
                  <a:extLst>
                    <a:ext uri="{9D8B030D-6E8A-4147-A177-3AD203B41FA5}">
                      <a16:colId xmlns:a16="http://schemas.microsoft.com/office/drawing/2014/main" val="1624520333"/>
                    </a:ext>
                  </a:extLst>
                </a:gridCol>
                <a:gridCol w="792159">
                  <a:extLst>
                    <a:ext uri="{9D8B030D-6E8A-4147-A177-3AD203B41FA5}">
                      <a16:colId xmlns:a16="http://schemas.microsoft.com/office/drawing/2014/main" val="2217832732"/>
                    </a:ext>
                  </a:extLst>
                </a:gridCol>
              </a:tblGrid>
              <a:tr h="241044">
                <a:tc rowSpan="2">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区分</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ctr"/>
                      <a:r>
                        <a:rPr lang="zh-TW" altLang="en-US" sz="1000" b="0" i="0" u="none" strike="noStrike" dirty="0">
                          <a:solidFill>
                            <a:srgbClr val="000000"/>
                          </a:solidFill>
                          <a:effectLst/>
                          <a:latin typeface="ＭＳ 明朝" panose="02020609040205080304" pitchFamily="17" charset="-128"/>
                          <a:ea typeface="ＭＳ 明朝" panose="02020609040205080304" pitchFamily="17" charset="-128"/>
                        </a:rPr>
                        <a:t>特定保健指導実施率</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24301223"/>
                  </a:ext>
                </a:extLst>
              </a:tr>
              <a:tr h="226111">
                <a:tc v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31</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0199046"/>
                  </a:ext>
                </a:extLst>
              </a:tr>
              <a:tr h="226111">
                <a:tc>
                  <a:txBody>
                    <a:bodyPr/>
                    <a:lstStyle/>
                    <a:p>
                      <a:pPr algn="l" fontAlgn="ctr"/>
                      <a:r>
                        <a:rPr lang="ja-JP" altLang="en-US" sz="900" b="1" i="0" u="none" strike="noStrike" dirty="0">
                          <a:solidFill>
                            <a:srgbClr val="000000"/>
                          </a:solidFill>
                          <a:effectLst/>
                          <a:latin typeface="ＭＳ 明朝" panose="02020609040205080304" pitchFamily="17" charset="-128"/>
                          <a:ea typeface="ＭＳ 明朝" panose="02020609040205080304" pitchFamily="17" charset="-128"/>
                        </a:rPr>
                        <a:t>風間浦村</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chemeClr val="tx1"/>
                          </a:solidFill>
                          <a:effectLst/>
                          <a:latin typeface="ＭＳ 明朝" panose="02020609040205080304" pitchFamily="17" charset="-128"/>
                          <a:ea typeface="ＭＳ 明朝" panose="02020609040205080304" pitchFamily="17" charset="-128"/>
                        </a:rPr>
                        <a:t>59.4%</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chemeClr val="tx1"/>
                          </a:solidFill>
                          <a:effectLst/>
                          <a:latin typeface="ＭＳ 明朝" panose="02020609040205080304" pitchFamily="17" charset="-128"/>
                          <a:ea typeface="ＭＳ 明朝" panose="02020609040205080304" pitchFamily="17" charset="-128"/>
                        </a:rPr>
                        <a:t>60.7%</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chemeClr val="tx1"/>
                          </a:solidFill>
                          <a:effectLst/>
                          <a:latin typeface="ＭＳ 明朝" panose="02020609040205080304" pitchFamily="17" charset="-128"/>
                          <a:ea typeface="ＭＳ 明朝" panose="02020609040205080304" pitchFamily="17" charset="-128"/>
                        </a:rPr>
                        <a:t>45.8%</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chemeClr val="tx1"/>
                          </a:solidFill>
                          <a:effectLst/>
                          <a:latin typeface="ＭＳ 明朝" panose="02020609040205080304" pitchFamily="17" charset="-128"/>
                          <a:ea typeface="ＭＳ 明朝" panose="02020609040205080304" pitchFamily="17" charset="-128"/>
                        </a:rPr>
                        <a:t>48.4%</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chemeClr val="tx1"/>
                          </a:solidFill>
                          <a:effectLst/>
                          <a:latin typeface="ＭＳ 明朝" panose="02020609040205080304" pitchFamily="17" charset="-128"/>
                          <a:ea typeface="ＭＳ 明朝" panose="02020609040205080304" pitchFamily="17" charset="-128"/>
                        </a:rPr>
                        <a:t>24.1%</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3118057"/>
                  </a:ext>
                </a:extLst>
              </a:tr>
              <a:tr h="226111">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県</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41.4%</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42.6%</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40.8%</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36.2%</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14.1%</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257403"/>
                  </a:ext>
                </a:extLst>
              </a:tr>
              <a:tr h="226111">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同規模</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47.4%</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47.7%</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47.8%</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48.0%</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14.8%</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4243417"/>
                  </a:ext>
                </a:extLst>
              </a:tr>
              <a:tr h="226111">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国</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25.8%</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26.3%</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25.9%</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25.9%</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9.5%</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8274959"/>
                  </a:ext>
                </a:extLst>
              </a:tr>
            </a:tbl>
          </a:graphicData>
        </a:graphic>
      </p:graphicFrame>
    </p:spTree>
    <p:extLst>
      <p:ext uri="{BB962C8B-B14F-4D97-AF65-F5344CB8AC3E}">
        <p14:creationId xmlns:p14="http://schemas.microsoft.com/office/powerpoint/2010/main" val="1165879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スライド番号プレースホルダ 9"/>
          <p:cNvSpPr>
            <a:spLocks noGrp="1" noChangeAspect="1"/>
          </p:cNvSpPr>
          <p:nvPr>
            <p:ph type="sldNum" sz="quarter" idx="12"/>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800" b="0" i="0" u="none" strike="noStrike" kern="1200" cap="none" spc="0" normalizeH="0" baseline="0" noProof="0" smtClean="0">
                <a:ln>
                  <a:noFill/>
                </a:ln>
                <a:solidFill>
                  <a:prstClr val="black">
                    <a:tint val="75000"/>
                  </a:prstClr>
                </a:solidFill>
                <a:effectLst/>
                <a:uLnTx/>
                <a:uFillTx/>
                <a:latin typeface="ＭＳ 明朝" panose="02020609040205080304" pitchFamily="17" charset="-128"/>
                <a:ea typeface="ＭＳ 明朝" panose="02020609040205080304" pitchFamily="17" charset="-128"/>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1" lang="ja-JP" altLang="en-US" sz="800" b="0" i="0" u="none" strike="noStrike" kern="1200" cap="none" spc="0" normalizeH="0" baseline="0" noProof="0" dirty="0">
              <a:ln>
                <a:noFill/>
              </a:ln>
              <a:solidFill>
                <a:prstClr val="black">
                  <a:tint val="75000"/>
                </a:prstClr>
              </a:solidFill>
              <a:effectLst/>
              <a:uLnTx/>
              <a:uFillTx/>
              <a:latin typeface="ＭＳ 明朝" panose="02020609040205080304" pitchFamily="17" charset="-128"/>
              <a:ea typeface="ＭＳ 明朝" panose="02020609040205080304" pitchFamily="17" charset="-128"/>
            </a:endParaRPr>
          </a:p>
        </p:txBody>
      </p:sp>
      <p:sp>
        <p:nvSpPr>
          <p:cNvPr id="14" name="テキスト ボックス 13"/>
          <p:cNvSpPr txBox="1">
            <a:spLocks noChangeAspect="1"/>
          </p:cNvSpPr>
          <p:nvPr/>
        </p:nvSpPr>
        <p:spPr>
          <a:xfrm>
            <a:off x="589982" y="911988"/>
            <a:ext cx="5782833" cy="276999"/>
          </a:xfrm>
          <a:prstGeom prst="rect">
            <a:avLst/>
          </a:prstGeom>
          <a:noFill/>
          <a:ln>
            <a:noFill/>
          </a:ln>
        </p:spPr>
        <p:txBody>
          <a:bodyPr wrap="square" lIns="0" r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年度別動機付け支援対象者数割合</a:t>
            </a:r>
          </a:p>
        </p:txBody>
      </p:sp>
      <p:sp>
        <p:nvSpPr>
          <p:cNvPr id="22" name="注釈文章 18"/>
          <p:cNvSpPr txBox="1">
            <a:spLocks noChangeAspect="1"/>
          </p:cNvSpPr>
          <p:nvPr/>
        </p:nvSpPr>
        <p:spPr>
          <a:xfrm>
            <a:off x="589980" y="8244556"/>
            <a:ext cx="5782833" cy="215444"/>
          </a:xfrm>
          <a:prstGeom prst="rect">
            <a:avLst/>
          </a:prstGeom>
          <a:noFill/>
          <a:ln>
            <a:noFill/>
          </a:ln>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出典</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国保データベース</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(KDB)</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システム</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地域の全体像の把握</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11" name="テキスト ボックス 10"/>
          <p:cNvSpPr txBox="1">
            <a:spLocks noChangeAspect="1"/>
          </p:cNvSpPr>
          <p:nvPr/>
        </p:nvSpPr>
        <p:spPr>
          <a:xfrm>
            <a:off x="589982" y="3483306"/>
            <a:ext cx="5782833" cy="276999"/>
          </a:xfrm>
          <a:prstGeom prst="rect">
            <a:avLst/>
          </a:prstGeom>
          <a:noFill/>
          <a:ln>
            <a:noFill/>
          </a:ln>
        </p:spPr>
        <p:txBody>
          <a:bodyPr wrap="square" lIns="0" r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年度別積極的支援対象者数割合</a:t>
            </a:r>
          </a:p>
        </p:txBody>
      </p:sp>
      <p:sp>
        <p:nvSpPr>
          <p:cNvPr id="15" name="テキスト ボックス 14"/>
          <p:cNvSpPr txBox="1">
            <a:spLocks noChangeAspect="1"/>
          </p:cNvSpPr>
          <p:nvPr/>
        </p:nvSpPr>
        <p:spPr>
          <a:xfrm>
            <a:off x="589982" y="6003318"/>
            <a:ext cx="5782833" cy="276999"/>
          </a:xfrm>
          <a:prstGeom prst="rect">
            <a:avLst/>
          </a:prstGeom>
          <a:noFill/>
          <a:ln>
            <a:noFill/>
          </a:ln>
        </p:spPr>
        <p:txBody>
          <a:bodyPr wrap="square" lIns="0" r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年度別特定保健指導実施率</a:t>
            </a:r>
          </a:p>
        </p:txBody>
      </p:sp>
      <p:sp>
        <p:nvSpPr>
          <p:cNvPr id="17" name="注釈文章 18"/>
          <p:cNvSpPr txBox="1">
            <a:spLocks noChangeAspect="1"/>
          </p:cNvSpPr>
          <p:nvPr/>
        </p:nvSpPr>
        <p:spPr>
          <a:xfrm>
            <a:off x="589980" y="5724556"/>
            <a:ext cx="5782833" cy="215444"/>
          </a:xfrm>
          <a:prstGeom prst="rect">
            <a:avLst/>
          </a:prstGeom>
          <a:noFill/>
          <a:ln>
            <a:noFill/>
          </a:ln>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出典</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国保データベース</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(KDB)</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システム</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地域の全体像の把握</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18" name="注釈文章 18"/>
          <p:cNvSpPr txBox="1">
            <a:spLocks noChangeAspect="1"/>
          </p:cNvSpPr>
          <p:nvPr/>
        </p:nvSpPr>
        <p:spPr>
          <a:xfrm>
            <a:off x="601554" y="3173163"/>
            <a:ext cx="5782833" cy="215444"/>
          </a:xfrm>
          <a:prstGeom prst="rect">
            <a:avLst/>
          </a:prstGeom>
          <a:noFill/>
          <a:ln>
            <a:noFill/>
          </a:ln>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出典</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国保データベース</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(KDB)</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システム</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地域の全体像の把握</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pic>
        <p:nvPicPr>
          <p:cNvPr id="3" name="図 2">
            <a:extLst>
              <a:ext uri="{FF2B5EF4-FFF2-40B4-BE49-F238E27FC236}">
                <a16:creationId xmlns:a16="http://schemas.microsoft.com/office/drawing/2014/main" id="{A5F8D849-4330-4D94-8AF6-C2DCC2BB0EF6}"/>
              </a:ext>
            </a:extLst>
          </p:cNvPr>
          <p:cNvPicPr>
            <a:picLocks noChangeAspect="1"/>
          </p:cNvPicPr>
          <p:nvPr/>
        </p:nvPicPr>
        <p:blipFill>
          <a:blip r:embed="rId2"/>
          <a:stretch>
            <a:fillRect/>
          </a:stretch>
        </p:blipFill>
        <p:spPr>
          <a:xfrm>
            <a:off x="589981" y="1188989"/>
            <a:ext cx="3946106" cy="1976627"/>
          </a:xfrm>
          <a:prstGeom prst="rect">
            <a:avLst/>
          </a:prstGeom>
        </p:spPr>
      </p:pic>
      <p:pic>
        <p:nvPicPr>
          <p:cNvPr id="5" name="図 4">
            <a:extLst>
              <a:ext uri="{FF2B5EF4-FFF2-40B4-BE49-F238E27FC236}">
                <a16:creationId xmlns:a16="http://schemas.microsoft.com/office/drawing/2014/main" id="{A5ABF85E-FCC4-449D-BF95-CAF1C64965C9}"/>
              </a:ext>
            </a:extLst>
          </p:cNvPr>
          <p:cNvPicPr>
            <a:picLocks noChangeAspect="1"/>
          </p:cNvPicPr>
          <p:nvPr/>
        </p:nvPicPr>
        <p:blipFill>
          <a:blip r:embed="rId3"/>
          <a:stretch>
            <a:fillRect/>
          </a:stretch>
        </p:blipFill>
        <p:spPr>
          <a:xfrm>
            <a:off x="595365" y="6273713"/>
            <a:ext cx="3940349" cy="1973743"/>
          </a:xfrm>
          <a:prstGeom prst="rect">
            <a:avLst/>
          </a:prstGeom>
        </p:spPr>
      </p:pic>
      <p:pic>
        <p:nvPicPr>
          <p:cNvPr id="7" name="図 6">
            <a:extLst>
              <a:ext uri="{FF2B5EF4-FFF2-40B4-BE49-F238E27FC236}">
                <a16:creationId xmlns:a16="http://schemas.microsoft.com/office/drawing/2014/main" id="{8C3C018F-8392-5103-B1C2-A1D5E206062C}"/>
              </a:ext>
            </a:extLst>
          </p:cNvPr>
          <p:cNvPicPr>
            <a:picLocks noChangeAspect="1"/>
          </p:cNvPicPr>
          <p:nvPr/>
        </p:nvPicPr>
        <p:blipFill>
          <a:blip r:embed="rId4"/>
          <a:stretch>
            <a:fillRect/>
          </a:stretch>
        </p:blipFill>
        <p:spPr>
          <a:xfrm>
            <a:off x="601554" y="3749079"/>
            <a:ext cx="3940349" cy="1974933"/>
          </a:xfrm>
          <a:prstGeom prst="rect">
            <a:avLst/>
          </a:prstGeom>
        </p:spPr>
      </p:pic>
    </p:spTree>
    <p:extLst>
      <p:ext uri="{BB962C8B-B14F-4D97-AF65-F5344CB8AC3E}">
        <p14:creationId xmlns:p14="http://schemas.microsoft.com/office/powerpoint/2010/main" val="2864710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 name="Rectangle 4"/>
          <p:cNvSpPr>
            <a:spLocks noChangeArrowheads="1"/>
          </p:cNvSpPr>
          <p:nvPr/>
        </p:nvSpPr>
        <p:spPr>
          <a:xfrm>
            <a:off x="2934834" y="128405"/>
            <a:ext cx="610508" cy="261781"/>
          </a:xfrm>
          <a:prstGeom prst="rect">
            <a:avLst/>
          </a:prstGeom>
          <a:noFill/>
          <a:ln w="9525">
            <a:noFill/>
            <a:miter lim="800000"/>
          </a:ln>
          <a:effectLst/>
        </p:spPr>
        <p:txBody>
          <a:bodyPr vert="horz" wrap="none" lIns="86402" tIns="43201" rIns="86402" bIns="43201" numCol="1" anchor="ctr" anchorCtr="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fontAlgn="base">
              <a:spcBef>
                <a:spcPct val="0"/>
              </a:spcBef>
              <a:spcAft>
                <a:spcPct val="0"/>
              </a:spcAft>
            </a:pPr>
            <a:r>
              <a:rPr lang="en-US" altLang="ja-JP" sz="1134" dirty="0">
                <a:solidFill>
                  <a:srgbClr val="000000"/>
                </a:solidFill>
                <a:latin typeface="ＭＳ 明朝" panose="02020609040205080304" pitchFamily="17" charset="-128"/>
                <a:ea typeface="ＭＳ 明朝" panose="02020609040205080304" pitchFamily="17" charset="-128"/>
                <a:cs typeface="ＭＳ Ｐゴシック" pitchFamily="50" charset="-128"/>
              </a:rPr>
              <a:t>-</a:t>
            </a:r>
            <a:r>
              <a:rPr lang="ja-JP" altLang="en-US" sz="1134" dirty="0">
                <a:solidFill>
                  <a:srgbClr val="000000"/>
                </a:solidFill>
                <a:latin typeface="ＭＳ 明朝" panose="02020609040205080304" pitchFamily="17" charset="-128"/>
                <a:ea typeface="ＭＳ 明朝" panose="02020609040205080304" pitchFamily="17" charset="-128"/>
                <a:cs typeface="ＭＳ Ｐゴシック" pitchFamily="50" charset="-128"/>
              </a:rPr>
              <a:t>目次</a:t>
            </a:r>
            <a:r>
              <a:rPr lang="en-US" altLang="ja-JP" sz="1134" dirty="0">
                <a:solidFill>
                  <a:srgbClr val="000000"/>
                </a:solidFill>
                <a:latin typeface="ＭＳ 明朝" panose="02020609040205080304" pitchFamily="17" charset="-128"/>
                <a:ea typeface="ＭＳ 明朝" panose="02020609040205080304" pitchFamily="17" charset="-128"/>
                <a:cs typeface="ＭＳ Ｐゴシック" pitchFamily="50" charset="-128"/>
              </a:rPr>
              <a:t>-</a:t>
            </a:r>
            <a:endParaRPr lang="en-US" altLang="ja-JP" sz="1701" dirty="0">
              <a:latin typeface="ＭＳ 明朝" panose="02020609040205080304" pitchFamily="17" charset="-128"/>
              <a:ea typeface="ＭＳ 明朝" panose="02020609040205080304" pitchFamily="17" charset="-128"/>
              <a:cs typeface="ＭＳ Ｐゴシック" pitchFamily="50" charset="-128"/>
            </a:endParaRPr>
          </a:p>
        </p:txBody>
      </p:sp>
      <p:graphicFrame>
        <p:nvGraphicFramePr>
          <p:cNvPr id="5" name="表 1">
            <a:extLst>
              <a:ext uri="{FF2B5EF4-FFF2-40B4-BE49-F238E27FC236}">
                <a16:creationId xmlns:a16="http://schemas.microsoft.com/office/drawing/2014/main" id="{489048B0-8533-4100-816C-A2D2E91755DE}"/>
              </a:ext>
            </a:extLst>
          </p:cNvPr>
          <p:cNvGraphicFramePr>
            <a:graphicFrameLocks noGrp="1"/>
          </p:cNvGraphicFramePr>
          <p:nvPr>
            <p:extLst>
              <p:ext uri="{D42A27DB-BD31-4B8C-83A1-F6EECF244321}">
                <p14:modId xmlns:p14="http://schemas.microsoft.com/office/powerpoint/2010/main" val="2309343976"/>
              </p:ext>
            </p:extLst>
          </p:nvPr>
        </p:nvGraphicFramePr>
        <p:xfrm>
          <a:off x="654452" y="390186"/>
          <a:ext cx="5171272" cy="7020000"/>
        </p:xfrm>
        <a:graphic>
          <a:graphicData uri="http://schemas.openxmlformats.org/drawingml/2006/table">
            <a:tbl>
              <a:tblPr/>
              <a:tblGrid>
                <a:gridCol w="439702">
                  <a:extLst>
                    <a:ext uri="{9D8B030D-6E8A-4147-A177-3AD203B41FA5}">
                      <a16:colId xmlns:a16="http://schemas.microsoft.com/office/drawing/2014/main" val="20000"/>
                    </a:ext>
                  </a:extLst>
                </a:gridCol>
                <a:gridCol w="4320545">
                  <a:extLst>
                    <a:ext uri="{9D8B030D-6E8A-4147-A177-3AD203B41FA5}">
                      <a16:colId xmlns:a16="http://schemas.microsoft.com/office/drawing/2014/main" val="20001"/>
                    </a:ext>
                  </a:extLst>
                </a:gridCol>
                <a:gridCol w="411025">
                  <a:extLst>
                    <a:ext uri="{9D8B030D-6E8A-4147-A177-3AD203B41FA5}">
                      <a16:colId xmlns:a16="http://schemas.microsoft.com/office/drawing/2014/main" val="20002"/>
                    </a:ext>
                  </a:extLst>
                </a:gridCol>
              </a:tblGrid>
              <a:tr h="180000">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第</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章</a:t>
                      </a:r>
                    </a:p>
                  </a:txBody>
                  <a:tcPr marL="0" marR="0" marT="0" marB="0" anchor="ctr">
                    <a:lnL>
                      <a:noFill/>
                    </a:lnL>
                    <a:lnR>
                      <a:noFill/>
                    </a:lnR>
                    <a:lnT>
                      <a:noFill/>
                    </a:lnT>
                    <a:lnB>
                      <a:noFill/>
                    </a:lnB>
                    <a:solidFill>
                      <a:srgbClr val="D0CECE"/>
                    </a:solidFill>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基本的事項</a:t>
                      </a:r>
                    </a:p>
                  </a:txBody>
                  <a:tcPr marL="0" marR="0" marT="0" marB="0" anchor="ctr">
                    <a:lnL>
                      <a:noFill/>
                    </a:lnL>
                    <a:lnR>
                      <a:noFill/>
                    </a:lnR>
                    <a:lnT>
                      <a:noFill/>
                    </a:lnT>
                    <a:lnB>
                      <a:noFill/>
                    </a:lnB>
                    <a:lnTlToBr w="12700" cmpd="sng">
                      <a:noFill/>
                      <a:prstDash val="solid"/>
                    </a:lnTlToBr>
                    <a:lnBlToTr w="12700" cmpd="sng">
                      <a:noFill/>
                      <a:prstDash val="solid"/>
                    </a:lnBlToTr>
                    <a:solidFill>
                      <a:srgbClr val="D0CECE"/>
                    </a:solidFill>
                  </a:tcPr>
                </a:tc>
                <a:tc>
                  <a:txBody>
                    <a:bodyPr/>
                    <a:lstStyle/>
                    <a:p>
                      <a:pPr algn="ctr" fontAlgn="ct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12700" cmpd="sng">
                      <a:noFill/>
                      <a:prstDash val="solid"/>
                    </a:lnL>
                    <a:lnR>
                      <a:noFill/>
                    </a:lnR>
                    <a:lnT>
                      <a:noFill/>
                    </a:lnT>
                    <a:lnB>
                      <a:noFill/>
                    </a:lnB>
                    <a:solidFill>
                      <a:srgbClr val="D0CECE"/>
                    </a:solidFill>
                  </a:tcPr>
                </a:tc>
                <a:extLst>
                  <a:ext uri="{0D108BD9-81ED-4DB2-BD59-A6C34878D82A}">
                    <a16:rowId xmlns:a16="http://schemas.microsoft.com/office/drawing/2014/main" val="10000"/>
                  </a:ext>
                </a:extLst>
              </a:tr>
              <a:tr h="180000">
                <a:tc>
                  <a:txBody>
                    <a:bodyPr/>
                    <a:lstStyle/>
                    <a:p>
                      <a:pPr algn="l" fontAlgn="ctr"/>
                      <a:endParaRPr lang="ja-JP" altLang="en-US" sz="8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計画の基本的事項</a:t>
                      </a:r>
                    </a:p>
                  </a:txBody>
                  <a:tcPr marL="0" marR="0" marT="0" marB="0" anchor="ctr">
                    <a:lnL>
                      <a:noFill/>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a:t>
                      </a:r>
                    </a:p>
                  </a:txBody>
                  <a:tcPr marL="0" marR="0" marT="0" marB="0" anchor="ctr">
                    <a:lnL w="12700" cmpd="sng">
                      <a:noFill/>
                      <a:prstDash val="solid"/>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10001"/>
                  </a:ext>
                </a:extLst>
              </a:tr>
              <a:tr h="180000">
                <a:tc>
                  <a:txBody>
                    <a:bodyPr/>
                    <a:lstStyle/>
                    <a:p>
                      <a:pPr algn="l" fontAlgn="ct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計画の趣旨</a:t>
                      </a:r>
                    </a:p>
                  </a:txBody>
                  <a:tcPr marL="0" marR="0" marT="0" marB="0" anchor="ctr">
                    <a:lnL>
                      <a:noFill/>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a:t>
                      </a:r>
                    </a:p>
                  </a:txBody>
                  <a:tcPr marL="0" marR="0" marT="0" marB="0" anchor="ctr">
                    <a:lnL w="12700" cmpd="sng">
                      <a:noFill/>
                      <a:prstDash val="solid"/>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10002"/>
                  </a:ext>
                </a:extLst>
              </a:tr>
              <a:tr h="180000">
                <a:tc>
                  <a:txBody>
                    <a:bodyPr/>
                    <a:lstStyle/>
                    <a:p>
                      <a:pPr algn="l" fontAlgn="ct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計画の背景</a:t>
                      </a:r>
                    </a:p>
                  </a:txBody>
                  <a:tcPr marL="0" marR="0" marT="0" marB="0" anchor="ctr">
                    <a:lnL>
                      <a:noFill/>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12700" cmpd="sng">
                      <a:noFill/>
                      <a:prstDash val="solid"/>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10003"/>
                  </a:ext>
                </a:extLst>
              </a:tr>
              <a:tr h="180000">
                <a:tc>
                  <a:txBody>
                    <a:bodyPr/>
                    <a:lstStyle/>
                    <a:p>
                      <a:pPr algn="l" fontAlgn="ctr"/>
                      <a:endParaRPr lang="ja-JP" altLang="en-US" sz="8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計画期間</a:t>
                      </a:r>
                    </a:p>
                  </a:txBody>
                  <a:tcPr marL="0" marR="0" marT="0" marB="0" anchor="ctr">
                    <a:lnL>
                      <a:noFill/>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12700" cmpd="sng">
                      <a:noFill/>
                      <a:prstDash val="solid"/>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10004"/>
                  </a:ext>
                </a:extLst>
              </a:tr>
              <a:tr h="180000">
                <a:tc>
                  <a:txBody>
                    <a:bodyPr/>
                    <a:lstStyle/>
                    <a:p>
                      <a:pPr algn="l" fontAlgn="ct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en-US" altLang="zh-TW" sz="800" b="0" i="0" u="none" strike="noStrike" dirty="0">
                          <a:solidFill>
                            <a:srgbClr val="000000"/>
                          </a:solidFill>
                          <a:effectLst/>
                          <a:latin typeface="ＭＳ 明朝" panose="02020609040205080304" pitchFamily="17" charset="-128"/>
                          <a:ea typeface="ＭＳ 明朝" panose="02020609040205080304" pitchFamily="17" charset="-128"/>
                        </a:rPr>
                        <a:t>2.</a:t>
                      </a:r>
                      <a:r>
                        <a:rPr lang="zh-TW" altLang="en-US" sz="800" b="0" i="0" u="none" strike="noStrike" dirty="0">
                          <a:solidFill>
                            <a:srgbClr val="000000"/>
                          </a:solidFill>
                          <a:effectLst/>
                          <a:latin typeface="ＭＳ 明朝" panose="02020609040205080304" pitchFamily="17" charset="-128"/>
                          <a:ea typeface="ＭＳ 明朝" panose="02020609040205080304" pitchFamily="17" charset="-128"/>
                        </a:rPr>
                        <a:t>基本情報</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人口･被保険者</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endParaRPr lang="zh-TW"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6</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12700" cmpd="sng">
                      <a:noFill/>
                      <a:prstDash val="solid"/>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10008"/>
                  </a:ext>
                </a:extLst>
              </a:tr>
              <a:tr h="180000">
                <a:tc>
                  <a:txBody>
                    <a:bodyPr/>
                    <a:lstStyle/>
                    <a:p>
                      <a:pPr algn="l" fontAlgn="ct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現状の整理</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12700" cmpd="sng">
                      <a:noFill/>
                      <a:prstDash val="solid"/>
                    </a:lnL>
                    <a:lnR>
                      <a:noFill/>
                    </a:lnR>
                    <a:lnT>
                      <a:noFill/>
                    </a:lnT>
                    <a:lnB>
                      <a:noFill/>
                    </a:lnB>
                  </a:tcPr>
                </a:tc>
                <a:extLst>
                  <a:ext uri="{0D108BD9-81ED-4DB2-BD59-A6C34878D82A}">
                    <a16:rowId xmlns:a16="http://schemas.microsoft.com/office/drawing/2014/main" val="10010"/>
                  </a:ext>
                </a:extLst>
              </a:tr>
              <a:tr h="180000">
                <a:tc>
                  <a:txBody>
                    <a:bodyPr/>
                    <a:lstStyle/>
                    <a:p>
                      <a:pPr algn="l" fontAlgn="ct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保険者数の推移</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12700" cmpd="sng">
                      <a:noFill/>
                      <a:prstDash val="solid"/>
                    </a:lnL>
                    <a:lnR>
                      <a:noFill/>
                    </a:lnR>
                    <a:lnT>
                      <a:noFill/>
                    </a:lnT>
                    <a:lnB>
                      <a:noFill/>
                    </a:lnB>
                  </a:tcPr>
                </a:tc>
                <a:extLst>
                  <a:ext uri="{0D108BD9-81ED-4DB2-BD59-A6C34878D82A}">
                    <a16:rowId xmlns:a16="http://schemas.microsoft.com/office/drawing/2014/main" val="10011"/>
                  </a:ext>
                </a:extLst>
              </a:tr>
              <a:tr h="180000">
                <a:tc>
                  <a:txBody>
                    <a:bodyPr/>
                    <a:lstStyle/>
                    <a:p>
                      <a:pPr algn="l" fontAlgn="ctr"/>
                      <a:endParaRPr lang="ja-JP" altLang="en-US" sz="8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en-US" altLang="zh-TW" sz="800" b="0"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a:t>
                      </a:r>
                      <a:r>
                        <a:rPr lang="en-US" altLang="zh-TW" sz="800" b="0" i="0" u="none" strike="noStrike" dirty="0">
                          <a:solidFill>
                            <a:srgbClr val="000000"/>
                          </a:solidFill>
                          <a:effectLst/>
                          <a:latin typeface="ＭＳ 明朝" panose="02020609040205080304" pitchFamily="17" charset="-128"/>
                          <a:ea typeface="ＭＳ 明朝" panose="02020609040205080304" pitchFamily="17" charset="-128"/>
                        </a:rPr>
                        <a:t>)</a:t>
                      </a:r>
                      <a:r>
                        <a:rPr lang="zh-TW" altLang="en-US" sz="800" b="0" i="0" u="none" strike="noStrike" dirty="0">
                          <a:solidFill>
                            <a:srgbClr val="000000"/>
                          </a:solidFill>
                          <a:effectLst/>
                          <a:latin typeface="ＭＳ 明朝" panose="02020609040205080304" pitchFamily="17" charset="-128"/>
                          <a:ea typeface="ＭＳ 明朝" panose="02020609040205080304" pitchFamily="17" charset="-128"/>
                        </a:rPr>
                        <a:t>年齢階層別被保険者構成</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8</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12700" cmpd="sng">
                      <a:noFill/>
                      <a:prstDash val="solid"/>
                    </a:lnL>
                    <a:lnR>
                      <a:noFill/>
                    </a:lnR>
                    <a:lnT>
                      <a:noFill/>
                    </a:lnT>
                    <a:lnB>
                      <a:noFill/>
                    </a:lnB>
                  </a:tcPr>
                </a:tc>
                <a:extLst>
                  <a:ext uri="{0D108BD9-81ED-4DB2-BD59-A6C34878D82A}">
                    <a16:rowId xmlns:a16="http://schemas.microsoft.com/office/drawing/2014/main" val="10012"/>
                  </a:ext>
                </a:extLst>
              </a:tr>
              <a:tr h="180000">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第</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章</a:t>
                      </a:r>
                    </a:p>
                  </a:txBody>
                  <a:tcPr marL="0" marR="0" marT="0" marB="0" anchor="ctr">
                    <a:lnL>
                      <a:noFill/>
                    </a:lnL>
                    <a:lnR>
                      <a:noFill/>
                    </a:lnR>
                    <a:lnT>
                      <a:noFill/>
                    </a:lnT>
                    <a:lnB>
                      <a:noFill/>
                    </a:lnB>
                    <a:solidFill>
                      <a:srgbClr val="D0CECE"/>
                    </a:solidFill>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健康･医療情報等の分析と課題</a:t>
                      </a:r>
                    </a:p>
                  </a:txBody>
                  <a:tcPr marL="0" marR="0" marT="0" marB="0" anchor="ctr">
                    <a:lnL>
                      <a:noFill/>
                    </a:lnL>
                    <a:lnR>
                      <a:noFill/>
                    </a:lnR>
                    <a:lnT>
                      <a:noFill/>
                    </a:lnT>
                    <a:lnB>
                      <a:noFill/>
                    </a:lnB>
                    <a:lnTlToBr w="12700" cmpd="sng">
                      <a:noFill/>
                      <a:prstDash val="solid"/>
                    </a:lnTlToBr>
                    <a:lnBlToTr w="12700" cmpd="sng">
                      <a:noFill/>
                      <a:prstDash val="solid"/>
                    </a:lnBlToTr>
                    <a:solidFill>
                      <a:srgbClr val="D0CECE"/>
                    </a:solidFill>
                  </a:tcPr>
                </a:tc>
                <a:tc>
                  <a:txBody>
                    <a:bodyPr/>
                    <a:lstStyle/>
                    <a:p>
                      <a:pPr algn="ctr" fontAlgn="ct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12700" cmpd="sng">
                      <a:noFill/>
                      <a:prstDash val="solid"/>
                    </a:lnL>
                    <a:lnR>
                      <a:noFill/>
                    </a:lnR>
                    <a:lnT>
                      <a:noFill/>
                    </a:lnT>
                    <a:lnB>
                      <a:noFill/>
                    </a:lnB>
                    <a:solidFill>
                      <a:srgbClr val="D0CECE"/>
                    </a:solidFill>
                  </a:tcPr>
                </a:tc>
                <a:extLst>
                  <a:ext uri="{0D108BD9-81ED-4DB2-BD59-A6C34878D82A}">
                    <a16:rowId xmlns:a16="http://schemas.microsoft.com/office/drawing/2014/main" val="10016"/>
                  </a:ext>
                </a:extLst>
              </a:tr>
              <a:tr h="180000">
                <a:tc>
                  <a:txBody>
                    <a:bodyPr/>
                    <a:lstStyle/>
                    <a:p>
                      <a:pPr algn="l" fontAlgn="ctr"/>
                      <a:endParaRPr lang="ja-JP" altLang="en-US" sz="8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平均寿命･平均自立期間･標準化死亡比等</a:t>
                      </a:r>
                    </a:p>
                  </a:txBody>
                  <a:tcPr marL="0" marR="0" marT="0" marB="0" anchor="ctr">
                    <a:lnL>
                      <a:noFill/>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9</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12700" cmpd="sng">
                      <a:noFill/>
                      <a:prstDash val="solid"/>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10017"/>
                  </a:ext>
                </a:extLst>
              </a:tr>
              <a:tr h="180000">
                <a:tc>
                  <a:txBody>
                    <a:bodyPr/>
                    <a:lstStyle/>
                    <a:p>
                      <a:pPr algn="l" fontAlgn="ctr"/>
                      <a:endParaRPr lang="ja-JP" altLang="en-US" sz="8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平均寿命･平均自立期間</a:t>
                      </a:r>
                    </a:p>
                  </a:txBody>
                  <a:tcPr marL="0" marR="0" marT="0" marB="0" anchor="ctr">
                    <a:lnL>
                      <a:noFill/>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9</a:t>
                      </a:r>
                    </a:p>
                  </a:txBody>
                  <a:tcPr marL="0" marR="0" marT="0" marB="0" anchor="ctr">
                    <a:lnL w="12700" cmpd="sng">
                      <a:noFill/>
                      <a:prstDash val="solid"/>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10018"/>
                  </a:ext>
                </a:extLst>
              </a:tr>
              <a:tr h="180000">
                <a:tc>
                  <a:txBody>
                    <a:bodyPr/>
                    <a:lstStyle/>
                    <a:p>
                      <a:pPr algn="l" fontAlgn="ctr"/>
                      <a:endParaRPr lang="ja-JP" altLang="en-US" sz="8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平均寿命･平均自立期間の推移</a:t>
                      </a:r>
                    </a:p>
                  </a:txBody>
                  <a:tcPr marL="0" marR="0" marT="0" marB="0" anchor="ctr">
                    <a:lnL>
                      <a:noFill/>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10</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12700" cmpd="sng">
                      <a:noFill/>
                      <a:prstDash val="solid"/>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10019"/>
                  </a:ext>
                </a:extLst>
              </a:tr>
              <a:tr h="180000">
                <a:tc>
                  <a:txBody>
                    <a:bodyPr/>
                    <a:lstStyle/>
                    <a:p>
                      <a:pPr algn="l" fontAlgn="ctr"/>
                      <a:endParaRPr lang="ja-JP" altLang="en-US" sz="8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en-US" altLang="zh-TW" sz="800" b="0"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a:t>
                      </a:r>
                      <a:r>
                        <a:rPr lang="en-US" altLang="zh-TW" sz="800" b="0" i="0" u="none" strike="noStrike" dirty="0">
                          <a:solidFill>
                            <a:srgbClr val="000000"/>
                          </a:solidFill>
                          <a:effectLst/>
                          <a:latin typeface="ＭＳ 明朝" panose="02020609040205080304" pitchFamily="17" charset="-128"/>
                          <a:ea typeface="ＭＳ 明朝" panose="02020609040205080304" pitchFamily="17" charset="-128"/>
                        </a:rPr>
                        <a:t>)</a:t>
                      </a:r>
                      <a:r>
                        <a:rPr lang="zh-TW" altLang="en-US" sz="800" b="0" i="0" u="none" strike="noStrike" dirty="0">
                          <a:solidFill>
                            <a:srgbClr val="000000"/>
                          </a:solidFill>
                          <a:effectLst/>
                          <a:latin typeface="ＭＳ 明朝" panose="02020609040205080304" pitchFamily="17" charset="-128"/>
                          <a:ea typeface="ＭＳ 明朝" panose="02020609040205080304" pitchFamily="17" charset="-128"/>
                        </a:rPr>
                        <a:t>標準化死亡比</a:t>
                      </a:r>
                    </a:p>
                  </a:txBody>
                  <a:tcPr marL="0" marR="0" marT="0" marB="0" anchor="ctr">
                    <a:lnL>
                      <a:noFill/>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11</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12700" cmpd="sng">
                      <a:noFill/>
                      <a:prstDash val="solid"/>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10020"/>
                  </a:ext>
                </a:extLst>
              </a:tr>
              <a:tr h="180000">
                <a:tc>
                  <a:txBody>
                    <a:bodyPr/>
                    <a:lstStyle/>
                    <a:p>
                      <a:pPr algn="l" fontAlgn="ctr"/>
                      <a:endParaRPr lang="ja-JP" altLang="en-US" sz="8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医療費の分析</a:t>
                      </a:r>
                    </a:p>
                  </a:txBody>
                  <a:tcPr marL="0" marR="0" marT="0" marB="0" anchor="ctr">
                    <a:lnL>
                      <a:noFill/>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12</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12700" cmpd="sng">
                      <a:noFill/>
                      <a:prstDash val="solid"/>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10021"/>
                  </a:ext>
                </a:extLst>
              </a:tr>
              <a:tr h="180000">
                <a:tc>
                  <a:txBody>
                    <a:bodyPr/>
                    <a:lstStyle/>
                    <a:p>
                      <a:pPr algn="l" fontAlgn="ctr"/>
                      <a:endParaRPr lang="ja-JP" altLang="en-US" sz="8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医療費のボリューム</a:t>
                      </a:r>
                    </a:p>
                  </a:txBody>
                  <a:tcPr marL="0" marR="0" marT="0" marB="0" anchor="ctr">
                    <a:lnL>
                      <a:noFill/>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12</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12700" cmpd="sng">
                      <a:noFill/>
                      <a:prstDash val="solid"/>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10022"/>
                  </a:ext>
                </a:extLst>
              </a:tr>
              <a:tr h="180000">
                <a:tc>
                  <a:txBody>
                    <a:bodyPr/>
                    <a:lstStyle/>
                    <a:p>
                      <a:pPr algn="l" fontAlgn="ctr"/>
                      <a:endParaRPr lang="ja-JP" altLang="en-US" sz="8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被保険者一人当たりの医療費の推移</a:t>
                      </a:r>
                    </a:p>
                  </a:txBody>
                  <a:tcPr marL="0" marR="0" marT="0" marB="0" anchor="ctr">
                    <a:lnL>
                      <a:noFill/>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13</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12700" cmpd="sng">
                      <a:noFill/>
                      <a:prstDash val="solid"/>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10023"/>
                  </a:ext>
                </a:extLst>
              </a:tr>
              <a:tr h="180000">
                <a:tc>
                  <a:txBody>
                    <a:bodyPr/>
                    <a:lstStyle/>
                    <a:p>
                      <a:pPr algn="l" fontAlgn="ctr"/>
                      <a:endParaRPr lang="ja-JP" altLang="en-US" sz="8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疾病分類別の医療費</a:t>
                      </a:r>
                    </a:p>
                  </a:txBody>
                  <a:tcPr marL="0" marR="0" marT="0" marB="0" anchor="ctr">
                    <a:lnL>
                      <a:noFill/>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15</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12700" cmpd="sng">
                      <a:noFill/>
                      <a:prstDash val="solid"/>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10024"/>
                  </a:ext>
                </a:extLst>
              </a:tr>
              <a:tr h="180000">
                <a:tc>
                  <a:txBody>
                    <a:bodyPr/>
                    <a:lstStyle/>
                    <a:p>
                      <a:pPr algn="l" fontAlgn="ctr"/>
                      <a:endParaRPr lang="ja-JP" altLang="en-US" sz="8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①大分類による疾病分類別の医療費構成比</a:t>
                      </a:r>
                    </a:p>
                  </a:txBody>
                  <a:tcPr marL="0" marR="0" marT="0" marB="0" anchor="ctr">
                    <a:lnL>
                      <a:noFill/>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15</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12700" cmpd="sng">
                      <a:noFill/>
                      <a:prstDash val="solid"/>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10025"/>
                  </a:ext>
                </a:extLst>
              </a:tr>
              <a:tr h="180000">
                <a:tc>
                  <a:txBody>
                    <a:bodyPr/>
                    <a:lstStyle/>
                    <a:p>
                      <a:pPr algn="l" fontAlgn="ctr"/>
                      <a:endParaRPr lang="ja-JP" altLang="en-US" sz="8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②中分類による疾病別医療費の状況</a:t>
                      </a:r>
                    </a:p>
                  </a:txBody>
                  <a:tcPr marL="0" marR="0" marT="0" marB="0" anchor="ctr">
                    <a:lnL>
                      <a:noFill/>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16</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12700" cmpd="sng">
                      <a:noFill/>
                      <a:prstDash val="solid"/>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10026"/>
                  </a:ext>
                </a:extLst>
              </a:tr>
              <a:tr h="180000">
                <a:tc>
                  <a:txBody>
                    <a:bodyPr/>
                    <a:lstStyle/>
                    <a:p>
                      <a:pPr algn="l" fontAlgn="ctr"/>
                      <a:endParaRPr lang="ja-JP" altLang="en-US" sz="8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ア</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中分類による疾病別医療費統計</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上位</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10</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疾病</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kumimoji="1" lang="en-US" altLang="ja-JP" sz="800" dirty="0">
                          <a:latin typeface="ＭＳ 明朝" panose="02020609040205080304" pitchFamily="17" charset="-128"/>
                          <a:ea typeface="ＭＳ 明朝" panose="02020609040205080304" pitchFamily="17" charset="-128"/>
                        </a:rPr>
                        <a:t>16</a:t>
                      </a:r>
                      <a:endParaRPr kumimoji="1" lang="ja-JP" altLang="en-US" sz="800" dirty="0">
                        <a:latin typeface="ＭＳ 明朝" panose="02020609040205080304" pitchFamily="17" charset="-128"/>
                        <a:ea typeface="ＭＳ 明朝" panose="02020609040205080304" pitchFamily="17" charset="-128"/>
                      </a:endParaRPr>
                    </a:p>
                  </a:txBody>
                  <a:tcPr marL="0" marR="0" marT="0" marB="0" anchor="ctr">
                    <a:lnL w="12700" cmpd="sng">
                      <a:noFill/>
                      <a:prstDash val="solid"/>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1764150940"/>
                  </a:ext>
                </a:extLst>
              </a:tr>
              <a:tr h="180000">
                <a:tc>
                  <a:txBody>
                    <a:bodyPr/>
                    <a:lstStyle/>
                    <a:p>
                      <a:pPr algn="l" fontAlgn="ctr"/>
                      <a:endParaRPr lang="ja-JP" altLang="en-US" sz="8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イ</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中分類を用いた詳細分析</a:t>
                      </a:r>
                    </a:p>
                  </a:txBody>
                  <a:tcPr marL="0" marR="0" marT="0" marB="0" anchor="ctr">
                    <a:lnL>
                      <a:noFill/>
                    </a:lnL>
                    <a:lnR w="6350" cap="flat" cmpd="sng" algn="ctr">
                      <a:noFill/>
                      <a:prstDash val="dot"/>
                      <a:round/>
                      <a:headEnd type="none" w="med" len="med"/>
                      <a:tailEnd type="none" w="med" len="med"/>
                    </a:lnR>
                    <a:lnT>
                      <a:noFill/>
                    </a:lnT>
                    <a:lnB>
                      <a:noFill/>
                    </a:lnB>
                  </a:tcPr>
                </a:tc>
                <a:tc>
                  <a:txBody>
                    <a:bodyPr/>
                    <a:lstStyle/>
                    <a:p>
                      <a:pPr algn="ctr"/>
                      <a:r>
                        <a:rPr kumimoji="1" lang="en-US" altLang="ja-JP" sz="800" dirty="0">
                          <a:latin typeface="ＭＳ 明朝" panose="02020609040205080304" pitchFamily="17" charset="-128"/>
                          <a:ea typeface="ＭＳ 明朝" panose="02020609040205080304" pitchFamily="17" charset="-128"/>
                        </a:rPr>
                        <a:t>17</a:t>
                      </a:r>
                      <a:endParaRPr kumimoji="1" lang="ja-JP" altLang="en-US" sz="800" dirty="0">
                        <a:latin typeface="ＭＳ 明朝" panose="02020609040205080304" pitchFamily="17" charset="-128"/>
                        <a:ea typeface="ＭＳ 明朝" panose="02020609040205080304" pitchFamily="17" charset="-128"/>
                      </a:endParaRPr>
                    </a:p>
                  </a:txBody>
                  <a:tcPr marL="0" marR="0" marT="0" marB="0" anchor="ctr">
                    <a:lnL>
                      <a:noFill/>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1053049783"/>
                  </a:ext>
                </a:extLst>
              </a:tr>
              <a:tr h="180000">
                <a:tc>
                  <a:txBody>
                    <a:bodyPr/>
                    <a:lstStyle/>
                    <a:p>
                      <a:pPr algn="l" fontAlgn="ct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③高額レセプトの原因となる疾病傾向と年齢階層別医療費</a:t>
                      </a:r>
                    </a:p>
                  </a:txBody>
                  <a:tcPr marL="0" marR="0" marT="0" marB="0" anchor="ctr">
                    <a:lnL>
                      <a:noFill/>
                    </a:lnL>
                    <a:lnR w="6350" cap="flat" cmpd="sng" algn="ctr">
                      <a:noFill/>
                      <a:prstDash val="dot"/>
                      <a:round/>
                      <a:headEnd type="none" w="med" len="med"/>
                      <a:tailEnd type="none" w="med" len="med"/>
                    </a:lnR>
                    <a:lnT>
                      <a:noFill/>
                    </a:lnT>
                    <a:lnB>
                      <a:noFill/>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22</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10027"/>
                  </a:ext>
                </a:extLst>
              </a:tr>
              <a:tr h="180000">
                <a:tc>
                  <a:txBody>
                    <a:bodyPr/>
                    <a:lstStyle/>
                    <a:p>
                      <a:pPr algn="l" fontAlgn="ctr"/>
                      <a:endParaRPr lang="ja-JP" altLang="en-US" sz="8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後発医薬品の使用割合</a:t>
                      </a:r>
                    </a:p>
                  </a:txBody>
                  <a:tcPr marL="0" marR="0" marT="0" marB="0" anchor="ctr">
                    <a:lnL>
                      <a:noFill/>
                    </a:lnL>
                    <a:lnR w="6350" cap="flat" cmpd="sng" algn="ctr">
                      <a:noFill/>
                      <a:prstDash val="dot"/>
                      <a:round/>
                      <a:headEnd type="none" w="med" len="med"/>
                      <a:tailEnd type="none" w="med" len="med"/>
                    </a:lnR>
                    <a:lnT>
                      <a:noFill/>
                    </a:lnT>
                    <a:lnB>
                      <a:noFill/>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23</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10028"/>
                  </a:ext>
                </a:extLst>
              </a:tr>
              <a:tr h="180000">
                <a:tc>
                  <a:txBody>
                    <a:bodyPr/>
                    <a:lstStyle/>
                    <a:p>
                      <a:pPr algn="l" fontAlgn="ctr"/>
                      <a:endParaRPr lang="ja-JP" altLang="en-US" sz="8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重複･頻回受診、重複服薬者割合</a:t>
                      </a:r>
                    </a:p>
                  </a:txBody>
                  <a:tcPr marL="0" marR="0" marT="0" marB="0" anchor="ctr">
                    <a:lnL>
                      <a:noFill/>
                    </a:lnL>
                    <a:lnR w="6350" cap="flat" cmpd="sng" algn="ctr">
                      <a:noFill/>
                      <a:prstDash val="dot"/>
                      <a:round/>
                      <a:headEnd type="none" w="med" len="med"/>
                      <a:tailEnd type="none" w="med" len="med"/>
                    </a:lnR>
                    <a:lnT>
                      <a:noFill/>
                    </a:lnT>
                    <a:lnB>
                      <a:noFill/>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24</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10029"/>
                  </a:ext>
                </a:extLst>
              </a:tr>
              <a:tr h="180000">
                <a:tc>
                  <a:txBody>
                    <a:bodyPr/>
                    <a:lstStyle/>
                    <a:p>
                      <a:pPr algn="l" fontAlgn="ctr"/>
                      <a:endParaRPr lang="ja-JP" altLang="en-US" sz="8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特定健康診査･特定保健指導の分析</a:t>
                      </a:r>
                    </a:p>
                  </a:txBody>
                  <a:tcPr marL="0" marR="0" marT="0" marB="0" anchor="ctr">
                    <a:lnL>
                      <a:noFill/>
                    </a:lnL>
                    <a:lnR w="6350" cap="flat" cmpd="sng" algn="ctr">
                      <a:noFill/>
                      <a:prstDash val="dot"/>
                      <a:round/>
                      <a:headEnd type="none" w="med" len="med"/>
                      <a:tailEnd type="none" w="med" len="med"/>
                    </a:lnR>
                    <a:lnT>
                      <a:noFill/>
                    </a:lnT>
                    <a:lnB>
                      <a:noFill/>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25</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10030"/>
                  </a:ext>
                </a:extLst>
              </a:tr>
              <a:tr h="180000">
                <a:tc>
                  <a:txBody>
                    <a:bodyPr/>
                    <a:lstStyle/>
                    <a:p>
                      <a:pPr algn="l" fontAlgn="ctr"/>
                      <a:endParaRPr lang="ja-JP" altLang="en-US" sz="8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特定健康診査･特定保健指導の実施状況</a:t>
                      </a:r>
                    </a:p>
                  </a:txBody>
                  <a:tcPr marL="0" marR="0" marT="0" marB="0" anchor="ctr">
                    <a:lnL>
                      <a:noFill/>
                    </a:lnL>
                    <a:lnR w="6350" cap="flat" cmpd="sng" algn="ctr">
                      <a:noFill/>
                      <a:prstDash val="dot"/>
                      <a:round/>
                      <a:headEnd type="none" w="med" len="med"/>
                      <a:tailEnd type="none" w="med" len="med"/>
                    </a:lnR>
                    <a:lnT>
                      <a:noFill/>
                    </a:lnT>
                    <a:lnB>
                      <a:noFill/>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25</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10031"/>
                  </a:ext>
                </a:extLst>
              </a:tr>
              <a:tr h="180000">
                <a:tc>
                  <a:txBody>
                    <a:bodyPr/>
                    <a:lstStyle/>
                    <a:p>
                      <a:pPr algn="l" fontAlgn="ctr"/>
                      <a:endParaRPr lang="ja-JP" altLang="en-US" sz="8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zh-TW" altLang="en-US" sz="800" b="0" i="0" u="none" strike="noStrike" dirty="0">
                          <a:solidFill>
                            <a:srgbClr val="000000"/>
                          </a:solidFill>
                          <a:effectLst/>
                          <a:latin typeface="ＭＳ 明朝" panose="02020609040205080304" pitchFamily="17" charset="-128"/>
                          <a:ea typeface="ＭＳ 明朝" panose="02020609040205080304" pitchFamily="17" charset="-128"/>
                        </a:rPr>
                        <a:t>①特定健康診査</a:t>
                      </a:r>
                    </a:p>
                  </a:txBody>
                  <a:tcPr marL="0" marR="0" marT="0" marB="0" anchor="ctr">
                    <a:lnL>
                      <a:noFill/>
                    </a:lnL>
                    <a:lnR w="6350" cap="flat" cmpd="sng" algn="ctr">
                      <a:noFill/>
                      <a:prstDash val="dot"/>
                      <a:round/>
                      <a:headEnd type="none" w="med" len="med"/>
                      <a:tailEnd type="none" w="med" len="med"/>
                    </a:lnR>
                    <a:lnT>
                      <a:noFill/>
                    </a:lnT>
                    <a:lnB>
                      <a:noFill/>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25</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10032"/>
                  </a:ext>
                </a:extLst>
              </a:tr>
              <a:tr h="180000">
                <a:tc>
                  <a:txBody>
                    <a:bodyPr/>
                    <a:lstStyle/>
                    <a:p>
                      <a:pPr algn="l" fontAlgn="ctr"/>
                      <a:endParaRPr lang="ja-JP" altLang="en-US" sz="8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zh-TW" altLang="en-US" sz="800" b="0" i="0" u="none" strike="noStrike" dirty="0">
                          <a:solidFill>
                            <a:srgbClr val="000000"/>
                          </a:solidFill>
                          <a:effectLst/>
                          <a:latin typeface="ＭＳ 明朝" panose="02020609040205080304" pitchFamily="17" charset="-128"/>
                          <a:ea typeface="ＭＳ 明朝" panose="02020609040205080304" pitchFamily="17" charset="-128"/>
                        </a:rPr>
                        <a:t>②特定保健指導</a:t>
                      </a:r>
                    </a:p>
                  </a:txBody>
                  <a:tcPr marL="0" marR="0" marT="0" marB="0" anchor="ctr">
                    <a:lnL>
                      <a:noFill/>
                    </a:lnL>
                    <a:lnR w="6350" cap="flat" cmpd="sng" algn="ctr">
                      <a:noFill/>
                      <a:prstDash val="dot"/>
                      <a:round/>
                      <a:headEnd type="none" w="med" len="med"/>
                      <a:tailEnd type="none" w="med" len="med"/>
                    </a:lnR>
                    <a:lnT>
                      <a:noFill/>
                    </a:lnT>
                    <a:lnB>
                      <a:noFill/>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26</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10033"/>
                  </a:ext>
                </a:extLst>
              </a:tr>
              <a:tr h="180000">
                <a:tc>
                  <a:txBody>
                    <a:bodyPr/>
                    <a:lstStyle/>
                    <a:p>
                      <a:pPr algn="l" fontAlgn="ctr"/>
                      <a:endParaRPr lang="ja-JP" altLang="en-US" sz="8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特定健康診査結果の状況</a:t>
                      </a:r>
                    </a:p>
                  </a:txBody>
                  <a:tcPr marL="0" marR="0" marT="0" marB="0" anchor="ctr">
                    <a:lnL>
                      <a:noFill/>
                    </a:lnL>
                    <a:lnR w="6350" cap="flat" cmpd="sng" algn="ctr">
                      <a:noFill/>
                      <a:prstDash val="dot"/>
                      <a:round/>
                      <a:headEnd type="none" w="med" len="med"/>
                      <a:tailEnd type="none" w="med" len="med"/>
                    </a:lnR>
                    <a:lnT>
                      <a:noFill/>
                    </a:lnT>
                    <a:lnB>
                      <a:noFill/>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29</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10034"/>
                  </a:ext>
                </a:extLst>
              </a:tr>
              <a:tr h="180000">
                <a:tc>
                  <a:txBody>
                    <a:bodyPr/>
                    <a:lstStyle/>
                    <a:p>
                      <a:pPr algn="l" fontAlgn="ctr"/>
                      <a:endParaRPr lang="ja-JP" altLang="en-US" sz="8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メタボリックシンドローム該当状況</a:t>
                      </a:r>
                    </a:p>
                  </a:txBody>
                  <a:tcPr marL="0" marR="0" marT="0" marB="0" anchor="ctr">
                    <a:lnL>
                      <a:noFill/>
                    </a:lnL>
                    <a:lnR w="6350" cap="flat" cmpd="sng" algn="ctr">
                      <a:noFill/>
                      <a:prstDash val="dot"/>
                      <a:round/>
                      <a:headEnd type="none" w="med" len="med"/>
                      <a:tailEnd type="none" w="med" len="med"/>
                    </a:lnR>
                    <a:lnT>
                      <a:noFill/>
                    </a:lnT>
                    <a:lnB>
                      <a:noFill/>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30</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10035"/>
                  </a:ext>
                </a:extLst>
              </a:tr>
              <a:tr h="180000">
                <a:tc>
                  <a:txBody>
                    <a:bodyPr/>
                    <a:lstStyle/>
                    <a:p>
                      <a:pPr algn="l" fontAlgn="ctr"/>
                      <a:endParaRPr lang="ja-JP" altLang="en-US" sz="8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質問票調査の状況</a:t>
                      </a:r>
                    </a:p>
                  </a:txBody>
                  <a:tcPr marL="0" marR="0" marT="0" marB="0" anchor="ctr">
                    <a:lnL>
                      <a:noFill/>
                    </a:lnL>
                    <a:lnR w="6350" cap="flat" cmpd="sng" algn="ctr">
                      <a:noFill/>
                      <a:prstDash val="dot"/>
                      <a:round/>
                      <a:headEnd type="none" w="med" len="med"/>
                      <a:tailEnd type="none" w="med" len="med"/>
                    </a:lnR>
                    <a:lnT>
                      <a:noFill/>
                    </a:lnT>
                    <a:lnB>
                      <a:noFill/>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31</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10036"/>
                  </a:ext>
                </a:extLst>
              </a:tr>
              <a:tr h="180000">
                <a:tc>
                  <a:txBody>
                    <a:bodyPr/>
                    <a:lstStyle/>
                    <a:p>
                      <a:pPr algn="l" fontAlgn="ctr"/>
                      <a:endParaRPr lang="ja-JP" altLang="en-US" sz="8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特定健康診査及びレセプトデータによる指導対象者群分析</a:t>
                      </a:r>
                    </a:p>
                  </a:txBody>
                  <a:tcPr marL="0" marR="0" marT="0" marB="0" anchor="ctr">
                    <a:lnL>
                      <a:noFill/>
                    </a:lnL>
                    <a:lnR w="6350" cap="flat" cmpd="sng" algn="ctr">
                      <a:noFill/>
                      <a:prstDash val="dot"/>
                      <a:round/>
                      <a:headEnd type="none" w="med" len="med"/>
                      <a:tailEnd type="none" w="med" len="med"/>
                    </a:lnR>
                    <a:lnT>
                      <a:noFill/>
                    </a:lnT>
                    <a:lnB>
                      <a:noFill/>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33</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10037"/>
                  </a:ext>
                </a:extLst>
              </a:tr>
              <a:tr h="180000">
                <a:tc>
                  <a:txBody>
                    <a:bodyPr/>
                    <a:lstStyle/>
                    <a:p>
                      <a:pPr algn="l" fontAlgn="ctr"/>
                      <a:endParaRPr lang="ja-JP" altLang="en-US" sz="8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介護保険の状況</a:t>
                      </a:r>
                    </a:p>
                  </a:txBody>
                  <a:tcPr marL="0" marR="0" marT="0" marB="0" anchor="ctr">
                    <a:lnL>
                      <a:noFill/>
                    </a:lnL>
                    <a:lnR w="6350" cap="flat" cmpd="sng" algn="ctr">
                      <a:noFill/>
                      <a:prstDash val="dot"/>
                      <a:round/>
                      <a:headEnd type="none" w="med" len="med"/>
                      <a:tailEnd type="none" w="med" len="med"/>
                    </a:lnR>
                    <a:lnT>
                      <a:noFill/>
                    </a:lnT>
                    <a:lnB>
                      <a:noFill/>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36</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10038"/>
                  </a:ext>
                </a:extLst>
              </a:tr>
              <a:tr h="180000">
                <a:tc>
                  <a:txBody>
                    <a:bodyPr/>
                    <a:lstStyle/>
                    <a:p>
                      <a:pPr algn="l" fontAlgn="ctr"/>
                      <a:endParaRPr lang="ja-JP" altLang="en-US" sz="8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en-US" altLang="zh-TW" sz="800" b="0"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a:t>
                      </a:r>
                      <a:r>
                        <a:rPr lang="zh-TW" altLang="en-US" sz="800" b="0" i="0" u="none" strike="noStrike" dirty="0">
                          <a:solidFill>
                            <a:srgbClr val="000000"/>
                          </a:solidFill>
                          <a:effectLst/>
                          <a:latin typeface="ＭＳ 明朝" panose="02020609040205080304" pitchFamily="17" charset="-128"/>
                          <a:ea typeface="ＭＳ 明朝" panose="02020609040205080304" pitchFamily="17" charset="-128"/>
                        </a:rPr>
                        <a:t>要介護</a:t>
                      </a:r>
                      <a:r>
                        <a:rPr lang="en-US" altLang="zh-TW" sz="800" b="0" i="0" u="none" strike="noStrike" dirty="0">
                          <a:solidFill>
                            <a:srgbClr val="000000"/>
                          </a:solidFill>
                          <a:effectLst/>
                          <a:latin typeface="ＭＳ 明朝" panose="02020609040205080304" pitchFamily="17" charset="-128"/>
                          <a:ea typeface="ＭＳ 明朝" panose="02020609040205080304" pitchFamily="17" charset="-128"/>
                        </a:rPr>
                        <a:t>(</a:t>
                      </a:r>
                      <a:r>
                        <a:rPr lang="zh-TW" altLang="en-US" sz="800" b="0" i="0" u="none" strike="noStrike" dirty="0">
                          <a:solidFill>
                            <a:srgbClr val="000000"/>
                          </a:solidFill>
                          <a:effectLst/>
                          <a:latin typeface="ＭＳ 明朝" panose="02020609040205080304" pitchFamily="17" charset="-128"/>
                          <a:ea typeface="ＭＳ 明朝" panose="02020609040205080304" pitchFamily="17" charset="-128"/>
                        </a:rPr>
                        <a:t>支援</a:t>
                      </a:r>
                      <a:r>
                        <a:rPr lang="en-US" altLang="zh-TW" sz="800" b="0" i="0" u="none" strike="noStrike" dirty="0">
                          <a:solidFill>
                            <a:srgbClr val="000000"/>
                          </a:solidFill>
                          <a:effectLst/>
                          <a:latin typeface="ＭＳ 明朝" panose="02020609040205080304" pitchFamily="17" charset="-128"/>
                          <a:ea typeface="ＭＳ 明朝" panose="02020609040205080304" pitchFamily="17" charset="-128"/>
                        </a:rPr>
                        <a:t>)</a:t>
                      </a:r>
                      <a:r>
                        <a:rPr lang="zh-TW" altLang="en-US" sz="800" b="0" i="0" u="none" strike="noStrike" dirty="0">
                          <a:solidFill>
                            <a:srgbClr val="000000"/>
                          </a:solidFill>
                          <a:effectLst/>
                          <a:latin typeface="ＭＳ 明朝" panose="02020609040205080304" pitchFamily="17" charset="-128"/>
                          <a:ea typeface="ＭＳ 明朝" panose="02020609040205080304" pitchFamily="17" charset="-128"/>
                        </a:rPr>
                        <a:t>認定状況</a:t>
                      </a:r>
                    </a:p>
                  </a:txBody>
                  <a:tcPr marL="0" marR="0" marT="0" marB="0" anchor="ctr">
                    <a:lnL>
                      <a:noFill/>
                    </a:lnL>
                    <a:lnR w="6350" cap="flat" cmpd="sng" algn="ctr">
                      <a:noFill/>
                      <a:prstDash val="dot"/>
                      <a:round/>
                      <a:headEnd type="none" w="med" len="med"/>
                      <a:tailEnd type="none" w="med" len="med"/>
                    </a:lnR>
                    <a:lnT>
                      <a:noFill/>
                    </a:lnT>
                    <a:lnB>
                      <a:noFill/>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36</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10039"/>
                  </a:ext>
                </a:extLst>
              </a:tr>
              <a:tr h="180000">
                <a:tc>
                  <a:txBody>
                    <a:bodyPr/>
                    <a:lstStyle/>
                    <a:p>
                      <a:pPr algn="l" fontAlgn="ctr"/>
                      <a:endParaRPr lang="ja-JP" altLang="en-US" sz="8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要介護</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支援</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認定状況の推移</a:t>
                      </a:r>
                    </a:p>
                  </a:txBody>
                  <a:tcPr marL="0" marR="0" marT="0" marB="0" anchor="ctr">
                    <a:lnL>
                      <a:noFill/>
                    </a:lnL>
                    <a:lnR w="6350" cap="flat" cmpd="sng" algn="ctr">
                      <a:noFill/>
                      <a:prstDash val="dot"/>
                      <a:round/>
                      <a:headEnd type="none" w="med" len="med"/>
                      <a:tailEnd type="none" w="med" len="med"/>
                    </a:lnR>
                    <a:lnT>
                      <a:noFill/>
                    </a:lnT>
                    <a:lnB>
                      <a:noFill/>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37</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10040"/>
                  </a:ext>
                </a:extLst>
              </a:tr>
              <a:tr h="180000">
                <a:tc>
                  <a:txBody>
                    <a:bodyPr/>
                    <a:lstStyle/>
                    <a:p>
                      <a:pPr algn="l" fontAlgn="ctr"/>
                      <a:endParaRPr lang="ja-JP" altLang="en-US" sz="8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要介護</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支援</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認定者の疾病別有病状況</a:t>
                      </a:r>
                    </a:p>
                  </a:txBody>
                  <a:tcPr marL="0" marR="0" marT="0" marB="0" anchor="ctr">
                    <a:lnL>
                      <a:noFill/>
                    </a:lnL>
                    <a:lnR w="6350" cap="flat" cmpd="sng" algn="ctr">
                      <a:noFill/>
                      <a:prstDash val="dot"/>
                      <a:round/>
                      <a:headEnd type="none" w="med" len="med"/>
                      <a:tailEnd type="none" w="med" len="med"/>
                    </a:lnR>
                    <a:lnT>
                      <a:noFill/>
                    </a:lnT>
                    <a:lnB>
                      <a:noFill/>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38</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10041"/>
                  </a:ext>
                </a:extLst>
              </a:tr>
              <a:tr h="180000">
                <a:tc>
                  <a:txBody>
                    <a:bodyPr/>
                    <a:lstStyle/>
                    <a:p>
                      <a:pPr algn="l" fontAlgn="ctr"/>
                      <a:endParaRPr lang="ja-JP" altLang="en-US" sz="8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要介護</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支援</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認定者の疾病別有病状況の推移</a:t>
                      </a:r>
                    </a:p>
                  </a:txBody>
                  <a:tcPr marL="0" marR="0" marT="0" marB="0" anchor="ctr">
                    <a:lnL>
                      <a:noFill/>
                    </a:lnL>
                    <a:lnR>
                      <a:noFill/>
                    </a:lnR>
                    <a:lnT>
                      <a:noFill/>
                    </a:lnT>
                    <a:lnB>
                      <a:noFill/>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39</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extLst>
                  <a:ext uri="{0D108BD9-81ED-4DB2-BD59-A6C34878D82A}">
                    <a16:rowId xmlns:a16="http://schemas.microsoft.com/office/drawing/2014/main" val="10042"/>
                  </a:ext>
                </a:extLst>
              </a:tr>
              <a:tr h="180000">
                <a:tc>
                  <a:txBody>
                    <a:bodyPr/>
                    <a:lstStyle/>
                    <a:p>
                      <a:pPr algn="l" fontAlgn="ctr"/>
                      <a:endParaRPr lang="ja-JP" altLang="en-US" sz="8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要介護</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支援</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認定者の疾病別有病率の推移</a:t>
                      </a:r>
                    </a:p>
                  </a:txBody>
                  <a:tcPr marL="0" marR="0" marT="0" marB="0" anchor="ctr">
                    <a:lnL>
                      <a:noFill/>
                    </a:lnL>
                    <a:lnR>
                      <a:noFill/>
                    </a:lnR>
                    <a:lnT>
                      <a:noFill/>
                    </a:lnT>
                    <a:lnB>
                      <a:noFill/>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40</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extLst>
                  <a:ext uri="{0D108BD9-81ED-4DB2-BD59-A6C34878D82A}">
                    <a16:rowId xmlns:a16="http://schemas.microsoft.com/office/drawing/2014/main" val="10043"/>
                  </a:ext>
                </a:extLst>
              </a:tr>
            </a:tbl>
          </a:graphicData>
        </a:graphic>
      </p:graphicFrame>
    </p:spTree>
    <p:extLst>
      <p:ext uri="{BB962C8B-B14F-4D97-AF65-F5344CB8AC3E}">
        <p14:creationId xmlns:p14="http://schemas.microsoft.com/office/powerpoint/2010/main" val="290576194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800" b="0" i="0" u="none" strike="noStrike" kern="1200" cap="none" spc="0" normalizeH="0" baseline="0" noProof="0" smtClean="0">
                <a:ln>
                  <a:noFill/>
                </a:ln>
                <a:solidFill>
                  <a:prstClr val="black">
                    <a:tint val="75000"/>
                  </a:prstClr>
                </a:solidFill>
                <a:effectLst/>
                <a:uLnTx/>
                <a:uFillTx/>
                <a:latin typeface="ＭＳ 明朝" panose="02020609040205080304" pitchFamily="17" charset="-128"/>
                <a:ea typeface="ＭＳ 明朝" panose="02020609040205080304" pitchFamily="17" charset="-128"/>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1" lang="ja-JP" altLang="en-US" sz="800" b="0" i="0" u="none" strike="noStrike" kern="1200" cap="none" spc="0" normalizeH="0" baseline="0" noProof="0" dirty="0">
              <a:ln>
                <a:noFill/>
              </a:ln>
              <a:solidFill>
                <a:prstClr val="black">
                  <a:tint val="75000"/>
                </a:prstClr>
              </a:solidFill>
              <a:effectLst/>
              <a:uLnTx/>
              <a:uFillTx/>
              <a:latin typeface="ＭＳ 明朝" panose="02020609040205080304" pitchFamily="17" charset="-128"/>
              <a:ea typeface="ＭＳ 明朝" panose="02020609040205080304" pitchFamily="17" charset="-128"/>
            </a:endParaRPr>
          </a:p>
        </p:txBody>
      </p:sp>
      <p:sp>
        <p:nvSpPr>
          <p:cNvPr id="12" name="テキスト ボックス 11">
            <a:extLst>
              <a:ext uri="{FF2B5EF4-FFF2-40B4-BE49-F238E27FC236}">
                <a16:creationId xmlns:a16="http://schemas.microsoft.com/office/drawing/2014/main" id="{29054F52-4321-B4C7-D275-C08660223EB7}"/>
              </a:ext>
            </a:extLst>
          </p:cNvPr>
          <p:cNvSpPr txBox="1"/>
          <p:nvPr/>
        </p:nvSpPr>
        <p:spPr>
          <a:xfrm>
            <a:off x="607945" y="3145619"/>
            <a:ext cx="3420379" cy="276999"/>
          </a:xfrm>
          <a:prstGeom prst="rect">
            <a:avLst/>
          </a:prstGeom>
          <a:noFill/>
          <a:ln>
            <a:noFill/>
          </a:ln>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検査項目別有所見者の状況</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令和</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4</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年度</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3" name="テキスト ボックス 2">
            <a:extLst>
              <a:ext uri="{FF2B5EF4-FFF2-40B4-BE49-F238E27FC236}">
                <a16:creationId xmlns:a16="http://schemas.microsoft.com/office/drawing/2014/main" id="{763DFE0B-98BE-0B84-E720-AF2BD1325E35}"/>
              </a:ext>
            </a:extLst>
          </p:cNvPr>
          <p:cNvSpPr txBox="1">
            <a:spLocks noChangeAspect="1"/>
          </p:cNvSpPr>
          <p:nvPr/>
        </p:nvSpPr>
        <p:spPr>
          <a:xfrm>
            <a:off x="593297" y="7297863"/>
            <a:ext cx="5143163" cy="215444"/>
          </a:xfrm>
          <a:prstGeom prst="rect">
            <a:avLst/>
          </a:prstGeom>
          <a:noFill/>
          <a:ln>
            <a:noFill/>
          </a:ln>
        </p:spPr>
        <p:txBody>
          <a:bodyPr wrap="square" lIns="0" rIns="9000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出典</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国保データベース</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(KDB)</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システム</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a:t>
            </a:r>
            <a:r>
              <a:rPr kumimoji="1" lang="zh-TW"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健診有所見者状況</a:t>
            </a:r>
            <a:r>
              <a:rPr kumimoji="1" lang="en-US" altLang="zh-TW"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a:t>
            </a:r>
            <a:r>
              <a:rPr kumimoji="1" lang="zh-TW"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男女別･年代別</a:t>
            </a:r>
            <a:r>
              <a:rPr kumimoji="1" lang="en-US" altLang="zh-TW"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a:t>
            </a:r>
          </a:p>
        </p:txBody>
      </p:sp>
      <p:sp>
        <p:nvSpPr>
          <p:cNvPr id="4" name="テキスト ボックス 3">
            <a:extLst>
              <a:ext uri="{FF2B5EF4-FFF2-40B4-BE49-F238E27FC236}">
                <a16:creationId xmlns:a16="http://schemas.microsoft.com/office/drawing/2014/main" id="{24848868-051C-8613-9C18-E55F2B252399}"/>
              </a:ext>
            </a:extLst>
          </p:cNvPr>
          <p:cNvSpPr txBox="1">
            <a:spLocks noChangeAspect="1"/>
          </p:cNvSpPr>
          <p:nvPr/>
        </p:nvSpPr>
        <p:spPr>
          <a:xfrm>
            <a:off x="593297" y="919153"/>
            <a:ext cx="5310616" cy="2138086"/>
          </a:xfrm>
          <a:prstGeom prst="rect">
            <a:avLst/>
          </a:prstGeom>
          <a:noFill/>
          <a:ln>
            <a:noFill/>
          </a:ln>
        </p:spPr>
        <p:txBody>
          <a:bodyPr wrap="square" lIns="0" rIns="90000" rtlCol="0">
            <a:spAutoFit/>
          </a:bodyPr>
          <a:lstStyle/>
          <a:p>
            <a:pPr marL="0" marR="0" lvl="0" indent="0" algn="just" defTabSz="914400" rtl="0" eaLnBrk="1" fontAlgn="base" latinLnBrk="0" hangingPunct="1">
              <a:lnSpc>
                <a:spcPct val="125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(2)</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特定健康診査結果の状況</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endParaRPr>
          </a:p>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以下は、令和</a:t>
            </a:r>
            <a:r>
              <a:rPr lang="en-US" altLang="ja-JP" sz="1200" dirty="0">
                <a:latin typeface="ＭＳ 明朝" panose="02020609040205080304" pitchFamily="17" charset="-128"/>
                <a:ea typeface="ＭＳ 明朝" panose="02020609040205080304" pitchFamily="17" charset="-128"/>
                <a:cs typeface="Times New Roman" pitchFamily="18" charset="0"/>
              </a:rPr>
              <a:t>4</a:t>
            </a:r>
            <a:r>
              <a:rPr lang="ja-JP" altLang="en-US" sz="1200" dirty="0">
                <a:latin typeface="ＭＳ 明朝" panose="02020609040205080304" pitchFamily="17" charset="-128"/>
                <a:ea typeface="ＭＳ 明朝" panose="02020609040205080304" pitchFamily="17" charset="-128"/>
                <a:cs typeface="Times New Roman" pitchFamily="18" charset="0"/>
              </a:rPr>
              <a:t>年度健康診査データによる、検査項目別の有所見者の状況を示したものです。健診受診者全体では、</a:t>
            </a:r>
            <a:r>
              <a:rPr lang="en-US" altLang="ja-JP" sz="1200" dirty="0">
                <a:latin typeface="ＭＳ 明朝" panose="02020609040205080304" pitchFamily="17" charset="-128"/>
                <a:ea typeface="ＭＳ 明朝" panose="02020609040205080304" pitchFamily="17" charset="-128"/>
                <a:cs typeface="Times New Roman" pitchFamily="18" charset="0"/>
              </a:rPr>
              <a:t>LDL</a:t>
            </a:r>
            <a:r>
              <a:rPr lang="ja-JP" altLang="en-US" sz="1200" dirty="0">
                <a:latin typeface="ＭＳ 明朝" panose="02020609040205080304" pitchFamily="17" charset="-128"/>
                <a:ea typeface="ＭＳ 明朝" panose="02020609040205080304" pitchFamily="17" charset="-128"/>
                <a:cs typeface="Times New Roman" pitchFamily="18" charset="0"/>
              </a:rPr>
              <a:t>コレステロールの有所見者割合が最も高く、健診受診者の</a:t>
            </a:r>
            <a:r>
              <a:rPr lang="en-US" altLang="ja-JP" sz="1200" dirty="0">
                <a:latin typeface="ＭＳ 明朝" panose="02020609040205080304" pitchFamily="17" charset="-128"/>
                <a:ea typeface="ＭＳ 明朝" panose="02020609040205080304" pitchFamily="17" charset="-128"/>
                <a:cs typeface="Times New Roman" pitchFamily="18" charset="0"/>
              </a:rPr>
              <a:t>55.3%</a:t>
            </a:r>
            <a:r>
              <a:rPr lang="ja-JP" altLang="en-US" sz="1200" dirty="0">
                <a:latin typeface="ＭＳ 明朝" panose="02020609040205080304" pitchFamily="17" charset="-128"/>
                <a:ea typeface="ＭＳ 明朝" panose="02020609040205080304" pitchFamily="17" charset="-128"/>
                <a:cs typeface="Times New Roman" pitchFamily="18" charset="0"/>
              </a:rPr>
              <a:t>を占めています。年齢階層別にみると、</a:t>
            </a:r>
            <a:r>
              <a:rPr lang="en-US" altLang="ja-JP" sz="1200" dirty="0">
                <a:latin typeface="ＭＳ 明朝" panose="02020609040205080304" pitchFamily="17" charset="-128"/>
                <a:ea typeface="ＭＳ 明朝" panose="02020609040205080304" pitchFamily="17" charset="-128"/>
                <a:cs typeface="Times New Roman" pitchFamily="18" charset="0"/>
              </a:rPr>
              <a:t>40</a:t>
            </a:r>
            <a:r>
              <a:rPr lang="ja-JP" altLang="en-US" sz="1200" dirty="0">
                <a:latin typeface="ＭＳ 明朝" panose="02020609040205080304" pitchFamily="17" charset="-128"/>
                <a:ea typeface="ＭＳ 明朝" panose="02020609040205080304" pitchFamily="17" charset="-128"/>
                <a:cs typeface="Times New Roman" pitchFamily="18" charset="0"/>
              </a:rPr>
              <a:t>歳～</a:t>
            </a:r>
            <a:r>
              <a:rPr lang="en-US" altLang="ja-JP" sz="1200" dirty="0">
                <a:latin typeface="ＭＳ 明朝" panose="02020609040205080304" pitchFamily="17" charset="-128"/>
                <a:ea typeface="ＭＳ 明朝" panose="02020609040205080304" pitchFamily="17" charset="-128"/>
                <a:cs typeface="Times New Roman" pitchFamily="18" charset="0"/>
              </a:rPr>
              <a:t>64</a:t>
            </a:r>
            <a:r>
              <a:rPr lang="ja-JP" altLang="en-US" sz="1200" dirty="0">
                <a:latin typeface="ＭＳ 明朝" panose="02020609040205080304" pitchFamily="17" charset="-128"/>
                <a:ea typeface="ＭＳ 明朝" panose="02020609040205080304" pitchFamily="17" charset="-128"/>
                <a:cs typeface="Times New Roman" pitchFamily="18" charset="0"/>
              </a:rPr>
              <a:t>歳では</a:t>
            </a:r>
            <a:r>
              <a:rPr lang="en-US" altLang="ja-JP" sz="1200" dirty="0">
                <a:latin typeface="ＭＳ 明朝" panose="02020609040205080304" pitchFamily="17" charset="-128"/>
                <a:ea typeface="ＭＳ 明朝" panose="02020609040205080304" pitchFamily="17" charset="-128"/>
                <a:cs typeface="Times New Roman" pitchFamily="18" charset="0"/>
              </a:rPr>
              <a:t>LDL</a:t>
            </a:r>
            <a:r>
              <a:rPr lang="ja-JP" altLang="en-US" sz="1200" dirty="0">
                <a:latin typeface="ＭＳ 明朝" panose="02020609040205080304" pitchFamily="17" charset="-128"/>
                <a:ea typeface="ＭＳ 明朝" panose="02020609040205080304" pitchFamily="17" charset="-128"/>
                <a:cs typeface="Times New Roman" pitchFamily="18" charset="0"/>
              </a:rPr>
              <a:t>コレステロール、</a:t>
            </a:r>
            <a:r>
              <a:rPr lang="en-US" altLang="ja-JP" sz="1200" dirty="0">
                <a:latin typeface="ＭＳ 明朝" panose="02020609040205080304" pitchFamily="17" charset="-128"/>
                <a:ea typeface="ＭＳ 明朝" panose="02020609040205080304" pitchFamily="17" charset="-128"/>
                <a:cs typeface="Times New Roman" pitchFamily="18" charset="0"/>
              </a:rPr>
              <a:t>65</a:t>
            </a:r>
            <a:r>
              <a:rPr lang="ja-JP" altLang="en-US" sz="1200" dirty="0">
                <a:latin typeface="ＭＳ 明朝" panose="02020609040205080304" pitchFamily="17" charset="-128"/>
                <a:ea typeface="ＭＳ 明朝" panose="02020609040205080304" pitchFamily="17" charset="-128"/>
                <a:cs typeface="Times New Roman" pitchFamily="18" charset="0"/>
              </a:rPr>
              <a:t>歳～</a:t>
            </a:r>
            <a:r>
              <a:rPr lang="en-US" altLang="ja-JP" sz="1200" dirty="0">
                <a:latin typeface="ＭＳ 明朝" panose="02020609040205080304" pitchFamily="17" charset="-128"/>
                <a:ea typeface="ＭＳ 明朝" panose="02020609040205080304" pitchFamily="17" charset="-128"/>
                <a:cs typeface="Times New Roman" pitchFamily="18" charset="0"/>
              </a:rPr>
              <a:t>74</a:t>
            </a:r>
            <a:r>
              <a:rPr lang="ja-JP" altLang="en-US" sz="1200" dirty="0">
                <a:latin typeface="ＭＳ 明朝" panose="02020609040205080304" pitchFamily="17" charset="-128"/>
                <a:ea typeface="ＭＳ 明朝" panose="02020609040205080304" pitchFamily="17" charset="-128"/>
                <a:cs typeface="Times New Roman" pitchFamily="18" charset="0"/>
              </a:rPr>
              <a:t>歳では血糖の有所見者割合が最も高くなっています。</a:t>
            </a:r>
          </a:p>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a:t>
            </a:r>
            <a:r>
              <a:rPr lang="en-US" altLang="ja-JP" sz="1200" dirty="0">
                <a:latin typeface="ＭＳ 明朝" panose="02020609040205080304" pitchFamily="17" charset="-128"/>
                <a:ea typeface="ＭＳ 明朝" panose="02020609040205080304" pitchFamily="17" charset="-128"/>
                <a:cs typeface="Times New Roman" pitchFamily="18" charset="0"/>
              </a:rPr>
              <a:t>16</a:t>
            </a:r>
            <a:r>
              <a:rPr lang="ja-JP" altLang="en-US" sz="1200" dirty="0">
                <a:latin typeface="ＭＳ 明朝" panose="02020609040205080304" pitchFamily="17" charset="-128"/>
                <a:ea typeface="ＭＳ 明朝" panose="02020609040205080304" pitchFamily="17" charset="-128"/>
                <a:cs typeface="Times New Roman" pitchFamily="18" charset="0"/>
              </a:rPr>
              <a:t>検査項目中</a:t>
            </a:r>
            <a:r>
              <a:rPr lang="en-US" altLang="ja-JP" sz="1200" dirty="0">
                <a:latin typeface="ＭＳ 明朝" panose="02020609040205080304" pitchFamily="17" charset="-128"/>
                <a:ea typeface="ＭＳ 明朝" panose="02020609040205080304" pitchFamily="17" charset="-128"/>
                <a:cs typeface="Times New Roman" pitchFamily="18" charset="0"/>
              </a:rPr>
              <a:t>6</a:t>
            </a:r>
            <a:r>
              <a:rPr lang="ja-JP" altLang="en-US" sz="1200" dirty="0">
                <a:latin typeface="ＭＳ 明朝" panose="02020609040205080304" pitchFamily="17" charset="-128"/>
                <a:ea typeface="ＭＳ 明朝" panose="02020609040205080304" pitchFamily="17" charset="-128"/>
                <a:cs typeface="Times New Roman" pitchFamily="18" charset="0"/>
              </a:rPr>
              <a:t>項目が青森県の有所見者割合より低くなっていますが、</a:t>
            </a:r>
            <a:r>
              <a:rPr lang="en-US" altLang="ja-JP" sz="1200" dirty="0">
                <a:latin typeface="ＭＳ 明朝" panose="02020609040205080304" pitchFamily="17" charset="-128"/>
                <a:ea typeface="ＭＳ 明朝" panose="02020609040205080304" pitchFamily="17" charset="-128"/>
                <a:cs typeface="Times New Roman" pitchFamily="18" charset="0"/>
              </a:rPr>
              <a:t>BMI</a:t>
            </a:r>
            <a:r>
              <a:rPr lang="ja-JP" altLang="en-US" sz="1200" dirty="0" err="1">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腹囲、中性脂肪、</a:t>
            </a:r>
            <a:r>
              <a:rPr lang="en-US" altLang="ja-JP" sz="1200" dirty="0">
                <a:latin typeface="ＭＳ 明朝" panose="02020609040205080304" pitchFamily="17" charset="-128"/>
                <a:ea typeface="ＭＳ 明朝" panose="02020609040205080304" pitchFamily="17" charset="-128"/>
                <a:cs typeface="Times New Roman" pitchFamily="18" charset="0"/>
              </a:rPr>
              <a:t>ALT</a:t>
            </a:r>
            <a:r>
              <a:rPr lang="ja-JP" altLang="en-US" sz="1200" dirty="0" err="1">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血糖、収縮期血圧、拡張期血圧、</a:t>
            </a:r>
            <a:r>
              <a:rPr lang="en-US" altLang="ja-JP" sz="1200" dirty="0">
                <a:latin typeface="ＭＳ 明朝" panose="02020609040205080304" pitchFamily="17" charset="-128"/>
                <a:ea typeface="ＭＳ 明朝" panose="02020609040205080304" pitchFamily="17" charset="-128"/>
                <a:cs typeface="Times New Roman" pitchFamily="18" charset="0"/>
              </a:rPr>
              <a:t>LDL</a:t>
            </a:r>
            <a:r>
              <a:rPr lang="ja-JP" altLang="en-US" sz="1200" dirty="0" err="1">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クレアチニン、眼底検査の</a:t>
            </a:r>
            <a:r>
              <a:rPr lang="en-US" altLang="ja-JP" sz="1200" dirty="0">
                <a:latin typeface="ＭＳ 明朝" panose="02020609040205080304" pitchFamily="17" charset="-128"/>
                <a:ea typeface="ＭＳ 明朝" panose="02020609040205080304" pitchFamily="17" charset="-128"/>
                <a:cs typeface="Times New Roman" pitchFamily="18" charset="0"/>
              </a:rPr>
              <a:t>10</a:t>
            </a:r>
            <a:r>
              <a:rPr lang="ja-JP" altLang="en-US" sz="1200" dirty="0">
                <a:latin typeface="ＭＳ 明朝" panose="02020609040205080304" pitchFamily="17" charset="-128"/>
                <a:ea typeface="ＭＳ 明朝" panose="02020609040205080304" pitchFamily="17" charset="-128"/>
                <a:cs typeface="Times New Roman" pitchFamily="18" charset="0"/>
              </a:rPr>
              <a:t>項目は青森県より高く</a:t>
            </a:r>
            <a:r>
              <a:rPr lang="ja-JP" altLang="en-US" sz="1200" dirty="0">
                <a:latin typeface="MS Mincho"/>
                <a:ea typeface="MS Mincho"/>
                <a:cs typeface="MS Mincho"/>
                <a:sym typeface="MS Mincho"/>
              </a:rPr>
              <a:t>なっています。</a:t>
            </a:r>
          </a:p>
        </p:txBody>
      </p:sp>
      <p:graphicFrame>
        <p:nvGraphicFramePr>
          <p:cNvPr id="6" name="表 5">
            <a:extLst>
              <a:ext uri="{FF2B5EF4-FFF2-40B4-BE49-F238E27FC236}">
                <a16:creationId xmlns:a16="http://schemas.microsoft.com/office/drawing/2014/main" id="{D75EF45E-C213-4F7C-BEC9-D19C4D0AD312}"/>
              </a:ext>
            </a:extLst>
          </p:cNvPr>
          <p:cNvGraphicFramePr>
            <a:graphicFrameLocks noGrp="1"/>
          </p:cNvGraphicFramePr>
          <p:nvPr>
            <p:extLst>
              <p:ext uri="{D42A27DB-BD31-4B8C-83A1-F6EECF244321}">
                <p14:modId xmlns:p14="http://schemas.microsoft.com/office/powerpoint/2010/main" val="1097824395"/>
              </p:ext>
            </p:extLst>
          </p:nvPr>
        </p:nvGraphicFramePr>
        <p:xfrm>
          <a:off x="593298" y="3408487"/>
          <a:ext cx="5331600" cy="1911600"/>
        </p:xfrm>
        <a:graphic>
          <a:graphicData uri="http://schemas.openxmlformats.org/drawingml/2006/table">
            <a:tbl>
              <a:tblPr/>
              <a:tblGrid>
                <a:gridCol w="493200">
                  <a:extLst>
                    <a:ext uri="{9D8B030D-6E8A-4147-A177-3AD203B41FA5}">
                      <a16:colId xmlns:a16="http://schemas.microsoft.com/office/drawing/2014/main" val="1892865655"/>
                    </a:ext>
                  </a:extLst>
                </a:gridCol>
                <a:gridCol w="547200">
                  <a:extLst>
                    <a:ext uri="{9D8B030D-6E8A-4147-A177-3AD203B41FA5}">
                      <a16:colId xmlns:a16="http://schemas.microsoft.com/office/drawing/2014/main" val="2304718762"/>
                    </a:ext>
                  </a:extLst>
                </a:gridCol>
                <a:gridCol w="316800">
                  <a:extLst>
                    <a:ext uri="{9D8B030D-6E8A-4147-A177-3AD203B41FA5}">
                      <a16:colId xmlns:a16="http://schemas.microsoft.com/office/drawing/2014/main" val="521987404"/>
                    </a:ext>
                  </a:extLst>
                </a:gridCol>
                <a:gridCol w="496800">
                  <a:extLst>
                    <a:ext uri="{9D8B030D-6E8A-4147-A177-3AD203B41FA5}">
                      <a16:colId xmlns:a16="http://schemas.microsoft.com/office/drawing/2014/main" val="662525289"/>
                    </a:ext>
                  </a:extLst>
                </a:gridCol>
                <a:gridCol w="496800">
                  <a:extLst>
                    <a:ext uri="{9D8B030D-6E8A-4147-A177-3AD203B41FA5}">
                      <a16:colId xmlns:a16="http://schemas.microsoft.com/office/drawing/2014/main" val="1166325850"/>
                    </a:ext>
                  </a:extLst>
                </a:gridCol>
                <a:gridCol w="496800">
                  <a:extLst>
                    <a:ext uri="{9D8B030D-6E8A-4147-A177-3AD203B41FA5}">
                      <a16:colId xmlns:a16="http://schemas.microsoft.com/office/drawing/2014/main" val="3036270067"/>
                    </a:ext>
                  </a:extLst>
                </a:gridCol>
                <a:gridCol w="496800">
                  <a:extLst>
                    <a:ext uri="{9D8B030D-6E8A-4147-A177-3AD203B41FA5}">
                      <a16:colId xmlns:a16="http://schemas.microsoft.com/office/drawing/2014/main" val="2223750748"/>
                    </a:ext>
                  </a:extLst>
                </a:gridCol>
                <a:gridCol w="496800">
                  <a:extLst>
                    <a:ext uri="{9D8B030D-6E8A-4147-A177-3AD203B41FA5}">
                      <a16:colId xmlns:a16="http://schemas.microsoft.com/office/drawing/2014/main" val="2941375272"/>
                    </a:ext>
                  </a:extLst>
                </a:gridCol>
                <a:gridCol w="496800">
                  <a:extLst>
                    <a:ext uri="{9D8B030D-6E8A-4147-A177-3AD203B41FA5}">
                      <a16:colId xmlns:a16="http://schemas.microsoft.com/office/drawing/2014/main" val="2329396142"/>
                    </a:ext>
                  </a:extLst>
                </a:gridCol>
                <a:gridCol w="496800">
                  <a:extLst>
                    <a:ext uri="{9D8B030D-6E8A-4147-A177-3AD203B41FA5}">
                      <a16:colId xmlns:a16="http://schemas.microsoft.com/office/drawing/2014/main" val="59723292"/>
                    </a:ext>
                  </a:extLst>
                </a:gridCol>
                <a:gridCol w="496800">
                  <a:extLst>
                    <a:ext uri="{9D8B030D-6E8A-4147-A177-3AD203B41FA5}">
                      <a16:colId xmlns:a16="http://schemas.microsoft.com/office/drawing/2014/main" val="4025232301"/>
                    </a:ext>
                  </a:extLst>
                </a:gridCol>
              </a:tblGrid>
              <a:tr h="151200">
                <a:tc rowSpan="2" gridSpan="3">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区分</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fontAlgn="ctr"/>
                      <a:r>
                        <a:rPr lang="en-US" sz="700" b="0" i="0" u="none" strike="noStrike" dirty="0">
                          <a:solidFill>
                            <a:srgbClr val="000000"/>
                          </a:solidFill>
                          <a:effectLst/>
                          <a:latin typeface="ＭＳ 明朝" panose="02020609040205080304" pitchFamily="17" charset="-128"/>
                          <a:ea typeface="ＭＳ 明朝" panose="02020609040205080304" pitchFamily="17" charset="-128"/>
                        </a:rPr>
                        <a:t>BMI</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腹囲</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中性脂肪</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ＭＳ 明朝" panose="02020609040205080304" pitchFamily="17" charset="-128"/>
                          <a:ea typeface="ＭＳ 明朝" panose="02020609040205080304" pitchFamily="17" charset="-128"/>
                        </a:rPr>
                        <a:t>ALT</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ＭＳ 明朝" panose="02020609040205080304" pitchFamily="17" charset="-128"/>
                          <a:ea typeface="ＭＳ 明朝" panose="02020609040205080304" pitchFamily="17" charset="-128"/>
                        </a:rPr>
                        <a:t>HDL</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血糖</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ＭＳ 明朝" panose="02020609040205080304" pitchFamily="17" charset="-128"/>
                          <a:ea typeface="ＭＳ 明朝" panose="02020609040205080304" pitchFamily="17" charset="-128"/>
                        </a:rPr>
                        <a:t>HbA1c</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尿酸</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4837850"/>
                  </a:ext>
                </a:extLst>
              </a:tr>
              <a:tr h="255600">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25</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以上</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男性</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85</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以上</a:t>
                      </a:r>
                      <a:b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女性</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90</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以上</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150</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以上</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31</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以上</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40</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未満</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100</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以上</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5.6</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以上</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7.0</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以上</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20968"/>
                  </a:ext>
                </a:extLst>
              </a:tr>
              <a:tr h="187200">
                <a:tc rowSpan="6">
                  <a:txBody>
                    <a:bodyPr/>
                    <a:lstStyle/>
                    <a:p>
                      <a:pPr algn="ctr" fontAlgn="ctr"/>
                      <a:r>
                        <a:rPr lang="ja-JP" altLang="en-US" sz="700" b="1" i="0" u="none" strike="noStrike" dirty="0">
                          <a:solidFill>
                            <a:srgbClr val="000000"/>
                          </a:solidFill>
                          <a:effectLst/>
                          <a:latin typeface="ＭＳ 明朝" panose="02020609040205080304" pitchFamily="17" charset="-128"/>
                          <a:ea typeface="ＭＳ 明朝" panose="02020609040205080304" pitchFamily="17" charset="-128"/>
                        </a:rPr>
                        <a:t>風間浦村</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altLang="ja-JP" sz="600" b="1" i="0" u="none" strike="noStrike" dirty="0">
                          <a:solidFill>
                            <a:srgbClr val="000000"/>
                          </a:solidFill>
                          <a:effectLst/>
                          <a:latin typeface="ＭＳ 明朝" panose="02020609040205080304" pitchFamily="17" charset="-128"/>
                          <a:ea typeface="ＭＳ 明朝" panose="02020609040205080304" pitchFamily="17" charset="-128"/>
                        </a:rPr>
                        <a:t>40</a:t>
                      </a:r>
                      <a:r>
                        <a:rPr lang="ja-JP" altLang="en-US" sz="600" b="1"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600" b="1" i="0" u="none" strike="noStrike" dirty="0">
                          <a:solidFill>
                            <a:srgbClr val="000000"/>
                          </a:solidFill>
                          <a:effectLst/>
                          <a:latin typeface="ＭＳ 明朝" panose="02020609040205080304" pitchFamily="17" charset="-128"/>
                          <a:ea typeface="ＭＳ 明朝" panose="02020609040205080304" pitchFamily="17" charset="-128"/>
                        </a:rPr>
                        <a:t>64</a:t>
                      </a:r>
                      <a:r>
                        <a:rPr lang="ja-JP" altLang="en-US" sz="600" b="1" i="0" u="none" strike="noStrike" dirty="0">
                          <a:solidFill>
                            <a:srgbClr val="000000"/>
                          </a:solidFill>
                          <a:effectLst/>
                          <a:latin typeface="ＭＳ 明朝" panose="02020609040205080304" pitchFamily="17" charset="-128"/>
                          <a:ea typeface="ＭＳ 明朝" panose="02020609040205080304" pitchFamily="17" charset="-128"/>
                        </a:rPr>
                        <a:t>歳</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1" i="0" u="none" strike="noStrike" dirty="0">
                          <a:solidFill>
                            <a:srgbClr val="000000"/>
                          </a:solidFill>
                          <a:effectLst/>
                          <a:latin typeface="ＭＳ 明朝" panose="02020609040205080304" pitchFamily="17" charset="-128"/>
                          <a:ea typeface="ＭＳ 明朝" panose="02020609040205080304" pitchFamily="17" charset="-128"/>
                        </a:rPr>
                        <a:t>人数</a:t>
                      </a:r>
                      <a:r>
                        <a:rPr lang="en-US" altLang="ja-JP" sz="600" b="1"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600" b="1"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600" b="1"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20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21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6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16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13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100464911"/>
                  </a:ext>
                </a:extLst>
              </a:tr>
              <a:tr h="187200">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600" b="1" i="0" u="none" strike="noStrike" dirty="0">
                          <a:solidFill>
                            <a:srgbClr val="000000"/>
                          </a:solidFill>
                          <a:effectLst/>
                          <a:latin typeface="ＭＳ 明朝" panose="02020609040205080304" pitchFamily="17" charset="-128"/>
                          <a:ea typeface="ＭＳ 明朝" panose="02020609040205080304" pitchFamily="17" charset="-128"/>
                        </a:rPr>
                        <a:t>割合</a:t>
                      </a:r>
                      <a:r>
                        <a:rPr lang="en-US" altLang="ja-JP" sz="600" b="1"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40.8%</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42.9%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12.2%</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26.5%</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32.7%</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26.5%</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0.0%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8297241"/>
                  </a:ext>
                </a:extLst>
              </a:tr>
              <a:tr h="187200">
                <a:tc vMerge="1">
                  <a:txBody>
                    <a:bodyPr/>
                    <a:lstStyle/>
                    <a:p>
                      <a:endParaRPr kumimoji="1" lang="ja-JP" altLang="en-US"/>
                    </a:p>
                  </a:txBody>
                  <a:tcPr/>
                </a:tc>
                <a:tc rowSpan="2">
                  <a:txBody>
                    <a:bodyPr/>
                    <a:lstStyle/>
                    <a:p>
                      <a:pPr algn="ctr" fontAlgn="ctr"/>
                      <a:r>
                        <a:rPr lang="en-US" altLang="ja-JP" sz="600" b="1" i="0" u="none" strike="noStrike" dirty="0">
                          <a:solidFill>
                            <a:srgbClr val="000000"/>
                          </a:solidFill>
                          <a:effectLst/>
                          <a:latin typeface="ＭＳ 明朝" panose="02020609040205080304" pitchFamily="17" charset="-128"/>
                          <a:ea typeface="ＭＳ 明朝" panose="02020609040205080304" pitchFamily="17" charset="-128"/>
                        </a:rPr>
                        <a:t>65</a:t>
                      </a:r>
                      <a:r>
                        <a:rPr lang="ja-JP" altLang="en-US" sz="600" b="1"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600" b="1" i="0" u="none" strike="noStrike" dirty="0">
                          <a:solidFill>
                            <a:srgbClr val="000000"/>
                          </a:solidFill>
                          <a:effectLst/>
                          <a:latin typeface="ＭＳ 明朝" panose="02020609040205080304" pitchFamily="17" charset="-128"/>
                          <a:ea typeface="ＭＳ 明朝" panose="02020609040205080304" pitchFamily="17" charset="-128"/>
                        </a:rPr>
                        <a:t>74</a:t>
                      </a:r>
                      <a:r>
                        <a:rPr lang="ja-JP" altLang="en-US" sz="600" b="1" i="0" u="none" strike="noStrike" dirty="0">
                          <a:solidFill>
                            <a:srgbClr val="000000"/>
                          </a:solidFill>
                          <a:effectLst/>
                          <a:latin typeface="ＭＳ 明朝" panose="02020609040205080304" pitchFamily="17" charset="-128"/>
                          <a:ea typeface="ＭＳ 明朝" panose="02020609040205080304" pitchFamily="17" charset="-128"/>
                        </a:rPr>
                        <a:t>歳</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1" i="0" u="none" strike="noStrike" dirty="0">
                          <a:solidFill>
                            <a:srgbClr val="000000"/>
                          </a:solidFill>
                          <a:effectLst/>
                          <a:latin typeface="ＭＳ 明朝" panose="02020609040205080304" pitchFamily="17" charset="-128"/>
                          <a:ea typeface="ＭＳ 明朝" panose="02020609040205080304" pitchFamily="17" charset="-128"/>
                        </a:rPr>
                        <a:t>人数</a:t>
                      </a:r>
                      <a:r>
                        <a:rPr lang="en-US" altLang="ja-JP" sz="600" b="1"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600" b="1"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600" b="1"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41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46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25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18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60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49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632211238"/>
                  </a:ext>
                </a:extLst>
              </a:tr>
              <a:tr h="187200">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600" b="1" i="0" u="none" strike="noStrike" dirty="0">
                          <a:solidFill>
                            <a:srgbClr val="000000"/>
                          </a:solidFill>
                          <a:effectLst/>
                          <a:latin typeface="ＭＳ 明朝" panose="02020609040205080304" pitchFamily="17" charset="-128"/>
                          <a:ea typeface="ＭＳ 明朝" panose="02020609040205080304" pitchFamily="17" charset="-128"/>
                        </a:rPr>
                        <a:t>割合</a:t>
                      </a:r>
                      <a:r>
                        <a:rPr lang="en-US" altLang="ja-JP" sz="600" b="1"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36.6%</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41.1%</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22.3%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16.1%</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0.9%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53.6%</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43.8%</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0.0%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6463743"/>
                  </a:ext>
                </a:extLst>
              </a:tr>
              <a:tr h="187200">
                <a:tc vMerge="1">
                  <a:txBody>
                    <a:bodyPr/>
                    <a:lstStyle/>
                    <a:p>
                      <a:endParaRPr kumimoji="1" lang="ja-JP" altLang="en-US"/>
                    </a:p>
                  </a:txBody>
                  <a:tcPr/>
                </a:tc>
                <a:tc rowSpan="2">
                  <a:txBody>
                    <a:bodyPr/>
                    <a:lstStyle/>
                    <a:p>
                      <a:pPr algn="ctr" fontAlgn="ctr"/>
                      <a:r>
                        <a:rPr lang="ja-JP" altLang="en-US" sz="600" b="1" i="0" u="none" strike="noStrike" dirty="0">
                          <a:solidFill>
                            <a:srgbClr val="000000"/>
                          </a:solidFill>
                          <a:effectLst/>
                          <a:latin typeface="ＭＳ 明朝" panose="02020609040205080304" pitchFamily="17" charset="-128"/>
                          <a:ea typeface="ＭＳ 明朝" panose="02020609040205080304" pitchFamily="17" charset="-128"/>
                        </a:rPr>
                        <a:t>全体</a:t>
                      </a:r>
                      <a:br>
                        <a:rPr lang="ja-JP" altLang="en-US" sz="600" b="1" i="0" u="none" strike="noStrike" dirty="0">
                          <a:solidFill>
                            <a:srgbClr val="000000"/>
                          </a:solidFill>
                          <a:effectLst/>
                          <a:latin typeface="ＭＳ 明朝" panose="02020609040205080304" pitchFamily="17" charset="-128"/>
                          <a:ea typeface="ＭＳ 明朝" panose="02020609040205080304" pitchFamily="17" charset="-128"/>
                        </a:rPr>
                      </a:br>
                      <a:r>
                        <a:rPr lang="en-US" altLang="ja-JP" sz="600" b="1" i="0" u="none" strike="noStrike" dirty="0">
                          <a:solidFill>
                            <a:srgbClr val="000000"/>
                          </a:solidFill>
                          <a:effectLst/>
                          <a:latin typeface="ＭＳ 明朝" panose="02020609040205080304" pitchFamily="17" charset="-128"/>
                          <a:ea typeface="ＭＳ 明朝" panose="02020609040205080304" pitchFamily="17" charset="-128"/>
                        </a:rPr>
                        <a:t>(40</a:t>
                      </a:r>
                      <a:r>
                        <a:rPr lang="ja-JP" altLang="en-US" sz="600" b="1"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600" b="1" i="0" u="none" strike="noStrike" dirty="0">
                          <a:solidFill>
                            <a:srgbClr val="000000"/>
                          </a:solidFill>
                          <a:effectLst/>
                          <a:latin typeface="ＭＳ 明朝" panose="02020609040205080304" pitchFamily="17" charset="-128"/>
                          <a:ea typeface="ＭＳ 明朝" panose="02020609040205080304" pitchFamily="17" charset="-128"/>
                        </a:rPr>
                        <a:t>74</a:t>
                      </a:r>
                      <a:r>
                        <a:rPr lang="ja-JP" altLang="en-US" sz="600" b="1"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600" b="1" i="0" u="none" strike="noStrike" dirty="0">
                          <a:solidFill>
                            <a:srgbClr val="000000"/>
                          </a:solidFill>
                          <a:effectLst/>
                          <a:latin typeface="ＭＳ 明朝" panose="02020609040205080304" pitchFamily="17" charset="-128"/>
                          <a:ea typeface="ＭＳ 明朝" panose="02020609040205080304" pitchFamily="17" charset="-128"/>
                        </a:rPr>
                        <a:t>)</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1" i="0" u="none" strike="noStrike" dirty="0">
                          <a:solidFill>
                            <a:srgbClr val="000000"/>
                          </a:solidFill>
                          <a:effectLst/>
                          <a:latin typeface="ＭＳ 明朝" panose="02020609040205080304" pitchFamily="17" charset="-128"/>
                          <a:ea typeface="ＭＳ 明朝" panose="02020609040205080304" pitchFamily="17" charset="-128"/>
                        </a:rPr>
                        <a:t>人数</a:t>
                      </a:r>
                      <a:r>
                        <a:rPr lang="en-US" altLang="ja-JP" sz="600" b="1"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600" b="1"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600" b="1"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61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67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31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31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76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62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84557198"/>
                  </a:ext>
                </a:extLst>
              </a:tr>
              <a:tr h="187200">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600" b="1" i="0" u="none" strike="noStrike" dirty="0">
                          <a:solidFill>
                            <a:srgbClr val="000000"/>
                          </a:solidFill>
                          <a:effectLst/>
                          <a:latin typeface="ＭＳ 明朝" panose="02020609040205080304" pitchFamily="17" charset="-128"/>
                          <a:ea typeface="ＭＳ 明朝" panose="02020609040205080304" pitchFamily="17" charset="-128"/>
                        </a:rPr>
                        <a:t>割合</a:t>
                      </a:r>
                      <a:r>
                        <a:rPr lang="en-US" altLang="ja-JP" sz="600" b="1"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37.9%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41.6%</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19.3%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19.3%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1.2%</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47.2%</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38.5%</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0.0%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3486310"/>
                  </a:ext>
                </a:extLst>
              </a:tr>
              <a:tr h="190800">
                <a:tc gridSpan="2">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県</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割合</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31.3%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34.3%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18.3%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17.3%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2.5%</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42.9%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57.0%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4446628"/>
                  </a:ext>
                </a:extLst>
              </a:tr>
              <a:tr h="190800">
                <a:tc gridSpan="2">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国</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割合</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26.8%</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34.9%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21.2%</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14.0%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24.7%</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58.3%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6.7%</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6574960"/>
                  </a:ext>
                </a:extLst>
              </a:tr>
            </a:tbl>
          </a:graphicData>
        </a:graphic>
      </p:graphicFrame>
      <p:graphicFrame>
        <p:nvGraphicFramePr>
          <p:cNvPr id="7" name="表 6">
            <a:extLst>
              <a:ext uri="{FF2B5EF4-FFF2-40B4-BE49-F238E27FC236}">
                <a16:creationId xmlns:a16="http://schemas.microsoft.com/office/drawing/2014/main" id="{C693D4EC-C6FA-4771-83D3-DC92A1E73AEB}"/>
              </a:ext>
            </a:extLst>
          </p:cNvPr>
          <p:cNvGraphicFramePr>
            <a:graphicFrameLocks noGrp="1"/>
          </p:cNvGraphicFramePr>
          <p:nvPr>
            <p:extLst>
              <p:ext uri="{D42A27DB-BD31-4B8C-83A1-F6EECF244321}">
                <p14:modId xmlns:p14="http://schemas.microsoft.com/office/powerpoint/2010/main" val="1682985298"/>
              </p:ext>
            </p:extLst>
          </p:nvPr>
        </p:nvGraphicFramePr>
        <p:xfrm>
          <a:off x="593297" y="5400092"/>
          <a:ext cx="5331600" cy="1911600"/>
        </p:xfrm>
        <a:graphic>
          <a:graphicData uri="http://schemas.openxmlformats.org/drawingml/2006/table">
            <a:tbl>
              <a:tblPr/>
              <a:tblGrid>
                <a:gridCol w="493200">
                  <a:extLst>
                    <a:ext uri="{9D8B030D-6E8A-4147-A177-3AD203B41FA5}">
                      <a16:colId xmlns:a16="http://schemas.microsoft.com/office/drawing/2014/main" val="60179"/>
                    </a:ext>
                  </a:extLst>
                </a:gridCol>
                <a:gridCol w="547200">
                  <a:extLst>
                    <a:ext uri="{9D8B030D-6E8A-4147-A177-3AD203B41FA5}">
                      <a16:colId xmlns:a16="http://schemas.microsoft.com/office/drawing/2014/main" val="1392958971"/>
                    </a:ext>
                  </a:extLst>
                </a:gridCol>
                <a:gridCol w="316800">
                  <a:extLst>
                    <a:ext uri="{9D8B030D-6E8A-4147-A177-3AD203B41FA5}">
                      <a16:colId xmlns:a16="http://schemas.microsoft.com/office/drawing/2014/main" val="3341584320"/>
                    </a:ext>
                  </a:extLst>
                </a:gridCol>
                <a:gridCol w="496800">
                  <a:extLst>
                    <a:ext uri="{9D8B030D-6E8A-4147-A177-3AD203B41FA5}">
                      <a16:colId xmlns:a16="http://schemas.microsoft.com/office/drawing/2014/main" val="3121420721"/>
                    </a:ext>
                  </a:extLst>
                </a:gridCol>
                <a:gridCol w="496800">
                  <a:extLst>
                    <a:ext uri="{9D8B030D-6E8A-4147-A177-3AD203B41FA5}">
                      <a16:colId xmlns:a16="http://schemas.microsoft.com/office/drawing/2014/main" val="3368014973"/>
                    </a:ext>
                  </a:extLst>
                </a:gridCol>
                <a:gridCol w="496800">
                  <a:extLst>
                    <a:ext uri="{9D8B030D-6E8A-4147-A177-3AD203B41FA5}">
                      <a16:colId xmlns:a16="http://schemas.microsoft.com/office/drawing/2014/main" val="284580315"/>
                    </a:ext>
                  </a:extLst>
                </a:gridCol>
                <a:gridCol w="496800">
                  <a:extLst>
                    <a:ext uri="{9D8B030D-6E8A-4147-A177-3AD203B41FA5}">
                      <a16:colId xmlns:a16="http://schemas.microsoft.com/office/drawing/2014/main" val="9220865"/>
                    </a:ext>
                  </a:extLst>
                </a:gridCol>
                <a:gridCol w="496800">
                  <a:extLst>
                    <a:ext uri="{9D8B030D-6E8A-4147-A177-3AD203B41FA5}">
                      <a16:colId xmlns:a16="http://schemas.microsoft.com/office/drawing/2014/main" val="1516431102"/>
                    </a:ext>
                  </a:extLst>
                </a:gridCol>
                <a:gridCol w="496800">
                  <a:extLst>
                    <a:ext uri="{9D8B030D-6E8A-4147-A177-3AD203B41FA5}">
                      <a16:colId xmlns:a16="http://schemas.microsoft.com/office/drawing/2014/main" val="3393136745"/>
                    </a:ext>
                  </a:extLst>
                </a:gridCol>
                <a:gridCol w="496800">
                  <a:extLst>
                    <a:ext uri="{9D8B030D-6E8A-4147-A177-3AD203B41FA5}">
                      <a16:colId xmlns:a16="http://schemas.microsoft.com/office/drawing/2014/main" val="3265011766"/>
                    </a:ext>
                  </a:extLst>
                </a:gridCol>
                <a:gridCol w="496800">
                  <a:extLst>
                    <a:ext uri="{9D8B030D-6E8A-4147-A177-3AD203B41FA5}">
                      <a16:colId xmlns:a16="http://schemas.microsoft.com/office/drawing/2014/main" val="3123906221"/>
                    </a:ext>
                  </a:extLst>
                </a:gridCol>
              </a:tblGrid>
              <a:tr h="151200">
                <a:tc rowSpan="2" gridSpan="3">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区分</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収縮期血圧</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拡張期血圧</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ＭＳ 明朝" panose="02020609040205080304" pitchFamily="17" charset="-128"/>
                          <a:ea typeface="ＭＳ 明朝" panose="02020609040205080304" pitchFamily="17" charset="-128"/>
                        </a:rPr>
                        <a:t>LDL</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クレアチニン</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心電図</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眼底検査</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ＭＳ 明朝" panose="02020609040205080304" pitchFamily="17" charset="-128"/>
                          <a:ea typeface="ＭＳ 明朝" panose="02020609040205080304" pitchFamily="17" charset="-128"/>
                        </a:rPr>
                        <a:t>non-HDL</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ＭＳ 明朝" panose="02020609040205080304" pitchFamily="17" charset="-128"/>
                          <a:ea typeface="ＭＳ 明朝" panose="02020609040205080304" pitchFamily="17" charset="-128"/>
                        </a:rPr>
                        <a:t>eGFR</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1655892"/>
                  </a:ext>
                </a:extLst>
              </a:tr>
              <a:tr h="255600">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130</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以上</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85</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以上</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120</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以上</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1.3</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以上</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所見あり</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検査あり</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150</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以上</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60</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未満</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8577576"/>
                  </a:ext>
                </a:extLst>
              </a:tr>
              <a:tr h="187200">
                <a:tc rowSpan="6">
                  <a:txBody>
                    <a:bodyPr/>
                    <a:lstStyle/>
                    <a:p>
                      <a:pPr algn="ctr" fontAlgn="ctr"/>
                      <a:r>
                        <a:rPr lang="ja-JP" altLang="en-US" sz="700" b="1" i="0" u="none" strike="noStrike" dirty="0">
                          <a:solidFill>
                            <a:srgbClr val="000000"/>
                          </a:solidFill>
                          <a:effectLst/>
                          <a:latin typeface="ＭＳ 明朝" panose="02020609040205080304" pitchFamily="17" charset="-128"/>
                          <a:ea typeface="ＭＳ 明朝" panose="02020609040205080304" pitchFamily="17" charset="-128"/>
                        </a:rPr>
                        <a:t>風間浦村</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altLang="ja-JP" sz="600" b="1" i="0" u="none" strike="noStrike" dirty="0">
                          <a:solidFill>
                            <a:srgbClr val="000000"/>
                          </a:solidFill>
                          <a:effectLst/>
                          <a:latin typeface="ＭＳ 明朝" panose="02020609040205080304" pitchFamily="17" charset="-128"/>
                          <a:ea typeface="ＭＳ 明朝" panose="02020609040205080304" pitchFamily="17" charset="-128"/>
                        </a:rPr>
                        <a:t>40</a:t>
                      </a:r>
                      <a:r>
                        <a:rPr lang="ja-JP" altLang="en-US" sz="600" b="1"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600" b="1" i="0" u="none" strike="noStrike" dirty="0">
                          <a:solidFill>
                            <a:srgbClr val="000000"/>
                          </a:solidFill>
                          <a:effectLst/>
                          <a:latin typeface="ＭＳ 明朝" panose="02020609040205080304" pitchFamily="17" charset="-128"/>
                          <a:ea typeface="ＭＳ 明朝" panose="02020609040205080304" pitchFamily="17" charset="-128"/>
                        </a:rPr>
                        <a:t>64</a:t>
                      </a:r>
                      <a:r>
                        <a:rPr lang="ja-JP" altLang="en-US" sz="600" b="1" i="0" u="none" strike="noStrike" dirty="0">
                          <a:solidFill>
                            <a:srgbClr val="000000"/>
                          </a:solidFill>
                          <a:effectLst/>
                          <a:latin typeface="ＭＳ 明朝" panose="02020609040205080304" pitchFamily="17" charset="-128"/>
                          <a:ea typeface="ＭＳ 明朝" panose="02020609040205080304" pitchFamily="17" charset="-128"/>
                        </a:rPr>
                        <a:t>歳</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1" i="0" u="none" strike="noStrike" dirty="0">
                          <a:solidFill>
                            <a:srgbClr val="000000"/>
                          </a:solidFill>
                          <a:effectLst/>
                          <a:latin typeface="ＭＳ 明朝" panose="02020609040205080304" pitchFamily="17" charset="-128"/>
                          <a:ea typeface="ＭＳ 明朝" panose="02020609040205080304" pitchFamily="17" charset="-128"/>
                        </a:rPr>
                        <a:t>人数</a:t>
                      </a:r>
                      <a:r>
                        <a:rPr lang="en-US" altLang="ja-JP" sz="600" b="1"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600" b="1"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600" b="1"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32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21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7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986521881"/>
                  </a:ext>
                </a:extLst>
              </a:tr>
              <a:tr h="187200">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600" b="1" i="0" u="none" strike="noStrike" dirty="0">
                          <a:solidFill>
                            <a:srgbClr val="000000"/>
                          </a:solidFill>
                          <a:effectLst/>
                          <a:latin typeface="ＭＳ 明朝" panose="02020609040205080304" pitchFamily="17" charset="-128"/>
                          <a:ea typeface="ＭＳ 明朝" panose="02020609040205080304" pitchFamily="17" charset="-128"/>
                        </a:rPr>
                        <a:t>割合</a:t>
                      </a:r>
                      <a:r>
                        <a:rPr lang="en-US" altLang="ja-JP" sz="600" b="1"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49.0%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44.9%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65.3%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42.9%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0.0%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14.3%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0141356"/>
                  </a:ext>
                </a:extLst>
              </a:tr>
              <a:tr h="187200">
                <a:tc vMerge="1">
                  <a:txBody>
                    <a:bodyPr/>
                    <a:lstStyle/>
                    <a:p>
                      <a:endParaRPr kumimoji="1" lang="ja-JP" altLang="en-US"/>
                    </a:p>
                  </a:txBody>
                  <a:tcPr/>
                </a:tc>
                <a:tc rowSpan="2">
                  <a:txBody>
                    <a:bodyPr/>
                    <a:lstStyle/>
                    <a:p>
                      <a:pPr algn="ctr" fontAlgn="ctr"/>
                      <a:r>
                        <a:rPr lang="en-US" altLang="ja-JP" sz="600" b="1" i="0" u="none" strike="noStrike" dirty="0">
                          <a:solidFill>
                            <a:srgbClr val="000000"/>
                          </a:solidFill>
                          <a:effectLst/>
                          <a:latin typeface="ＭＳ 明朝" panose="02020609040205080304" pitchFamily="17" charset="-128"/>
                          <a:ea typeface="ＭＳ 明朝" panose="02020609040205080304" pitchFamily="17" charset="-128"/>
                        </a:rPr>
                        <a:t>65</a:t>
                      </a:r>
                      <a:r>
                        <a:rPr lang="ja-JP" altLang="en-US" sz="600" b="1"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600" b="1" i="0" u="none" strike="noStrike" dirty="0">
                          <a:solidFill>
                            <a:srgbClr val="000000"/>
                          </a:solidFill>
                          <a:effectLst/>
                          <a:latin typeface="ＭＳ 明朝" panose="02020609040205080304" pitchFamily="17" charset="-128"/>
                          <a:ea typeface="ＭＳ 明朝" panose="02020609040205080304" pitchFamily="17" charset="-128"/>
                        </a:rPr>
                        <a:t>74</a:t>
                      </a:r>
                      <a:r>
                        <a:rPr lang="ja-JP" altLang="en-US" sz="600" b="1" i="0" u="none" strike="noStrike" dirty="0">
                          <a:solidFill>
                            <a:srgbClr val="000000"/>
                          </a:solidFill>
                          <a:effectLst/>
                          <a:latin typeface="ＭＳ 明朝" panose="02020609040205080304" pitchFamily="17" charset="-128"/>
                          <a:ea typeface="ＭＳ 明朝" panose="02020609040205080304" pitchFamily="17" charset="-128"/>
                        </a:rPr>
                        <a:t>歳</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1" i="0" u="none" strike="noStrike" dirty="0">
                          <a:solidFill>
                            <a:srgbClr val="000000"/>
                          </a:solidFill>
                          <a:effectLst/>
                          <a:latin typeface="ＭＳ 明朝" panose="02020609040205080304" pitchFamily="17" charset="-128"/>
                          <a:ea typeface="ＭＳ 明朝" panose="02020609040205080304" pitchFamily="17" charset="-128"/>
                        </a:rPr>
                        <a:t>人数</a:t>
                      </a:r>
                      <a:r>
                        <a:rPr lang="en-US" altLang="ja-JP" sz="600" b="1"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600" b="1"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600" b="1"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56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36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57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6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31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121022674"/>
                  </a:ext>
                </a:extLst>
              </a:tr>
              <a:tr h="187200">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600" b="1" i="0" u="none" strike="noStrike" dirty="0">
                          <a:solidFill>
                            <a:srgbClr val="000000"/>
                          </a:solidFill>
                          <a:effectLst/>
                          <a:latin typeface="ＭＳ 明朝" panose="02020609040205080304" pitchFamily="17" charset="-128"/>
                          <a:ea typeface="ＭＳ 明朝" panose="02020609040205080304" pitchFamily="17" charset="-128"/>
                        </a:rPr>
                        <a:t>割合</a:t>
                      </a:r>
                      <a:r>
                        <a:rPr lang="en-US" altLang="ja-JP" sz="600" b="1"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50.0%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32.1%</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50.9%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3.6%</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5.4%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27.7%</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0.0%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17.0%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509104"/>
                  </a:ext>
                </a:extLst>
              </a:tr>
              <a:tr h="187200">
                <a:tc vMerge="1">
                  <a:txBody>
                    <a:bodyPr/>
                    <a:lstStyle/>
                    <a:p>
                      <a:endParaRPr kumimoji="1" lang="ja-JP" altLang="en-US"/>
                    </a:p>
                  </a:txBody>
                  <a:tcPr/>
                </a:tc>
                <a:tc rowSpan="2">
                  <a:txBody>
                    <a:bodyPr/>
                    <a:lstStyle/>
                    <a:p>
                      <a:pPr algn="ctr" fontAlgn="ctr"/>
                      <a:r>
                        <a:rPr lang="ja-JP" altLang="en-US" sz="600" b="1" i="0" u="none" strike="noStrike" dirty="0">
                          <a:solidFill>
                            <a:srgbClr val="000000"/>
                          </a:solidFill>
                          <a:effectLst/>
                          <a:latin typeface="ＭＳ 明朝" panose="02020609040205080304" pitchFamily="17" charset="-128"/>
                          <a:ea typeface="ＭＳ 明朝" panose="02020609040205080304" pitchFamily="17" charset="-128"/>
                        </a:rPr>
                        <a:t>全体</a:t>
                      </a:r>
                      <a:br>
                        <a:rPr lang="ja-JP" altLang="en-US" sz="600" b="1" i="0" u="none" strike="noStrike" dirty="0">
                          <a:solidFill>
                            <a:srgbClr val="000000"/>
                          </a:solidFill>
                          <a:effectLst/>
                          <a:latin typeface="ＭＳ 明朝" panose="02020609040205080304" pitchFamily="17" charset="-128"/>
                          <a:ea typeface="ＭＳ 明朝" panose="02020609040205080304" pitchFamily="17" charset="-128"/>
                        </a:rPr>
                      </a:br>
                      <a:r>
                        <a:rPr lang="en-US" altLang="ja-JP" sz="600" b="1" i="0" u="none" strike="noStrike" dirty="0">
                          <a:solidFill>
                            <a:srgbClr val="000000"/>
                          </a:solidFill>
                          <a:effectLst/>
                          <a:latin typeface="ＭＳ 明朝" panose="02020609040205080304" pitchFamily="17" charset="-128"/>
                          <a:ea typeface="ＭＳ 明朝" panose="02020609040205080304" pitchFamily="17" charset="-128"/>
                        </a:rPr>
                        <a:t>(40</a:t>
                      </a:r>
                      <a:r>
                        <a:rPr lang="ja-JP" altLang="en-US" sz="600" b="1"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600" b="1" i="0" u="none" strike="noStrike" dirty="0">
                          <a:solidFill>
                            <a:srgbClr val="000000"/>
                          </a:solidFill>
                          <a:effectLst/>
                          <a:latin typeface="ＭＳ 明朝" panose="02020609040205080304" pitchFamily="17" charset="-128"/>
                          <a:ea typeface="ＭＳ 明朝" panose="02020609040205080304" pitchFamily="17" charset="-128"/>
                        </a:rPr>
                        <a:t>74</a:t>
                      </a:r>
                      <a:r>
                        <a:rPr lang="ja-JP" altLang="en-US" sz="600" b="1"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600" b="1" i="0" u="none" strike="noStrike" dirty="0">
                          <a:solidFill>
                            <a:srgbClr val="000000"/>
                          </a:solidFill>
                          <a:effectLst/>
                          <a:latin typeface="ＭＳ 明朝" panose="02020609040205080304" pitchFamily="17" charset="-128"/>
                          <a:ea typeface="ＭＳ 明朝" panose="02020609040205080304" pitchFamily="17" charset="-128"/>
                        </a:rPr>
                        <a:t>)</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1" i="0" u="none" strike="noStrike" dirty="0">
                          <a:solidFill>
                            <a:srgbClr val="000000"/>
                          </a:solidFill>
                          <a:effectLst/>
                          <a:latin typeface="ＭＳ 明朝" panose="02020609040205080304" pitchFamily="17" charset="-128"/>
                          <a:ea typeface="ＭＳ 明朝" panose="02020609040205080304" pitchFamily="17" charset="-128"/>
                        </a:rPr>
                        <a:t>人数</a:t>
                      </a:r>
                      <a:r>
                        <a:rPr lang="en-US" altLang="ja-JP" sz="600" b="1"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600" b="1"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600" b="1"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80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58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89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5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7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52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26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803172509"/>
                  </a:ext>
                </a:extLst>
              </a:tr>
              <a:tr h="187200">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600" b="1" i="0" u="none" strike="noStrike" dirty="0">
                          <a:solidFill>
                            <a:srgbClr val="000000"/>
                          </a:solidFill>
                          <a:effectLst/>
                          <a:latin typeface="ＭＳ 明朝" panose="02020609040205080304" pitchFamily="17" charset="-128"/>
                          <a:ea typeface="ＭＳ 明朝" panose="02020609040205080304" pitchFamily="17" charset="-128"/>
                        </a:rPr>
                        <a:t>割合</a:t>
                      </a:r>
                      <a:r>
                        <a:rPr lang="en-US" altLang="ja-JP" sz="600" b="1"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49.7%</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36.0%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55.3%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3.1%</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4.3%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32.3%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0.0%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16.1%</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28088"/>
                  </a:ext>
                </a:extLst>
              </a:tr>
              <a:tr h="190800">
                <a:tc gridSpan="2">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県</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割合</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47.9%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25.0%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49.4%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1.2%</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32.1%</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26.1%</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6.6%</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19.4%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6754868"/>
                  </a:ext>
                </a:extLst>
              </a:tr>
              <a:tr h="190800">
                <a:tc gridSpan="2">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国</a:t>
                      </a:r>
                    </a:p>
                  </a:txBody>
                  <a:tcPr marL="6966" marR="6966" marT="6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割合</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48.2%</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20.7%</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50.0%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21.7%</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18.7%</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5.2%</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21.9%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8046041"/>
                  </a:ext>
                </a:extLst>
              </a:tr>
            </a:tbl>
          </a:graphicData>
        </a:graphic>
      </p:graphicFrame>
    </p:spTree>
    <p:extLst>
      <p:ext uri="{BB962C8B-B14F-4D97-AF65-F5344CB8AC3E}">
        <p14:creationId xmlns:p14="http://schemas.microsoft.com/office/powerpoint/2010/main" val="551262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15">
            <a:extLst>
              <a:ext uri="{FF2B5EF4-FFF2-40B4-BE49-F238E27FC236}">
                <a16:creationId xmlns:a16="http://schemas.microsoft.com/office/drawing/2014/main" id="{18670748-E161-0D59-2989-37DA7A3D4831}"/>
              </a:ext>
            </a:extLst>
          </p:cNvPr>
          <p:cNvGraphicFramePr>
            <a:graphicFrameLocks noGrp="1"/>
          </p:cNvGraphicFramePr>
          <p:nvPr>
            <p:extLst>
              <p:ext uri="{D42A27DB-BD31-4B8C-83A1-F6EECF244321}">
                <p14:modId xmlns:p14="http://schemas.microsoft.com/office/powerpoint/2010/main" val="2732357960"/>
              </p:ext>
            </p:extLst>
          </p:nvPr>
        </p:nvGraphicFramePr>
        <p:xfrm>
          <a:off x="590730" y="5364000"/>
          <a:ext cx="5305141" cy="571500"/>
        </p:xfrm>
        <a:graphic>
          <a:graphicData uri="http://schemas.openxmlformats.org/drawingml/2006/table">
            <a:tbl>
              <a:tblPr/>
              <a:tblGrid>
                <a:gridCol w="1497357">
                  <a:extLst>
                    <a:ext uri="{9D8B030D-6E8A-4147-A177-3AD203B41FA5}">
                      <a16:colId xmlns:a16="http://schemas.microsoft.com/office/drawing/2014/main" val="3530850404"/>
                    </a:ext>
                  </a:extLst>
                </a:gridCol>
                <a:gridCol w="1872000">
                  <a:extLst>
                    <a:ext uri="{9D8B030D-6E8A-4147-A177-3AD203B41FA5}">
                      <a16:colId xmlns:a16="http://schemas.microsoft.com/office/drawing/2014/main" val="3007666803"/>
                    </a:ext>
                  </a:extLst>
                </a:gridCol>
                <a:gridCol w="1935784">
                  <a:extLst>
                    <a:ext uri="{9D8B030D-6E8A-4147-A177-3AD203B41FA5}">
                      <a16:colId xmlns:a16="http://schemas.microsoft.com/office/drawing/2014/main" val="592766600"/>
                    </a:ext>
                  </a:extLst>
                </a:gridCol>
              </a:tblGrid>
              <a:tr h="190500">
                <a:tc>
                  <a:txBody>
                    <a:bodyPr/>
                    <a:lstStyle/>
                    <a:p>
                      <a:pPr algn="l" fontAlgn="ctr"/>
                      <a:r>
                        <a:rPr lang="ja-JP" altLang="en-US" sz="750" b="0" i="0" u="none" strike="noStrike" dirty="0">
                          <a:solidFill>
                            <a:srgbClr val="000000"/>
                          </a:solidFill>
                          <a:effectLst/>
                          <a:latin typeface="ＭＳ 明朝" panose="02020609040205080304" pitchFamily="17" charset="-128"/>
                          <a:ea typeface="ＭＳ 明朝" panose="02020609040205080304" pitchFamily="17" charset="-128"/>
                        </a:rPr>
                        <a:t>腹囲</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750" b="0" i="0" u="none" strike="noStrike" dirty="0">
                          <a:solidFill>
                            <a:srgbClr val="000000"/>
                          </a:solidFill>
                          <a:effectLst/>
                          <a:latin typeface="ＭＳ 明朝" panose="02020609040205080304" pitchFamily="17" charset="-128"/>
                          <a:ea typeface="ＭＳ 明朝" panose="02020609040205080304" pitchFamily="17" charset="-128"/>
                        </a:rPr>
                        <a:t>追加リスク（①血糖②脂質③血圧）</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750" b="0" i="0" u="none" strike="noStrike">
                          <a:solidFill>
                            <a:srgbClr val="000000"/>
                          </a:solidFill>
                          <a:effectLst/>
                          <a:latin typeface="ＭＳ 明朝" panose="02020609040205080304" pitchFamily="17" charset="-128"/>
                          <a:ea typeface="ＭＳ 明朝" panose="02020609040205080304" pitchFamily="17" charset="-128"/>
                        </a:rPr>
                        <a:t>該当状況</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118534906"/>
                  </a:ext>
                </a:extLst>
              </a:tr>
              <a:tr h="190500">
                <a:tc rowSpan="2">
                  <a:txBody>
                    <a:bodyPr/>
                    <a:lstStyle/>
                    <a:p>
                      <a:pPr algn="l" fontAlgn="ctr"/>
                      <a:r>
                        <a:rPr lang="en-US" sz="750" b="0" i="0" u="none" strike="noStrike" dirty="0">
                          <a:solidFill>
                            <a:srgbClr val="000000"/>
                          </a:solidFill>
                          <a:effectLst/>
                          <a:latin typeface="ＭＳ 明朝" panose="02020609040205080304" pitchFamily="17" charset="-128"/>
                          <a:ea typeface="ＭＳ 明朝" panose="02020609040205080304" pitchFamily="17" charset="-128"/>
                        </a:rPr>
                        <a:t>≧85cm（</a:t>
                      </a:r>
                      <a:r>
                        <a:rPr lang="ja-JP" altLang="en-US" sz="750" b="0" i="0" u="none" strike="noStrike" dirty="0">
                          <a:solidFill>
                            <a:srgbClr val="000000"/>
                          </a:solidFill>
                          <a:effectLst/>
                          <a:latin typeface="ＭＳ 明朝" panose="02020609040205080304" pitchFamily="17" charset="-128"/>
                          <a:ea typeface="ＭＳ 明朝" panose="02020609040205080304" pitchFamily="17" charset="-128"/>
                        </a:rPr>
                        <a:t>男性）</a:t>
                      </a:r>
                      <a:br>
                        <a:rPr lang="ja-JP" altLang="en-US" sz="75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750" b="0"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750" b="0" i="0" u="none" strike="noStrike" dirty="0">
                          <a:solidFill>
                            <a:srgbClr val="000000"/>
                          </a:solidFill>
                          <a:effectLst/>
                          <a:latin typeface="ＭＳ 明朝" panose="02020609040205080304" pitchFamily="17" charset="-128"/>
                          <a:ea typeface="ＭＳ 明朝" panose="02020609040205080304" pitchFamily="17" charset="-128"/>
                        </a:rPr>
                        <a:t>90</a:t>
                      </a:r>
                      <a:r>
                        <a:rPr lang="en-US" sz="750" b="0" i="0" u="none" strike="noStrike" dirty="0">
                          <a:solidFill>
                            <a:srgbClr val="000000"/>
                          </a:solidFill>
                          <a:effectLst/>
                          <a:latin typeface="ＭＳ 明朝" panose="02020609040205080304" pitchFamily="17" charset="-128"/>
                          <a:ea typeface="ＭＳ 明朝" panose="02020609040205080304" pitchFamily="17" charset="-128"/>
                        </a:rPr>
                        <a:t>cm（</a:t>
                      </a:r>
                      <a:r>
                        <a:rPr lang="ja-JP" altLang="en-US" sz="750" b="0" i="0" u="none" strike="noStrike" dirty="0">
                          <a:solidFill>
                            <a:srgbClr val="000000"/>
                          </a:solidFill>
                          <a:effectLst/>
                          <a:latin typeface="ＭＳ 明朝" panose="02020609040205080304" pitchFamily="17" charset="-128"/>
                          <a:ea typeface="ＭＳ 明朝" panose="02020609040205080304" pitchFamily="17" charset="-128"/>
                        </a:rPr>
                        <a:t>女性）</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5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750" b="0" i="0" u="none" strike="noStrike" dirty="0">
                          <a:solidFill>
                            <a:srgbClr val="000000"/>
                          </a:solidFill>
                          <a:effectLst/>
                          <a:latin typeface="ＭＳ 明朝" panose="02020609040205080304" pitchFamily="17" charset="-128"/>
                          <a:ea typeface="ＭＳ 明朝" panose="02020609040205080304" pitchFamily="17" charset="-128"/>
                        </a:rPr>
                        <a:t>つ以上該当</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750" b="0" i="0" u="none" strike="noStrike" dirty="0">
                          <a:solidFill>
                            <a:srgbClr val="000000"/>
                          </a:solidFill>
                          <a:effectLst/>
                          <a:latin typeface="ＭＳ 明朝" panose="02020609040205080304" pitchFamily="17" charset="-128"/>
                          <a:ea typeface="ＭＳ 明朝" panose="02020609040205080304" pitchFamily="17" charset="-128"/>
                        </a:rPr>
                        <a:t>メタボリックシンドローム基準該当者</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304132824"/>
                  </a:ext>
                </a:extLst>
              </a:tr>
              <a:tr h="190500">
                <a:tc vMerge="1">
                  <a:txBody>
                    <a:bodyPr/>
                    <a:lstStyle/>
                    <a:p>
                      <a:endParaRPr kumimoji="1" lang="ja-JP" altLang="en-US"/>
                    </a:p>
                  </a:txBody>
                  <a:tcPr/>
                </a:tc>
                <a:tc>
                  <a:txBody>
                    <a:bodyPr/>
                    <a:lstStyle/>
                    <a:p>
                      <a:pPr algn="l" fontAlgn="ctr"/>
                      <a:r>
                        <a:rPr lang="en-US" altLang="ja-JP" sz="75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750" b="0" i="0" u="none" strike="noStrike" dirty="0">
                          <a:solidFill>
                            <a:srgbClr val="000000"/>
                          </a:solidFill>
                          <a:effectLst/>
                          <a:latin typeface="ＭＳ 明朝" panose="02020609040205080304" pitchFamily="17" charset="-128"/>
                          <a:ea typeface="ＭＳ 明朝" panose="02020609040205080304" pitchFamily="17" charset="-128"/>
                        </a:rPr>
                        <a:t>つ該当</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50" b="0" i="0" u="none" strike="noStrike" dirty="0">
                          <a:solidFill>
                            <a:srgbClr val="000000"/>
                          </a:solidFill>
                          <a:effectLst/>
                          <a:latin typeface="ＭＳ 明朝" panose="02020609040205080304" pitchFamily="17" charset="-128"/>
                          <a:ea typeface="ＭＳ 明朝" panose="02020609040205080304" pitchFamily="17" charset="-128"/>
                        </a:rPr>
                        <a:t>メタボリックシンドローム予備群該当者</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610667"/>
                  </a:ext>
                </a:extLst>
              </a:tr>
            </a:tbl>
          </a:graphicData>
        </a:graphic>
      </p:graphicFrame>
      <p:sp>
        <p:nvSpPr>
          <p:cNvPr id="2" name="スライド番号プレースホルダー 1"/>
          <p:cNvSpPr>
            <a:spLocks noGrp="1"/>
          </p:cNvSpPr>
          <p:nvPr>
            <p:ph type="sldNum" sz="quarter" idx="12"/>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800" b="0" i="0" u="none" strike="noStrike" kern="1200" cap="none" spc="0" normalizeH="0" baseline="0" noProof="0" smtClean="0">
                <a:ln>
                  <a:noFill/>
                </a:ln>
                <a:solidFill>
                  <a:prstClr val="black">
                    <a:tint val="75000"/>
                  </a:prstClr>
                </a:solidFill>
                <a:effectLst/>
                <a:uLnTx/>
                <a:uFillTx/>
                <a:latin typeface="ＭＳ 明朝" panose="02020609040205080304" pitchFamily="17" charset="-128"/>
                <a:ea typeface="ＭＳ 明朝" panose="02020609040205080304" pitchFamily="17" charset="-128"/>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1" lang="ja-JP" altLang="en-US" sz="800" b="0" i="0" u="none" strike="noStrike" kern="1200" cap="none" spc="0" normalizeH="0" baseline="0" noProof="0" dirty="0">
              <a:ln>
                <a:noFill/>
              </a:ln>
              <a:solidFill>
                <a:prstClr val="black">
                  <a:tint val="75000"/>
                </a:prstClr>
              </a:solidFill>
              <a:effectLst/>
              <a:uLnTx/>
              <a:uFillTx/>
              <a:latin typeface="ＭＳ 明朝" panose="02020609040205080304" pitchFamily="17" charset="-128"/>
              <a:ea typeface="ＭＳ 明朝" panose="02020609040205080304" pitchFamily="17" charset="-128"/>
            </a:endParaRPr>
          </a:p>
        </p:txBody>
      </p:sp>
      <p:sp>
        <p:nvSpPr>
          <p:cNvPr id="19" name="テキスト ボックス 18">
            <a:extLst>
              <a:ext uri="{FF2B5EF4-FFF2-40B4-BE49-F238E27FC236}">
                <a16:creationId xmlns:a16="http://schemas.microsoft.com/office/drawing/2014/main" id="{92A68463-DB8B-5FC1-58D3-9CCB1044966F}"/>
              </a:ext>
            </a:extLst>
          </p:cNvPr>
          <p:cNvSpPr txBox="1">
            <a:spLocks noChangeAspect="1"/>
          </p:cNvSpPr>
          <p:nvPr/>
        </p:nvSpPr>
        <p:spPr>
          <a:xfrm>
            <a:off x="586979" y="2248822"/>
            <a:ext cx="3831008" cy="276999"/>
          </a:xfrm>
          <a:prstGeom prst="rect">
            <a:avLst/>
          </a:prstGeom>
          <a:noFill/>
          <a:ln>
            <a:noFill/>
          </a:ln>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メタボリックシンドローム該当状況</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令和</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4</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年度</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20" name="テキスト ボックス 19">
            <a:extLst>
              <a:ext uri="{FF2B5EF4-FFF2-40B4-BE49-F238E27FC236}">
                <a16:creationId xmlns:a16="http://schemas.microsoft.com/office/drawing/2014/main" id="{EC5D59F5-64ED-AA3B-323E-396A7BF8952B}"/>
              </a:ext>
            </a:extLst>
          </p:cNvPr>
          <p:cNvSpPr txBox="1">
            <a:spLocks noChangeAspect="1"/>
          </p:cNvSpPr>
          <p:nvPr/>
        </p:nvSpPr>
        <p:spPr>
          <a:xfrm>
            <a:off x="597252" y="4992781"/>
            <a:ext cx="5143163" cy="215444"/>
          </a:xfrm>
          <a:prstGeom prst="rect">
            <a:avLst/>
          </a:prstGeom>
          <a:noFill/>
          <a:ln>
            <a:noFill/>
          </a:ln>
        </p:spPr>
        <p:txBody>
          <a:bodyPr wrap="square" lIns="0" rIns="9000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出典</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国保データベース</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(KDB)</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システム</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メタボリックシンドローム該当者･予備群</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a:t>
            </a:r>
          </a:p>
        </p:txBody>
      </p:sp>
      <p:sp>
        <p:nvSpPr>
          <p:cNvPr id="4" name="テキスト ボックス 3">
            <a:extLst>
              <a:ext uri="{FF2B5EF4-FFF2-40B4-BE49-F238E27FC236}">
                <a16:creationId xmlns:a16="http://schemas.microsoft.com/office/drawing/2014/main" id="{28A33A5B-E040-F8ED-D2DE-E39081E4C4B1}"/>
              </a:ext>
            </a:extLst>
          </p:cNvPr>
          <p:cNvSpPr txBox="1">
            <a:spLocks noChangeAspect="1"/>
          </p:cNvSpPr>
          <p:nvPr/>
        </p:nvSpPr>
        <p:spPr>
          <a:xfrm>
            <a:off x="592313" y="909244"/>
            <a:ext cx="5311600" cy="1214756"/>
          </a:xfrm>
          <a:prstGeom prst="rect">
            <a:avLst/>
          </a:prstGeom>
          <a:noFill/>
          <a:ln>
            <a:noFill/>
          </a:ln>
        </p:spPr>
        <p:txBody>
          <a:bodyPr wrap="square" lIns="0" rIns="90000" rtlCol="0">
            <a:spAutoFit/>
          </a:bodyPr>
          <a:lstStyle/>
          <a:p>
            <a:pPr marL="0" marR="0" lvl="0" indent="0" algn="just" defTabSz="914400" rtl="0" eaLnBrk="1" fontAlgn="base" latinLnBrk="0" hangingPunct="1">
              <a:lnSpc>
                <a:spcPct val="125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(3)</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メタボリックシンドローム該当状況</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endParaRPr>
          </a:p>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以下は、令和</a:t>
            </a:r>
            <a:r>
              <a:rPr lang="en-US" altLang="ja-JP" sz="1200" dirty="0">
                <a:latin typeface="ＭＳ 明朝" panose="02020609040205080304" pitchFamily="17" charset="-128"/>
                <a:ea typeface="ＭＳ 明朝" panose="02020609040205080304" pitchFamily="17" charset="-128"/>
                <a:cs typeface="Times New Roman" pitchFamily="18" charset="0"/>
              </a:rPr>
              <a:t>4</a:t>
            </a:r>
            <a:r>
              <a:rPr lang="ja-JP" altLang="en-US" sz="1200" dirty="0">
                <a:latin typeface="ＭＳ 明朝" panose="02020609040205080304" pitchFamily="17" charset="-128"/>
                <a:ea typeface="ＭＳ 明朝" panose="02020609040205080304" pitchFamily="17" charset="-128"/>
                <a:cs typeface="Times New Roman" pitchFamily="18" charset="0"/>
              </a:rPr>
              <a:t>年度健康診査データによるメタボリックシンドローム該当状況を示したものです。健診受診者全体では、予備群は</a:t>
            </a:r>
            <a:r>
              <a:rPr lang="en-US" altLang="ja-JP" sz="1200" dirty="0">
                <a:latin typeface="ＭＳ 明朝" panose="02020609040205080304" pitchFamily="17" charset="-128"/>
                <a:ea typeface="ＭＳ 明朝" panose="02020609040205080304" pitchFamily="17" charset="-128"/>
                <a:cs typeface="Times New Roman" pitchFamily="18" charset="0"/>
              </a:rPr>
              <a:t>12.4%</a:t>
            </a:r>
            <a:r>
              <a:rPr lang="ja-JP" altLang="en-US" sz="1200" dirty="0" err="1">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該当者は</a:t>
            </a:r>
            <a:r>
              <a:rPr lang="en-US" altLang="ja-JP" sz="1200" dirty="0">
                <a:latin typeface="ＭＳ 明朝" panose="02020609040205080304" pitchFamily="17" charset="-128"/>
                <a:ea typeface="ＭＳ 明朝" panose="02020609040205080304" pitchFamily="17" charset="-128"/>
                <a:cs typeface="Times New Roman" pitchFamily="18" charset="0"/>
              </a:rPr>
              <a:t>26.7%</a:t>
            </a:r>
            <a:r>
              <a:rPr lang="ja-JP" altLang="en-US" sz="1200" dirty="0">
                <a:latin typeface="ＭＳ 明朝" panose="02020609040205080304" pitchFamily="17" charset="-128"/>
                <a:ea typeface="ＭＳ 明朝" panose="02020609040205080304" pitchFamily="17" charset="-128"/>
                <a:cs typeface="Times New Roman" pitchFamily="18" charset="0"/>
              </a:rPr>
              <a:t>です。また、血糖、血圧、脂質の</a:t>
            </a:r>
            <a:r>
              <a:rPr lang="en-US" altLang="ja-JP" sz="1200" dirty="0">
                <a:latin typeface="ＭＳ 明朝" panose="02020609040205080304" pitchFamily="17" charset="-128"/>
                <a:ea typeface="ＭＳ 明朝" panose="02020609040205080304" pitchFamily="17" charset="-128"/>
                <a:cs typeface="Times New Roman" pitchFamily="18" charset="0"/>
              </a:rPr>
              <a:t>3</a:t>
            </a:r>
            <a:r>
              <a:rPr lang="ja-JP" altLang="en-US" sz="1200" dirty="0">
                <a:latin typeface="ＭＳ 明朝" panose="02020609040205080304" pitchFamily="17" charset="-128"/>
                <a:ea typeface="ＭＳ 明朝" panose="02020609040205080304" pitchFamily="17" charset="-128"/>
                <a:cs typeface="Times New Roman" pitchFamily="18" charset="0"/>
              </a:rPr>
              <a:t>項目全ての追加リスクを持っている該当者は</a:t>
            </a:r>
            <a:r>
              <a:rPr lang="en-US" altLang="ja-JP" sz="1200" dirty="0">
                <a:latin typeface="ＭＳ 明朝" panose="02020609040205080304" pitchFamily="17" charset="-128"/>
                <a:ea typeface="ＭＳ 明朝" panose="02020609040205080304" pitchFamily="17" charset="-128"/>
                <a:cs typeface="Times New Roman" pitchFamily="18" charset="0"/>
              </a:rPr>
              <a:t>5.6%</a:t>
            </a:r>
            <a:r>
              <a:rPr lang="ja-JP" altLang="en-US" sz="1200" dirty="0">
                <a:latin typeface="ＭＳ 明朝" panose="02020609040205080304" pitchFamily="17" charset="-128"/>
                <a:ea typeface="ＭＳ 明朝" panose="02020609040205080304" pitchFamily="17" charset="-128"/>
                <a:cs typeface="Times New Roman" pitchFamily="18" charset="0"/>
              </a:rPr>
              <a:t>です。</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sp>
        <p:nvSpPr>
          <p:cNvPr id="9" name="タイトル_小_1_3_1">
            <a:extLst>
              <a:ext uri="{FF2B5EF4-FFF2-40B4-BE49-F238E27FC236}">
                <a16:creationId xmlns:a16="http://schemas.microsoft.com/office/drawing/2014/main" id="{F1B71E11-71CB-EF69-EDF3-F0D07E37F309}"/>
              </a:ext>
            </a:extLst>
          </p:cNvPr>
          <p:cNvSpPr txBox="1">
            <a:spLocks/>
          </p:cNvSpPr>
          <p:nvPr/>
        </p:nvSpPr>
        <p:spPr>
          <a:xfrm>
            <a:off x="584673" y="4904102"/>
            <a:ext cx="5653087" cy="2277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L="0" marR="4343"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メタボリックシンドローム判定基準</a:t>
            </a:r>
            <a:endPar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12" name="タイトル_小_1_3_1">
            <a:extLst>
              <a:ext uri="{FF2B5EF4-FFF2-40B4-BE49-F238E27FC236}">
                <a16:creationId xmlns:a16="http://schemas.microsoft.com/office/drawing/2014/main" id="{2FC9D7C0-F0F3-209E-1A3F-1F574544882B}"/>
              </a:ext>
            </a:extLst>
          </p:cNvPr>
          <p:cNvSpPr txBox="1">
            <a:spLocks/>
          </p:cNvSpPr>
          <p:nvPr/>
        </p:nvSpPr>
        <p:spPr>
          <a:xfrm>
            <a:off x="577286" y="5940000"/>
            <a:ext cx="5326628" cy="75265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L="0" marR="4343"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追加リスクの基準値は以下のとおりである。</a:t>
            </a:r>
          </a:p>
          <a:p>
            <a:pPr marL="288000" marR="4343"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①血糖</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空腹時血糖が</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110mg/dl</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以上</a:t>
            </a:r>
            <a:endPar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marL="288000" marR="4343"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②血圧</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収縮期血圧</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130mmHg</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以上または拡張期血圧</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85mmHg</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以上</a:t>
            </a:r>
          </a:p>
          <a:p>
            <a:pPr marL="288000" marR="4343"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③脂質</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中性脂肪</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150mg/dl</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以上または</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HDL</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コレステロール</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40mg/dl</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未満</a:t>
            </a:r>
            <a:b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b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			</a:t>
            </a:r>
          </a:p>
          <a:p>
            <a:pPr marL="0" marR="4343"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糖尿病、高血圧症または脂質異常症の治療に係る薬剤を服用している者も対象となる。</a:t>
            </a:r>
            <a:endPar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graphicFrame>
        <p:nvGraphicFramePr>
          <p:cNvPr id="5" name="表 4">
            <a:extLst>
              <a:ext uri="{FF2B5EF4-FFF2-40B4-BE49-F238E27FC236}">
                <a16:creationId xmlns:a16="http://schemas.microsoft.com/office/drawing/2014/main" id="{11A4B172-950D-46DF-AD96-1881869FBA03}"/>
              </a:ext>
            </a:extLst>
          </p:cNvPr>
          <p:cNvGraphicFramePr>
            <a:graphicFrameLocks noGrp="1"/>
          </p:cNvGraphicFramePr>
          <p:nvPr>
            <p:extLst>
              <p:ext uri="{D42A27DB-BD31-4B8C-83A1-F6EECF244321}">
                <p14:modId xmlns:p14="http://schemas.microsoft.com/office/powerpoint/2010/main" val="3623396407"/>
              </p:ext>
            </p:extLst>
          </p:nvPr>
        </p:nvGraphicFramePr>
        <p:xfrm>
          <a:off x="584673" y="2530905"/>
          <a:ext cx="5310000" cy="1166400"/>
        </p:xfrm>
        <a:graphic>
          <a:graphicData uri="http://schemas.openxmlformats.org/drawingml/2006/table">
            <a:tbl>
              <a:tblPr/>
              <a:tblGrid>
                <a:gridCol w="860400">
                  <a:extLst>
                    <a:ext uri="{9D8B030D-6E8A-4147-A177-3AD203B41FA5}">
                      <a16:colId xmlns:a16="http://schemas.microsoft.com/office/drawing/2014/main" val="3170601920"/>
                    </a:ext>
                  </a:extLst>
                </a:gridCol>
                <a:gridCol w="370800">
                  <a:extLst>
                    <a:ext uri="{9D8B030D-6E8A-4147-A177-3AD203B41FA5}">
                      <a16:colId xmlns:a16="http://schemas.microsoft.com/office/drawing/2014/main" val="1561052144"/>
                    </a:ext>
                  </a:extLst>
                </a:gridCol>
                <a:gridCol w="370800">
                  <a:extLst>
                    <a:ext uri="{9D8B030D-6E8A-4147-A177-3AD203B41FA5}">
                      <a16:colId xmlns:a16="http://schemas.microsoft.com/office/drawing/2014/main" val="2027206808"/>
                    </a:ext>
                  </a:extLst>
                </a:gridCol>
                <a:gridCol w="370800">
                  <a:extLst>
                    <a:ext uri="{9D8B030D-6E8A-4147-A177-3AD203B41FA5}">
                      <a16:colId xmlns:a16="http://schemas.microsoft.com/office/drawing/2014/main" val="812897786"/>
                    </a:ext>
                  </a:extLst>
                </a:gridCol>
                <a:gridCol w="370800">
                  <a:extLst>
                    <a:ext uri="{9D8B030D-6E8A-4147-A177-3AD203B41FA5}">
                      <a16:colId xmlns:a16="http://schemas.microsoft.com/office/drawing/2014/main" val="40056913"/>
                    </a:ext>
                  </a:extLst>
                </a:gridCol>
                <a:gridCol w="370800">
                  <a:extLst>
                    <a:ext uri="{9D8B030D-6E8A-4147-A177-3AD203B41FA5}">
                      <a16:colId xmlns:a16="http://schemas.microsoft.com/office/drawing/2014/main" val="3377583279"/>
                    </a:ext>
                  </a:extLst>
                </a:gridCol>
                <a:gridCol w="370800">
                  <a:extLst>
                    <a:ext uri="{9D8B030D-6E8A-4147-A177-3AD203B41FA5}">
                      <a16:colId xmlns:a16="http://schemas.microsoft.com/office/drawing/2014/main" val="3127368097"/>
                    </a:ext>
                  </a:extLst>
                </a:gridCol>
                <a:gridCol w="370800">
                  <a:extLst>
                    <a:ext uri="{9D8B030D-6E8A-4147-A177-3AD203B41FA5}">
                      <a16:colId xmlns:a16="http://schemas.microsoft.com/office/drawing/2014/main" val="1313395700"/>
                    </a:ext>
                  </a:extLst>
                </a:gridCol>
                <a:gridCol w="370800">
                  <a:extLst>
                    <a:ext uri="{9D8B030D-6E8A-4147-A177-3AD203B41FA5}">
                      <a16:colId xmlns:a16="http://schemas.microsoft.com/office/drawing/2014/main" val="773135073"/>
                    </a:ext>
                  </a:extLst>
                </a:gridCol>
                <a:gridCol w="370800">
                  <a:extLst>
                    <a:ext uri="{9D8B030D-6E8A-4147-A177-3AD203B41FA5}">
                      <a16:colId xmlns:a16="http://schemas.microsoft.com/office/drawing/2014/main" val="150847054"/>
                    </a:ext>
                  </a:extLst>
                </a:gridCol>
                <a:gridCol w="370800">
                  <a:extLst>
                    <a:ext uri="{9D8B030D-6E8A-4147-A177-3AD203B41FA5}">
                      <a16:colId xmlns:a16="http://schemas.microsoft.com/office/drawing/2014/main" val="2586295359"/>
                    </a:ext>
                  </a:extLst>
                </a:gridCol>
                <a:gridCol w="370800">
                  <a:extLst>
                    <a:ext uri="{9D8B030D-6E8A-4147-A177-3AD203B41FA5}">
                      <a16:colId xmlns:a16="http://schemas.microsoft.com/office/drawing/2014/main" val="3558365187"/>
                    </a:ext>
                  </a:extLst>
                </a:gridCol>
                <a:gridCol w="370800">
                  <a:extLst>
                    <a:ext uri="{9D8B030D-6E8A-4147-A177-3AD203B41FA5}">
                      <a16:colId xmlns:a16="http://schemas.microsoft.com/office/drawing/2014/main" val="3436706111"/>
                    </a:ext>
                  </a:extLst>
                </a:gridCol>
              </a:tblGrid>
              <a:tr h="187200">
                <a:tc rowSpan="3">
                  <a:txBody>
                    <a:bodyPr/>
                    <a:lstStyle/>
                    <a:p>
                      <a:pPr algn="ctr"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年齢階層</a:t>
                      </a:r>
                    </a:p>
                  </a:txBody>
                  <a:tcPr marL="7853" marR="7853" marT="7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健診受診者</a:t>
                      </a:r>
                    </a:p>
                  </a:txBody>
                  <a:tcPr marL="7853" marR="7853" marT="7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gridSpan="2">
                  <a:txBody>
                    <a:bodyPr/>
                    <a:lstStyle/>
                    <a:p>
                      <a:pPr algn="ctr"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腹囲のみ</a:t>
                      </a:r>
                    </a:p>
                  </a:txBody>
                  <a:tcPr marL="7853" marR="7853" marT="7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gridSpan="2">
                  <a:txBody>
                    <a:bodyPr/>
                    <a:lstStyle/>
                    <a:p>
                      <a:pPr algn="ctr"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予備群</a:t>
                      </a:r>
                    </a:p>
                  </a:txBody>
                  <a:tcPr marL="7853" marR="7853" marT="785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　</a:t>
                      </a:r>
                    </a:p>
                  </a:txBody>
                  <a:tcPr marL="7853" marR="7853" marT="78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　</a:t>
                      </a:r>
                    </a:p>
                  </a:txBody>
                  <a:tcPr marL="7853" marR="7853" marT="78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　</a:t>
                      </a:r>
                    </a:p>
                  </a:txBody>
                  <a:tcPr marL="7853" marR="7853" marT="78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　</a:t>
                      </a:r>
                    </a:p>
                  </a:txBody>
                  <a:tcPr marL="7853" marR="7853" marT="78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　</a:t>
                      </a:r>
                    </a:p>
                  </a:txBody>
                  <a:tcPr marL="7853" marR="7853" marT="78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　</a:t>
                      </a:r>
                    </a:p>
                  </a:txBody>
                  <a:tcPr marL="7853" marR="7853" marT="785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5910669"/>
                  </a:ext>
                </a:extLst>
              </a:tr>
              <a:tr h="187200">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a:txBody>
                    <a:bodyPr/>
                    <a:lstStyle/>
                    <a:p>
                      <a:pPr algn="ctr"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血糖</a:t>
                      </a:r>
                    </a:p>
                  </a:txBody>
                  <a:tcPr marL="7853" marR="7853" marT="7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血圧</a:t>
                      </a:r>
                    </a:p>
                  </a:txBody>
                  <a:tcPr marL="7853" marR="7853" marT="7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脂質</a:t>
                      </a:r>
                    </a:p>
                  </a:txBody>
                  <a:tcPr marL="7853" marR="7853" marT="7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4039747600"/>
                  </a:ext>
                </a:extLst>
              </a:tr>
              <a:tr h="230400">
                <a:tc vMerge="1">
                  <a:txBody>
                    <a:bodyPr/>
                    <a:lstStyle/>
                    <a:p>
                      <a:endParaRPr kumimoji="1" lang="ja-JP" altLang="en-US"/>
                    </a:p>
                  </a:txBody>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人数</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7853" marR="7853" marT="785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割合</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7853" marR="7853" marT="785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人数</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7853" marR="7853" marT="785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割合</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7853" marR="7853" marT="785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人数</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7853" marR="7853" marT="785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割合</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7853" marR="7853" marT="785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人数</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7853" marR="7853" marT="785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割合</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7853" marR="7853" marT="785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人数</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7853" marR="7853" marT="785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割合</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7853" marR="7853" marT="785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人数</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7853" marR="7853" marT="785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割合</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7853" marR="7853" marT="785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8367137"/>
                  </a:ext>
                </a:extLst>
              </a:tr>
              <a:tr h="187200">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40</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64</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歳</a:t>
                      </a:r>
                    </a:p>
                  </a:txBody>
                  <a:tcPr marL="7853" marR="7853" marT="7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chemeClr val="tx1"/>
                          </a:solidFill>
                          <a:effectLst/>
                          <a:latin typeface="ＭＳ 明朝" panose="02020609040205080304" pitchFamily="17" charset="-128"/>
                          <a:ea typeface="ＭＳ 明朝" panose="02020609040205080304" pitchFamily="17" charset="-128"/>
                        </a:rPr>
                        <a:t>33.3%</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4.1%</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14.3%</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0.0%</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6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12.2%</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2.0%</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1876315"/>
                  </a:ext>
                </a:extLst>
              </a:tr>
              <a:tr h="187200">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65</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74</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歳</a:t>
                      </a:r>
                    </a:p>
                  </a:txBody>
                  <a:tcPr marL="7853" marR="7853" marT="7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112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50.5%</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1.8%</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11.6%</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0.9%</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8.9%</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1.8%</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9453577"/>
                  </a:ext>
                </a:extLst>
              </a:tr>
              <a:tr h="187200">
                <a:tc>
                  <a:txBody>
                    <a:bodyPr/>
                    <a:lstStyle/>
                    <a:p>
                      <a:pPr algn="ctr"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全体</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(40</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74</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7853" marR="7853" marT="7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161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chemeClr val="tx1"/>
                          </a:solidFill>
                          <a:effectLst/>
                          <a:latin typeface="ＭＳ 明朝" panose="02020609040205080304" pitchFamily="17" charset="-128"/>
                          <a:ea typeface="ＭＳ 明朝" panose="02020609040205080304" pitchFamily="17" charset="-128"/>
                        </a:rPr>
                        <a:t>43.6%</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2.5%</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12.4%</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0.6%</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16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9.9%</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1.9%</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6911637"/>
                  </a:ext>
                </a:extLst>
              </a:tr>
            </a:tbl>
          </a:graphicData>
        </a:graphic>
      </p:graphicFrame>
      <p:graphicFrame>
        <p:nvGraphicFramePr>
          <p:cNvPr id="6" name="表 5">
            <a:extLst>
              <a:ext uri="{FF2B5EF4-FFF2-40B4-BE49-F238E27FC236}">
                <a16:creationId xmlns:a16="http://schemas.microsoft.com/office/drawing/2014/main" id="{36F5922B-DCB7-4D3C-B4F3-459C7C088FDB}"/>
              </a:ext>
            </a:extLst>
          </p:cNvPr>
          <p:cNvGraphicFramePr>
            <a:graphicFrameLocks noGrp="1"/>
          </p:cNvGraphicFramePr>
          <p:nvPr>
            <p:extLst>
              <p:ext uri="{D42A27DB-BD31-4B8C-83A1-F6EECF244321}">
                <p14:modId xmlns:p14="http://schemas.microsoft.com/office/powerpoint/2010/main" val="2174860500"/>
              </p:ext>
            </p:extLst>
          </p:nvPr>
        </p:nvGraphicFramePr>
        <p:xfrm>
          <a:off x="584673" y="3743625"/>
          <a:ext cx="4600800" cy="1141285"/>
        </p:xfrm>
        <a:graphic>
          <a:graphicData uri="http://schemas.openxmlformats.org/drawingml/2006/table">
            <a:tbl>
              <a:tblPr/>
              <a:tblGrid>
                <a:gridCol w="856800">
                  <a:extLst>
                    <a:ext uri="{9D8B030D-6E8A-4147-A177-3AD203B41FA5}">
                      <a16:colId xmlns:a16="http://schemas.microsoft.com/office/drawing/2014/main" val="3327467912"/>
                    </a:ext>
                  </a:extLst>
                </a:gridCol>
                <a:gridCol w="374400">
                  <a:extLst>
                    <a:ext uri="{9D8B030D-6E8A-4147-A177-3AD203B41FA5}">
                      <a16:colId xmlns:a16="http://schemas.microsoft.com/office/drawing/2014/main" val="84337406"/>
                    </a:ext>
                  </a:extLst>
                </a:gridCol>
                <a:gridCol w="374400">
                  <a:extLst>
                    <a:ext uri="{9D8B030D-6E8A-4147-A177-3AD203B41FA5}">
                      <a16:colId xmlns:a16="http://schemas.microsoft.com/office/drawing/2014/main" val="4257183358"/>
                    </a:ext>
                  </a:extLst>
                </a:gridCol>
                <a:gridCol w="374400">
                  <a:extLst>
                    <a:ext uri="{9D8B030D-6E8A-4147-A177-3AD203B41FA5}">
                      <a16:colId xmlns:a16="http://schemas.microsoft.com/office/drawing/2014/main" val="4132924604"/>
                    </a:ext>
                  </a:extLst>
                </a:gridCol>
                <a:gridCol w="374400">
                  <a:extLst>
                    <a:ext uri="{9D8B030D-6E8A-4147-A177-3AD203B41FA5}">
                      <a16:colId xmlns:a16="http://schemas.microsoft.com/office/drawing/2014/main" val="1352930299"/>
                    </a:ext>
                  </a:extLst>
                </a:gridCol>
                <a:gridCol w="374400">
                  <a:extLst>
                    <a:ext uri="{9D8B030D-6E8A-4147-A177-3AD203B41FA5}">
                      <a16:colId xmlns:a16="http://schemas.microsoft.com/office/drawing/2014/main" val="3401653268"/>
                    </a:ext>
                  </a:extLst>
                </a:gridCol>
                <a:gridCol w="374400">
                  <a:extLst>
                    <a:ext uri="{9D8B030D-6E8A-4147-A177-3AD203B41FA5}">
                      <a16:colId xmlns:a16="http://schemas.microsoft.com/office/drawing/2014/main" val="3187525515"/>
                    </a:ext>
                  </a:extLst>
                </a:gridCol>
                <a:gridCol w="374400">
                  <a:extLst>
                    <a:ext uri="{9D8B030D-6E8A-4147-A177-3AD203B41FA5}">
                      <a16:colId xmlns:a16="http://schemas.microsoft.com/office/drawing/2014/main" val="3944182888"/>
                    </a:ext>
                  </a:extLst>
                </a:gridCol>
                <a:gridCol w="374400">
                  <a:extLst>
                    <a:ext uri="{9D8B030D-6E8A-4147-A177-3AD203B41FA5}">
                      <a16:colId xmlns:a16="http://schemas.microsoft.com/office/drawing/2014/main" val="3998319412"/>
                    </a:ext>
                  </a:extLst>
                </a:gridCol>
                <a:gridCol w="374400">
                  <a:extLst>
                    <a:ext uri="{9D8B030D-6E8A-4147-A177-3AD203B41FA5}">
                      <a16:colId xmlns:a16="http://schemas.microsoft.com/office/drawing/2014/main" val="2942381702"/>
                    </a:ext>
                  </a:extLst>
                </a:gridCol>
                <a:gridCol w="374400">
                  <a:extLst>
                    <a:ext uri="{9D8B030D-6E8A-4147-A177-3AD203B41FA5}">
                      <a16:colId xmlns:a16="http://schemas.microsoft.com/office/drawing/2014/main" val="3101804494"/>
                    </a:ext>
                  </a:extLst>
                </a:gridCol>
              </a:tblGrid>
              <a:tr h="158485">
                <a:tc rowSpan="3">
                  <a:txBody>
                    <a:bodyPr/>
                    <a:lstStyle/>
                    <a:p>
                      <a:pPr algn="ctr"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年齢階層</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該当者</a:t>
                      </a:r>
                    </a:p>
                  </a:txBody>
                  <a:tcPr marL="9171" marR="9171" marT="91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9171" marR="9171" marT="91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9171" marR="9171" marT="91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9171" marR="9171" marT="91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9171" marR="9171" marT="91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9171" marR="9171" marT="91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9171" marR="9171" marT="91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9171" marR="9171" marT="91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9171" marR="9171" marT="91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7956918"/>
                  </a:ext>
                </a:extLst>
              </a:tr>
              <a:tr h="198000">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a:txBody>
                    <a:bodyPr/>
                    <a:lstStyle/>
                    <a:p>
                      <a:pPr algn="ctr"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血糖＋血圧</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血糖＋脂質</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血圧＋脂質</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項目全て</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787131338"/>
                  </a:ext>
                </a:extLst>
              </a:tr>
              <a:tr h="234000">
                <a:tc vMerge="1">
                  <a:txBody>
                    <a:bodyPr/>
                    <a:lstStyle/>
                    <a:p>
                      <a:endParaRPr kumimoji="1" lang="ja-JP" altLang="en-US"/>
                    </a:p>
                  </a:txBody>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人数</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割合</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9171" marR="9171" marT="9171"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人数</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割合</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9171" marR="9171" marT="9171"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人数</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割合</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9171" marR="9171" marT="9171"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人数</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割合</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9171" marR="9171" marT="9171"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人数</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割合</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9171" marR="9171" marT="9171"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4757330"/>
                  </a:ext>
                </a:extLst>
              </a:tr>
              <a:tr h="183600">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40</a:t>
                      </a: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歳～</a:t>
                      </a: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64</a:t>
                      </a: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歳</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24.5%</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10.2%</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2.0%</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10.2%</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2.0%</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7612228"/>
                  </a:ext>
                </a:extLst>
              </a:tr>
              <a:tr h="183600">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65</a:t>
                      </a: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歳～</a:t>
                      </a: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74</a:t>
                      </a: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歳</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27.7%</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11.6%</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0.9%</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8.0%</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7.1%</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2077425"/>
                  </a:ext>
                </a:extLst>
              </a:tr>
              <a:tr h="183600">
                <a:tc>
                  <a:txBody>
                    <a:bodyPr/>
                    <a:lstStyle/>
                    <a:p>
                      <a:pPr algn="ctr"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全体</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(40</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74</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26.7%</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11.2%</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1.2%</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8.7%</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5.6%</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6627028"/>
                  </a:ext>
                </a:extLst>
              </a:tr>
            </a:tbl>
          </a:graphicData>
        </a:graphic>
      </p:graphicFrame>
    </p:spTree>
    <p:extLst>
      <p:ext uri="{BB962C8B-B14F-4D97-AF65-F5344CB8AC3E}">
        <p14:creationId xmlns:p14="http://schemas.microsoft.com/office/powerpoint/2010/main" val="4153440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800" b="0" i="0" u="none" strike="noStrike" kern="1200" cap="none" spc="0" normalizeH="0" baseline="0" noProof="0" smtClean="0">
                <a:ln>
                  <a:noFill/>
                </a:ln>
                <a:solidFill>
                  <a:prstClr val="black">
                    <a:tint val="75000"/>
                  </a:prstClr>
                </a:solidFill>
                <a:effectLst/>
                <a:uLnTx/>
                <a:uFillTx/>
                <a:latin typeface="ＭＳ 明朝" panose="02020609040205080304" pitchFamily="17" charset="-128"/>
                <a:ea typeface="ＭＳ 明朝" panose="02020609040205080304" pitchFamily="17" charset="-128"/>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1" lang="ja-JP" altLang="en-US" sz="800" b="0" i="0" u="none" strike="noStrike" kern="1200" cap="none" spc="0" normalizeH="0" baseline="0" noProof="0" dirty="0">
              <a:ln>
                <a:noFill/>
              </a:ln>
              <a:solidFill>
                <a:prstClr val="black">
                  <a:tint val="75000"/>
                </a:prstClr>
              </a:solidFill>
              <a:effectLst/>
              <a:uLnTx/>
              <a:uFillTx/>
              <a:latin typeface="ＭＳ 明朝" panose="02020609040205080304" pitchFamily="17" charset="-128"/>
              <a:ea typeface="ＭＳ 明朝" panose="02020609040205080304" pitchFamily="17" charset="-128"/>
            </a:endParaRPr>
          </a:p>
        </p:txBody>
      </p:sp>
      <p:sp>
        <p:nvSpPr>
          <p:cNvPr id="3" name="テキスト ボックス 2">
            <a:extLst>
              <a:ext uri="{FF2B5EF4-FFF2-40B4-BE49-F238E27FC236}">
                <a16:creationId xmlns:a16="http://schemas.microsoft.com/office/drawing/2014/main" id="{32DC2411-7CE9-842A-BEBC-95DC59B36E5C}"/>
              </a:ext>
            </a:extLst>
          </p:cNvPr>
          <p:cNvSpPr txBox="1">
            <a:spLocks noChangeAspect="1"/>
          </p:cNvSpPr>
          <p:nvPr/>
        </p:nvSpPr>
        <p:spPr>
          <a:xfrm>
            <a:off x="575729" y="2159495"/>
            <a:ext cx="3420379" cy="276999"/>
          </a:xfrm>
          <a:prstGeom prst="rect">
            <a:avLst/>
          </a:prstGeom>
          <a:noFill/>
          <a:ln>
            <a:noFill/>
          </a:ln>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質問票調査の状況</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令和</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4</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年度</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6" name="テキスト ボックス 5">
            <a:extLst>
              <a:ext uri="{FF2B5EF4-FFF2-40B4-BE49-F238E27FC236}">
                <a16:creationId xmlns:a16="http://schemas.microsoft.com/office/drawing/2014/main" id="{D3BFD7BF-1B63-C455-59BA-73FA6776F233}"/>
              </a:ext>
            </a:extLst>
          </p:cNvPr>
          <p:cNvSpPr txBox="1">
            <a:spLocks noChangeAspect="1"/>
          </p:cNvSpPr>
          <p:nvPr/>
        </p:nvSpPr>
        <p:spPr>
          <a:xfrm>
            <a:off x="592880" y="916187"/>
            <a:ext cx="5302990" cy="1445589"/>
          </a:xfrm>
          <a:prstGeom prst="rect">
            <a:avLst/>
          </a:prstGeom>
          <a:noFill/>
          <a:ln>
            <a:noFill/>
          </a:ln>
        </p:spPr>
        <p:txBody>
          <a:bodyPr wrap="square" lIns="0" rIns="90000" rtlCol="0">
            <a:spAutoFit/>
          </a:bodyPr>
          <a:lstStyle/>
          <a:p>
            <a:pPr lvl="0" algn="just" fontAlgn="base">
              <a:lnSpc>
                <a:spcPct val="125000"/>
              </a:lnSpc>
              <a:spcBef>
                <a:spcPct val="0"/>
              </a:spcBef>
              <a:spcAft>
                <a:spcPct val="0"/>
              </a:spcAft>
              <a:defRPr/>
            </a:pPr>
            <a:r>
              <a:rPr kumimoji="1" lang="en-US" altLang="ja-JP" sz="1200" dirty="0">
                <a:solidFill>
                  <a:prstClr val="black"/>
                </a:solidFill>
                <a:latin typeface="ＭＳ 明朝" panose="02020609040205080304" pitchFamily="17" charset="-128"/>
                <a:ea typeface="ＭＳ 明朝" panose="02020609040205080304" pitchFamily="17" charset="-128"/>
                <a:cs typeface="Times New Roman" pitchFamily="18" charset="0"/>
              </a:rPr>
              <a:t>(4)</a:t>
            </a:r>
            <a:r>
              <a:rPr kumimoji="1" lang="ja-JP" altLang="en-US" sz="1200" dirty="0">
                <a:solidFill>
                  <a:prstClr val="black"/>
                </a:solidFill>
                <a:latin typeface="ＭＳ 明朝" panose="02020609040205080304" pitchFamily="17" charset="-128"/>
                <a:ea typeface="ＭＳ 明朝" panose="02020609040205080304" pitchFamily="17" charset="-128"/>
                <a:cs typeface="Times New Roman" pitchFamily="18" charset="0"/>
              </a:rPr>
              <a:t>質問票調査の状況</a:t>
            </a:r>
            <a:endParaRPr kumimoji="1" lang="en-US" altLang="ja-JP" sz="1200" dirty="0">
              <a:solidFill>
                <a:prstClr val="black"/>
              </a:solidFill>
              <a:latin typeface="ＭＳ 明朝" panose="02020609040205080304" pitchFamily="17" charset="-128"/>
              <a:ea typeface="ＭＳ 明朝" panose="02020609040205080304" pitchFamily="17" charset="-128"/>
              <a:cs typeface="Times New Roman" pitchFamily="18" charset="0"/>
            </a:endParaRPr>
          </a:p>
          <a:p>
            <a:pPr algn="just" fontAlgn="base">
              <a:lnSpc>
                <a:spcPct val="125000"/>
              </a:lnSpc>
              <a:spcBef>
                <a:spcPct val="0"/>
              </a:spcBef>
              <a:spcAft>
                <a:spcPct val="0"/>
              </a:spcAft>
              <a:defRPr/>
            </a:pPr>
            <a:r>
              <a:rPr lang="ja-JP" altLang="en-US" sz="1200" dirty="0">
                <a:latin typeface="ＭＳ 明朝" panose="02020609040205080304" pitchFamily="17" charset="-128"/>
                <a:ea typeface="ＭＳ 明朝" panose="02020609040205080304" pitchFamily="17" charset="-128"/>
                <a:cs typeface="Times New Roman" pitchFamily="18" charset="0"/>
              </a:rPr>
              <a:t>　</a:t>
            </a:r>
            <a:r>
              <a:rPr kumimoji="1" lang="ja-JP" altLang="en-US" sz="1200" dirty="0">
                <a:solidFill>
                  <a:prstClr val="black"/>
                </a:solidFill>
                <a:latin typeface="ＭＳ 明朝" panose="02020609040205080304" pitchFamily="17" charset="-128"/>
                <a:ea typeface="ＭＳ 明朝" panose="02020609040205080304" pitchFamily="17" charset="-128"/>
                <a:cs typeface="Times New Roman" pitchFamily="18" charset="0"/>
              </a:rPr>
              <a:t>以下は、令和</a:t>
            </a:r>
            <a:r>
              <a:rPr kumimoji="1" lang="en-US" altLang="ja-JP" sz="1200" dirty="0">
                <a:solidFill>
                  <a:prstClr val="black"/>
                </a:solidFill>
                <a:latin typeface="ＭＳ 明朝" panose="02020609040205080304" pitchFamily="17" charset="-128"/>
                <a:ea typeface="ＭＳ 明朝" panose="02020609040205080304" pitchFamily="17" charset="-128"/>
                <a:cs typeface="Times New Roman" pitchFamily="18" charset="0"/>
              </a:rPr>
              <a:t>4</a:t>
            </a:r>
            <a:r>
              <a:rPr kumimoji="1" lang="ja-JP" altLang="en-US" sz="1200" dirty="0">
                <a:solidFill>
                  <a:prstClr val="black"/>
                </a:solidFill>
                <a:latin typeface="ＭＳ 明朝" panose="02020609040205080304" pitchFamily="17" charset="-128"/>
                <a:ea typeface="ＭＳ 明朝" panose="02020609040205080304" pitchFamily="17" charset="-128"/>
                <a:cs typeface="Times New Roman" pitchFamily="18" charset="0"/>
              </a:rPr>
              <a:t>年度健康診査データにおける質問票調査の状況について、年齢階層別に示したものです。全体</a:t>
            </a:r>
            <a:r>
              <a:rPr kumimoji="1" lang="en-US" altLang="ja-JP" sz="1200" dirty="0">
                <a:solidFill>
                  <a:prstClr val="black"/>
                </a:solidFill>
                <a:latin typeface="ＭＳ 明朝" panose="02020609040205080304" pitchFamily="17" charset="-128"/>
                <a:ea typeface="ＭＳ 明朝" panose="02020609040205080304" pitchFamily="17" charset="-128"/>
                <a:cs typeface="Times New Roman" pitchFamily="18" charset="0"/>
              </a:rPr>
              <a:t>(40</a:t>
            </a:r>
            <a:r>
              <a:rPr kumimoji="1" lang="ja-JP" altLang="en-US" sz="1200" dirty="0">
                <a:solidFill>
                  <a:prstClr val="black"/>
                </a:solidFill>
                <a:latin typeface="ＭＳ 明朝" panose="02020609040205080304" pitchFamily="17" charset="-128"/>
                <a:ea typeface="ＭＳ 明朝" panose="02020609040205080304" pitchFamily="17" charset="-128"/>
                <a:cs typeface="Times New Roman" pitchFamily="18" charset="0"/>
              </a:rPr>
              <a:t>歳～</a:t>
            </a:r>
            <a:r>
              <a:rPr kumimoji="1" lang="en-US" altLang="ja-JP" sz="1200" dirty="0">
                <a:solidFill>
                  <a:prstClr val="black"/>
                </a:solidFill>
                <a:latin typeface="ＭＳ 明朝" panose="02020609040205080304" pitchFamily="17" charset="-128"/>
                <a:ea typeface="ＭＳ 明朝" panose="02020609040205080304" pitchFamily="17" charset="-128"/>
                <a:cs typeface="Times New Roman" pitchFamily="18" charset="0"/>
              </a:rPr>
              <a:t>74</a:t>
            </a:r>
            <a:r>
              <a:rPr kumimoji="1" lang="ja-JP" altLang="en-US" sz="1200" dirty="0">
                <a:solidFill>
                  <a:prstClr val="black"/>
                </a:solidFill>
                <a:latin typeface="ＭＳ 明朝" panose="02020609040205080304" pitchFamily="17" charset="-128"/>
                <a:ea typeface="ＭＳ 明朝" panose="02020609040205080304" pitchFamily="17" charset="-128"/>
                <a:cs typeface="Times New Roman" pitchFamily="18" charset="0"/>
              </a:rPr>
              <a:t>歳</a:t>
            </a:r>
            <a:r>
              <a:rPr kumimoji="1" lang="en-US" altLang="ja-JP" sz="1200" dirty="0">
                <a:solidFill>
                  <a:prstClr val="black"/>
                </a:solidFill>
                <a:latin typeface="ＭＳ 明朝" panose="02020609040205080304" pitchFamily="17" charset="-128"/>
                <a:ea typeface="ＭＳ 明朝" panose="02020609040205080304" pitchFamily="17" charset="-128"/>
                <a:cs typeface="Times New Roman" pitchFamily="18" charset="0"/>
              </a:rPr>
              <a:t>)</a:t>
            </a:r>
            <a:r>
              <a:rPr kumimoji="1" lang="ja-JP" altLang="en-US" sz="1200" dirty="0">
                <a:solidFill>
                  <a:prstClr val="black"/>
                </a:solidFill>
                <a:latin typeface="ＭＳ 明朝" panose="02020609040205080304" pitchFamily="17" charset="-128"/>
                <a:ea typeface="ＭＳ 明朝" panose="02020609040205080304" pitchFamily="17" charset="-128"/>
                <a:cs typeface="Times New Roman" pitchFamily="18" charset="0"/>
              </a:rPr>
              <a:t>では、多くの項目で本村は良い回答となっている中、分類</a:t>
            </a:r>
            <a:r>
              <a:rPr kumimoji="1" lang="en-US" altLang="ja-JP" sz="1200" dirty="0">
                <a:solidFill>
                  <a:prstClr val="black"/>
                </a:solidFill>
                <a:latin typeface="ＭＳ 明朝" panose="02020609040205080304" pitchFamily="17" charset="-128"/>
                <a:ea typeface="ＭＳ 明朝" panose="02020609040205080304" pitchFamily="17" charset="-128"/>
                <a:cs typeface="Times New Roman" pitchFamily="18" charset="0"/>
              </a:rPr>
              <a:t>｢</a:t>
            </a:r>
            <a:r>
              <a:rPr kumimoji="1" lang="ja-JP" altLang="en-US" sz="1200" dirty="0">
                <a:solidFill>
                  <a:prstClr val="black"/>
                </a:solidFill>
                <a:latin typeface="ＭＳ 明朝" panose="02020609040205080304" pitchFamily="17" charset="-128"/>
                <a:ea typeface="ＭＳ 明朝" panose="02020609040205080304" pitchFamily="17" charset="-128"/>
                <a:cs typeface="Times New Roman" pitchFamily="18" charset="0"/>
              </a:rPr>
              <a:t>喫煙</a:t>
            </a:r>
            <a:r>
              <a:rPr kumimoji="1" lang="en-US" altLang="ja-JP" sz="1200" dirty="0">
                <a:solidFill>
                  <a:prstClr val="black"/>
                </a:solidFill>
                <a:latin typeface="ＭＳ 明朝" panose="02020609040205080304" pitchFamily="17" charset="-128"/>
                <a:ea typeface="ＭＳ 明朝" panose="02020609040205080304" pitchFamily="17" charset="-128"/>
                <a:cs typeface="Times New Roman" pitchFamily="18" charset="0"/>
              </a:rPr>
              <a:t>｣｢</a:t>
            </a:r>
            <a:r>
              <a:rPr kumimoji="1" lang="ja-JP" altLang="en-US" sz="1200" dirty="0">
                <a:solidFill>
                  <a:prstClr val="black"/>
                </a:solidFill>
                <a:latin typeface="ＭＳ 明朝" panose="02020609040205080304" pitchFamily="17" charset="-128"/>
                <a:ea typeface="ＭＳ 明朝" panose="02020609040205080304" pitchFamily="17" charset="-128"/>
                <a:cs typeface="Times New Roman" pitchFamily="18" charset="0"/>
              </a:rPr>
              <a:t>体重増加</a:t>
            </a:r>
            <a:r>
              <a:rPr kumimoji="1" lang="en-US" altLang="ja-JP" sz="1200" dirty="0">
                <a:solidFill>
                  <a:prstClr val="black"/>
                </a:solidFill>
                <a:latin typeface="ＭＳ 明朝" panose="02020609040205080304" pitchFamily="17" charset="-128"/>
                <a:ea typeface="ＭＳ 明朝" panose="02020609040205080304" pitchFamily="17" charset="-128"/>
                <a:cs typeface="Times New Roman" pitchFamily="18" charset="0"/>
              </a:rPr>
              <a:t>｣｢</a:t>
            </a:r>
            <a:r>
              <a:rPr kumimoji="1" lang="ja-JP" altLang="en-US" sz="1200" dirty="0">
                <a:solidFill>
                  <a:prstClr val="black"/>
                </a:solidFill>
                <a:latin typeface="ＭＳ 明朝" panose="02020609040205080304" pitchFamily="17" charset="-128"/>
                <a:ea typeface="ＭＳ 明朝" panose="02020609040205080304" pitchFamily="17" charset="-128"/>
                <a:cs typeface="Times New Roman" pitchFamily="18" charset="0"/>
              </a:rPr>
              <a:t>運動</a:t>
            </a:r>
            <a:r>
              <a:rPr kumimoji="1" lang="en-US" altLang="ja-JP" sz="1200" dirty="0">
                <a:solidFill>
                  <a:prstClr val="black"/>
                </a:solidFill>
                <a:latin typeface="ＭＳ 明朝" panose="02020609040205080304" pitchFamily="17" charset="-128"/>
                <a:ea typeface="ＭＳ 明朝" panose="02020609040205080304" pitchFamily="17" charset="-128"/>
                <a:cs typeface="Times New Roman" pitchFamily="18" charset="0"/>
              </a:rPr>
              <a:t>｣｢</a:t>
            </a:r>
            <a:r>
              <a:rPr kumimoji="1" lang="ja-JP" altLang="en-US" sz="1200" dirty="0">
                <a:solidFill>
                  <a:prstClr val="black"/>
                </a:solidFill>
                <a:latin typeface="ＭＳ 明朝" panose="02020609040205080304" pitchFamily="17" charset="-128"/>
                <a:ea typeface="ＭＳ 明朝" panose="02020609040205080304" pitchFamily="17" charset="-128"/>
                <a:cs typeface="Times New Roman" pitchFamily="18" charset="0"/>
              </a:rPr>
              <a:t>睡眠</a:t>
            </a:r>
            <a:r>
              <a:rPr kumimoji="1" lang="en-US" altLang="ja-JP" sz="1200" dirty="0">
                <a:solidFill>
                  <a:prstClr val="black"/>
                </a:solidFill>
                <a:latin typeface="ＭＳ 明朝" panose="02020609040205080304" pitchFamily="17" charset="-128"/>
                <a:ea typeface="ＭＳ 明朝" panose="02020609040205080304" pitchFamily="17" charset="-128"/>
                <a:cs typeface="Times New Roman" pitchFamily="18" charset="0"/>
              </a:rPr>
              <a:t>｣｢</a:t>
            </a:r>
            <a:r>
              <a:rPr kumimoji="1" lang="ja-JP" altLang="en-US" sz="1200" dirty="0">
                <a:solidFill>
                  <a:prstClr val="black"/>
                </a:solidFill>
                <a:latin typeface="ＭＳ 明朝" panose="02020609040205080304" pitchFamily="17" charset="-128"/>
                <a:ea typeface="ＭＳ 明朝" panose="02020609040205080304" pitchFamily="17" charset="-128"/>
                <a:cs typeface="Times New Roman" pitchFamily="18" charset="0"/>
              </a:rPr>
              <a:t>生活習慣改善意欲</a:t>
            </a:r>
            <a:r>
              <a:rPr kumimoji="1" lang="en-US" altLang="ja-JP" sz="1200" dirty="0">
                <a:solidFill>
                  <a:prstClr val="black"/>
                </a:solidFill>
                <a:latin typeface="ＭＳ 明朝" panose="02020609040205080304" pitchFamily="17" charset="-128"/>
                <a:ea typeface="ＭＳ 明朝" panose="02020609040205080304" pitchFamily="17" charset="-128"/>
                <a:cs typeface="Times New Roman" pitchFamily="18" charset="0"/>
              </a:rPr>
              <a:t>｣</a:t>
            </a:r>
            <a:r>
              <a:rPr kumimoji="1" lang="ja-JP" altLang="en-US" sz="1200" dirty="0">
                <a:solidFill>
                  <a:prstClr val="black"/>
                </a:solidFill>
                <a:latin typeface="ＭＳ 明朝" panose="02020609040205080304" pitchFamily="17" charset="-128"/>
                <a:ea typeface="ＭＳ 明朝" panose="02020609040205080304" pitchFamily="17" charset="-128"/>
                <a:cs typeface="Times New Roman" pitchFamily="18" charset="0"/>
              </a:rPr>
              <a:t>の各項目で課題となる項目の割合が青森県よりも高く</a:t>
            </a:r>
            <a:r>
              <a:rPr lang="ja-JP" altLang="en-US" sz="1200" dirty="0">
                <a:latin typeface="MS Mincho"/>
                <a:ea typeface="MS Mincho"/>
                <a:cs typeface="MS Mincho"/>
                <a:sym typeface="MS Mincho"/>
              </a:rPr>
              <a:t>なっています。</a:t>
            </a:r>
          </a:p>
          <a:p>
            <a:pPr lvl="0" algn="just" fontAlgn="base">
              <a:lnSpc>
                <a:spcPct val="125000"/>
              </a:lnSpc>
              <a:spcBef>
                <a:spcPct val="0"/>
              </a:spcBef>
              <a:spcAft>
                <a:spcPct val="0"/>
              </a:spcAft>
              <a:defRPr/>
            </a:pPr>
            <a:endParaRPr kumimoji="1" lang="en-US" altLang="ja-JP" sz="1200" dirty="0">
              <a:solidFill>
                <a:prstClr val="black"/>
              </a:solidFill>
              <a:latin typeface="ＭＳ 明朝" panose="02020609040205080304" pitchFamily="17" charset="-128"/>
              <a:ea typeface="ＭＳ 明朝" panose="02020609040205080304" pitchFamily="17" charset="-128"/>
              <a:cs typeface="Times New Roman" pitchFamily="18" charset="0"/>
            </a:endParaRPr>
          </a:p>
        </p:txBody>
      </p:sp>
      <p:graphicFrame>
        <p:nvGraphicFramePr>
          <p:cNvPr id="5" name="表 4">
            <a:extLst>
              <a:ext uri="{FF2B5EF4-FFF2-40B4-BE49-F238E27FC236}">
                <a16:creationId xmlns:a16="http://schemas.microsoft.com/office/drawing/2014/main" id="{A3F7598D-0D98-49B7-A92A-E10208A0DD78}"/>
              </a:ext>
            </a:extLst>
          </p:cNvPr>
          <p:cNvGraphicFramePr>
            <a:graphicFrameLocks noGrp="1"/>
          </p:cNvGraphicFramePr>
          <p:nvPr>
            <p:extLst>
              <p:ext uri="{D42A27DB-BD31-4B8C-83A1-F6EECF244321}">
                <p14:modId xmlns:p14="http://schemas.microsoft.com/office/powerpoint/2010/main" val="2152723390"/>
              </p:ext>
            </p:extLst>
          </p:nvPr>
        </p:nvGraphicFramePr>
        <p:xfrm>
          <a:off x="581004" y="2436493"/>
          <a:ext cx="5190720" cy="6318000"/>
        </p:xfrm>
        <a:graphic>
          <a:graphicData uri="http://schemas.openxmlformats.org/drawingml/2006/table">
            <a:tbl>
              <a:tblPr/>
              <a:tblGrid>
                <a:gridCol w="373920">
                  <a:extLst>
                    <a:ext uri="{9D8B030D-6E8A-4147-A177-3AD203B41FA5}">
                      <a16:colId xmlns:a16="http://schemas.microsoft.com/office/drawing/2014/main" val="683444901"/>
                    </a:ext>
                  </a:extLst>
                </a:gridCol>
                <a:gridCol w="1504800">
                  <a:extLst>
                    <a:ext uri="{9D8B030D-6E8A-4147-A177-3AD203B41FA5}">
                      <a16:colId xmlns:a16="http://schemas.microsoft.com/office/drawing/2014/main" val="3409664519"/>
                    </a:ext>
                  </a:extLst>
                </a:gridCol>
                <a:gridCol w="414000">
                  <a:extLst>
                    <a:ext uri="{9D8B030D-6E8A-4147-A177-3AD203B41FA5}">
                      <a16:colId xmlns:a16="http://schemas.microsoft.com/office/drawing/2014/main" val="1465084928"/>
                    </a:ext>
                  </a:extLst>
                </a:gridCol>
                <a:gridCol w="414000">
                  <a:extLst>
                    <a:ext uri="{9D8B030D-6E8A-4147-A177-3AD203B41FA5}">
                      <a16:colId xmlns:a16="http://schemas.microsoft.com/office/drawing/2014/main" val="100251973"/>
                    </a:ext>
                  </a:extLst>
                </a:gridCol>
                <a:gridCol w="414000">
                  <a:extLst>
                    <a:ext uri="{9D8B030D-6E8A-4147-A177-3AD203B41FA5}">
                      <a16:colId xmlns:a16="http://schemas.microsoft.com/office/drawing/2014/main" val="19403616"/>
                    </a:ext>
                  </a:extLst>
                </a:gridCol>
                <a:gridCol w="414000">
                  <a:extLst>
                    <a:ext uri="{9D8B030D-6E8A-4147-A177-3AD203B41FA5}">
                      <a16:colId xmlns:a16="http://schemas.microsoft.com/office/drawing/2014/main" val="4115753262"/>
                    </a:ext>
                  </a:extLst>
                </a:gridCol>
                <a:gridCol w="414000">
                  <a:extLst>
                    <a:ext uri="{9D8B030D-6E8A-4147-A177-3AD203B41FA5}">
                      <a16:colId xmlns:a16="http://schemas.microsoft.com/office/drawing/2014/main" val="3658994385"/>
                    </a:ext>
                  </a:extLst>
                </a:gridCol>
                <a:gridCol w="414000">
                  <a:extLst>
                    <a:ext uri="{9D8B030D-6E8A-4147-A177-3AD203B41FA5}">
                      <a16:colId xmlns:a16="http://schemas.microsoft.com/office/drawing/2014/main" val="2412551508"/>
                    </a:ext>
                  </a:extLst>
                </a:gridCol>
                <a:gridCol w="414000">
                  <a:extLst>
                    <a:ext uri="{9D8B030D-6E8A-4147-A177-3AD203B41FA5}">
                      <a16:colId xmlns:a16="http://schemas.microsoft.com/office/drawing/2014/main" val="2351607527"/>
                    </a:ext>
                  </a:extLst>
                </a:gridCol>
                <a:gridCol w="414000">
                  <a:extLst>
                    <a:ext uri="{9D8B030D-6E8A-4147-A177-3AD203B41FA5}">
                      <a16:colId xmlns:a16="http://schemas.microsoft.com/office/drawing/2014/main" val="1215584427"/>
                    </a:ext>
                  </a:extLst>
                </a:gridCol>
              </a:tblGrid>
              <a:tr h="205200">
                <a:tc rowSpan="2">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分類</a:t>
                      </a:r>
                    </a:p>
                  </a:txBody>
                  <a:tcPr marL="6109" marR="6109" marT="6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質問項目</a:t>
                      </a:r>
                    </a:p>
                  </a:txBody>
                  <a:tcPr marL="6109" marR="6109" marT="6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40</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64</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p>
                  </a:txBody>
                  <a:tcPr marL="6109" marR="6109" marT="6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65</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74</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p>
                  </a:txBody>
                  <a:tcPr marL="6109" marR="6109" marT="6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67331240"/>
                  </a:ext>
                </a:extLst>
              </a:tr>
              <a:tr h="252000">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700" b="1" i="0" u="none" strike="noStrike" dirty="0">
                          <a:solidFill>
                            <a:srgbClr val="000000"/>
                          </a:solidFill>
                          <a:effectLst/>
                          <a:latin typeface="ＭＳ 明朝" panose="02020609040205080304" pitchFamily="17" charset="-128"/>
                          <a:ea typeface="ＭＳ 明朝" panose="02020609040205080304" pitchFamily="17" charset="-128"/>
                        </a:rPr>
                        <a:t>風間浦村</a:t>
                      </a:r>
                    </a:p>
                  </a:txBody>
                  <a:tcPr marL="6109" marR="6109" marT="6109"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県</a:t>
                      </a:r>
                    </a:p>
                  </a:txBody>
                  <a:tcPr marL="6109" marR="6109" marT="610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同規模</a:t>
                      </a:r>
                    </a:p>
                  </a:txBody>
                  <a:tcPr marL="6109" marR="6109" marT="610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国</a:t>
                      </a:r>
                    </a:p>
                  </a:txBody>
                  <a:tcPr marL="6109" marR="6109" marT="6109"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dirty="0">
                          <a:solidFill>
                            <a:srgbClr val="000000"/>
                          </a:solidFill>
                          <a:effectLst/>
                          <a:latin typeface="ＭＳ 明朝" panose="02020609040205080304" pitchFamily="17" charset="-128"/>
                          <a:ea typeface="ＭＳ 明朝" panose="02020609040205080304" pitchFamily="17" charset="-128"/>
                        </a:rPr>
                        <a:t>風間浦村</a:t>
                      </a:r>
                    </a:p>
                  </a:txBody>
                  <a:tcPr marL="6109" marR="6109" marT="6109"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県</a:t>
                      </a:r>
                    </a:p>
                  </a:txBody>
                  <a:tcPr marL="6109" marR="6109" marT="610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同規模</a:t>
                      </a:r>
                    </a:p>
                  </a:txBody>
                  <a:tcPr marL="6109" marR="6109" marT="610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国</a:t>
                      </a:r>
                    </a:p>
                  </a:txBody>
                  <a:tcPr marL="6109" marR="6109" marT="6109"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3880740"/>
                  </a:ext>
                </a:extLst>
              </a:tr>
              <a:tr h="158400">
                <a:tc rowSpan="3">
                  <a:txBody>
                    <a:bodyPr/>
                    <a:lstStyle/>
                    <a:p>
                      <a:pPr algn="ctr"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服薬</a:t>
                      </a:r>
                    </a:p>
                  </a:txBody>
                  <a:tcPr marL="6109" marR="6109" marT="6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服薬</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_</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高血圧症</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28.6%</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27.3%</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22.0%</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20.2%</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44.6%</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50.6%</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48.1%</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43.7%</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5257693"/>
                  </a:ext>
                </a:extLst>
              </a:tr>
              <a:tr h="158400">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服薬</a:t>
                      </a: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_</a:t>
                      </a: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糖尿病</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16.3%</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7.2%</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6.7%</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5.3%</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16.1%</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12.7%</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12.8%</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10.4%</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9399404"/>
                  </a:ext>
                </a:extLst>
              </a:tr>
              <a:tr h="158400">
                <a:tc vMerge="1">
                  <a:txBody>
                    <a:bodyPr/>
                    <a:lstStyle/>
                    <a:p>
                      <a:endParaRPr kumimoji="1" lang="ja-JP" altLang="en-US"/>
                    </a:p>
                  </a:txBody>
                  <a:tcPr/>
                </a:tc>
                <a:tc>
                  <a:txBody>
                    <a:bodyPr/>
                    <a:lstStyle/>
                    <a:p>
                      <a:pPr algn="l" fontAlgn="ctr"/>
                      <a:r>
                        <a:rPr lang="zh-TW" altLang="en-US" sz="700" b="0" i="0" u="none" strike="noStrike">
                          <a:solidFill>
                            <a:srgbClr val="000000"/>
                          </a:solidFill>
                          <a:effectLst/>
                          <a:latin typeface="ＭＳ 明朝" panose="02020609040205080304" pitchFamily="17" charset="-128"/>
                          <a:ea typeface="ＭＳ 明朝" panose="02020609040205080304" pitchFamily="17" charset="-128"/>
                        </a:rPr>
                        <a:t>服薬</a:t>
                      </a:r>
                      <a:r>
                        <a:rPr lang="en-US" altLang="zh-TW" sz="700" b="0" i="0" u="none" strike="noStrike">
                          <a:solidFill>
                            <a:srgbClr val="000000"/>
                          </a:solidFill>
                          <a:effectLst/>
                          <a:latin typeface="ＭＳ 明朝" panose="02020609040205080304" pitchFamily="17" charset="-128"/>
                          <a:ea typeface="ＭＳ 明朝" panose="02020609040205080304" pitchFamily="17" charset="-128"/>
                        </a:rPr>
                        <a:t>_</a:t>
                      </a:r>
                      <a:r>
                        <a:rPr lang="zh-TW" altLang="en-US" sz="700" b="0" i="0" u="none" strike="noStrike">
                          <a:solidFill>
                            <a:srgbClr val="000000"/>
                          </a:solidFill>
                          <a:effectLst/>
                          <a:latin typeface="ＭＳ 明朝" panose="02020609040205080304" pitchFamily="17" charset="-128"/>
                          <a:ea typeface="ＭＳ 明朝" panose="02020609040205080304" pitchFamily="17" charset="-128"/>
                        </a:rPr>
                        <a:t>脂質異常症</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20.4%</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18.8%</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16.5%</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16.6%</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18.8%</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34.0%</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32.9%</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34.3%</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282749"/>
                  </a:ext>
                </a:extLst>
              </a:tr>
              <a:tr h="158400">
                <a:tc rowSpan="4">
                  <a:txBody>
                    <a:bodyPr/>
                    <a:lstStyle/>
                    <a:p>
                      <a:pPr algn="ctr"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既往歴</a:t>
                      </a:r>
                    </a:p>
                  </a:txBody>
                  <a:tcPr marL="6109" marR="6109" marT="6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既往歴</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_</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脳卒中</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4.1%</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2.0%</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2.0%</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2.0%</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1.8%</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3.3%</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4.0%</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3.8%</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8115324"/>
                  </a:ext>
                </a:extLst>
              </a:tr>
              <a:tr h="158400">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既往歴</a:t>
                      </a: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_</a:t>
                      </a: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心臓病</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2.0%</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2.4%</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3.3%</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3.0%</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5.4%</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6.2%</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7.3%</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6.8%</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8664086"/>
                  </a:ext>
                </a:extLst>
              </a:tr>
              <a:tr h="158400">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既往歴</a:t>
                      </a: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_</a:t>
                      </a: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慢性腎臓病・腎不全</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2.0%</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0.7%</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0.6%</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0.6%</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0.0%</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1.0%</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1.1%</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0.9%</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5144933"/>
                  </a:ext>
                </a:extLst>
              </a:tr>
              <a:tr h="158400">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既往歴</a:t>
                      </a: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_</a:t>
                      </a: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貧血</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0.0%</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6.9%</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11.5%</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14.2%</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2.7%</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4.8%</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7.4%</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9.3%</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0088875"/>
                  </a:ext>
                </a:extLst>
              </a:tr>
              <a:tr h="158400">
                <a:tc>
                  <a:txBody>
                    <a:bodyPr/>
                    <a:lstStyle/>
                    <a:p>
                      <a:pPr algn="ctr"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喫煙</a:t>
                      </a:r>
                    </a:p>
                  </a:txBody>
                  <a:tcPr marL="6109" marR="6109" marT="6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喫煙</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22.4%</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24.3%</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24.4%</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18.9%</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13.4%</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10.7%</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12.4%</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10.2%</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3251938"/>
                  </a:ext>
                </a:extLst>
              </a:tr>
              <a:tr h="158400">
                <a:tc>
                  <a:txBody>
                    <a:bodyPr/>
                    <a:lstStyle/>
                    <a:p>
                      <a:pPr algn="ctr"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体重増加</a:t>
                      </a:r>
                    </a:p>
                  </a:txBody>
                  <a:tcPr marL="6109" marR="6109" marT="6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２０歳時体重から１０</a:t>
                      </a: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kg</a:t>
                      </a: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以上増加</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38.8%</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40.8%</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40.8%</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37.8%</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39.3%</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34.0%</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34.5%</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33.2%</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5824362"/>
                  </a:ext>
                </a:extLst>
              </a:tr>
              <a:tr h="158400">
                <a:tc rowSpan="3">
                  <a:txBody>
                    <a:bodyPr/>
                    <a:lstStyle/>
                    <a:p>
                      <a:pPr algn="ctr"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運動</a:t>
                      </a:r>
                    </a:p>
                  </a:txBody>
                  <a:tcPr marL="6109" marR="6109" marT="6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１回３０分以上の運動習慣なし</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63.3%</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71.4%</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72.0%</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68.7%</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72.3%</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62.8%</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65.1%</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55.3%</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6789523"/>
                  </a:ext>
                </a:extLst>
              </a:tr>
              <a:tr h="158400">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１日１時間以上運動なし</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49.0%</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49.4%</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46.6%</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49.3%</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51.8%</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50.5%</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48.1%</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46.7%</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0060581"/>
                  </a:ext>
                </a:extLst>
              </a:tr>
              <a:tr h="158400">
                <a:tc v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歩行速度遅い</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69.4%</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57.4%</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56.1%</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53.3%</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67.0%</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54.9%</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55.1%</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49.5%</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304048"/>
                  </a:ext>
                </a:extLst>
              </a:tr>
              <a:tr h="158400">
                <a:tc rowSpan="5">
                  <a:txBody>
                    <a:bodyPr/>
                    <a:lstStyle/>
                    <a:p>
                      <a:pPr algn="ctr"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食事</a:t>
                      </a:r>
                    </a:p>
                  </a:txBody>
                  <a:tcPr marL="6109" marR="6109" marT="6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食べる速度が速い</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36.7%</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30.3%</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32.5%</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30.8%</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29.5%</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26.4%</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25.6%</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24.6%</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8442031"/>
                  </a:ext>
                </a:extLst>
              </a:tr>
              <a:tr h="158400">
                <a:tc v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食べる速度が普通</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59.2%</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62.1%</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60.1%</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61.1%</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62.5%</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65.5%</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66.2%</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67.6%</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0754208"/>
                  </a:ext>
                </a:extLst>
              </a:tr>
              <a:tr h="158400">
                <a:tc v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食べる速度が遅い</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4.1%</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7.7%</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7.4%</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8.2%</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8.0%</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8.0%</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8.1%</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7.8%</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751902"/>
                  </a:ext>
                </a:extLst>
              </a:tr>
              <a:tr h="158400">
                <a:tc v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週３回以上就寝前夕食</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18.4%</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23.2%</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20.7%</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21.0%</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17.9%</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17.6%</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15.3%</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12.1%</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1905633"/>
                  </a:ext>
                </a:extLst>
              </a:tr>
              <a:tr h="158400">
                <a:tc v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週３回以上朝食を抜く</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14.3%</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16.4%</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16.5%</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18.8%</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3.6%</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5.2%</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5.8%</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5.8%</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2504180"/>
                  </a:ext>
                </a:extLst>
              </a:tr>
              <a:tr h="158400">
                <a:tc rowSpan="7">
                  <a:txBody>
                    <a:bodyPr/>
                    <a:lstStyle/>
                    <a:p>
                      <a:pPr algn="ctr"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飲酒</a:t>
                      </a:r>
                    </a:p>
                  </a:txBody>
                  <a:tcPr marL="6109" marR="6109" marT="6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毎日飲酒</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28.6%</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30.3%</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27.5%</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24.3%</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28.6%</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25.0%</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26.0%</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24.7%</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5886793"/>
                  </a:ext>
                </a:extLst>
              </a:tr>
              <a:tr h="158400">
                <a:tc v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時々飲酒</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14.3%</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25.6%</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27.1%</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25.2%</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17.0%</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21.0%</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20.9%</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21.0%</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9674551"/>
                  </a:ext>
                </a:extLst>
              </a:tr>
              <a:tr h="158400">
                <a:tc v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飲まない</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57.1%</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44.0%</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45.4%</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50.5%</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54.5%</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54.0%</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53.1%</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54.3%</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115109"/>
                  </a:ext>
                </a:extLst>
              </a:tr>
              <a:tr h="158400">
                <a:tc vMerge="1">
                  <a:txBody>
                    <a:bodyPr/>
                    <a:lstStyle/>
                    <a:p>
                      <a:endParaRPr kumimoji="1" lang="ja-JP" altLang="en-US"/>
                    </a:p>
                  </a:txBody>
                  <a:tcPr/>
                </a:tc>
                <a:tc>
                  <a:txBody>
                    <a:bodyPr/>
                    <a:lstStyle/>
                    <a:p>
                      <a:pPr algn="l" fontAlgn="ctr"/>
                      <a:r>
                        <a:rPr lang="zh-TW" altLang="en-US" sz="700" b="0" i="0" u="none" strike="noStrike">
                          <a:solidFill>
                            <a:srgbClr val="000000"/>
                          </a:solidFill>
                          <a:effectLst/>
                          <a:latin typeface="ＭＳ 明朝" panose="02020609040205080304" pitchFamily="17" charset="-128"/>
                          <a:ea typeface="ＭＳ 明朝" panose="02020609040205080304" pitchFamily="17" charset="-128"/>
                        </a:rPr>
                        <a:t>１日飲酒量（１合未満）</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61.2%</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49.2%</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49.8%</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61.0%</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56.9%</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59.8%</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57.5%</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67.6%</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4690572"/>
                  </a:ext>
                </a:extLst>
              </a:tr>
              <a:tr h="158400">
                <a:tc vMerge="1">
                  <a:txBody>
                    <a:bodyPr/>
                    <a:lstStyle/>
                    <a:p>
                      <a:endParaRPr kumimoji="1" lang="ja-JP" altLang="en-US"/>
                    </a:p>
                  </a:txBody>
                  <a:tcPr/>
                </a:tc>
                <a:tc>
                  <a:txBody>
                    <a:bodyPr/>
                    <a:lstStyle/>
                    <a:p>
                      <a:pPr algn="l" fontAlgn="ctr"/>
                      <a:r>
                        <a:rPr lang="zh-TW" altLang="en-US" sz="700" b="0" i="0" u="none" strike="noStrike" dirty="0">
                          <a:solidFill>
                            <a:srgbClr val="000000"/>
                          </a:solidFill>
                          <a:effectLst/>
                          <a:latin typeface="ＭＳ 明朝" panose="02020609040205080304" pitchFamily="17" charset="-128"/>
                          <a:ea typeface="ＭＳ 明朝" panose="02020609040205080304" pitchFamily="17" charset="-128"/>
                        </a:rPr>
                        <a:t>１日飲酒量（１～２合）</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18.4%</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26.4%</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28.2%</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23.0%</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23.9%</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24.7%</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28.2%</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23.1%</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9762754"/>
                  </a:ext>
                </a:extLst>
              </a:tr>
              <a:tr h="158400">
                <a:tc vMerge="1">
                  <a:txBody>
                    <a:bodyPr/>
                    <a:lstStyle/>
                    <a:p>
                      <a:endParaRPr kumimoji="1" lang="ja-JP" altLang="en-US"/>
                    </a:p>
                  </a:txBody>
                  <a:tcPr/>
                </a:tc>
                <a:tc>
                  <a:txBody>
                    <a:bodyPr/>
                    <a:lstStyle/>
                    <a:p>
                      <a:pPr algn="l" fontAlgn="ctr"/>
                      <a:r>
                        <a:rPr lang="zh-TW" altLang="en-US" sz="700" b="0" i="0" u="none" strike="noStrike" dirty="0">
                          <a:solidFill>
                            <a:srgbClr val="000000"/>
                          </a:solidFill>
                          <a:effectLst/>
                          <a:latin typeface="ＭＳ 明朝" panose="02020609040205080304" pitchFamily="17" charset="-128"/>
                          <a:ea typeface="ＭＳ 明朝" panose="02020609040205080304" pitchFamily="17" charset="-128"/>
                        </a:rPr>
                        <a:t>１日飲酒量（２～３合）</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10.2%</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13.8%</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15.6%</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11.2%</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6.4%</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10.0%</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11.2%</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7.8%</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7807923"/>
                  </a:ext>
                </a:extLst>
              </a:tr>
              <a:tr h="158400">
                <a:tc vMerge="1">
                  <a:txBody>
                    <a:bodyPr/>
                    <a:lstStyle/>
                    <a:p>
                      <a:endParaRPr kumimoji="1" lang="ja-JP" altLang="en-US"/>
                    </a:p>
                  </a:txBody>
                  <a:tcPr/>
                </a:tc>
                <a:tc>
                  <a:txBody>
                    <a:bodyPr/>
                    <a:lstStyle/>
                    <a:p>
                      <a:pPr algn="l" fontAlgn="ctr"/>
                      <a:r>
                        <a:rPr lang="zh-TW" altLang="en-US" sz="700" b="0" i="0" u="none" strike="noStrike">
                          <a:solidFill>
                            <a:srgbClr val="000000"/>
                          </a:solidFill>
                          <a:effectLst/>
                          <a:latin typeface="ＭＳ 明朝" panose="02020609040205080304" pitchFamily="17" charset="-128"/>
                          <a:ea typeface="ＭＳ 明朝" panose="02020609040205080304" pitchFamily="17" charset="-128"/>
                        </a:rPr>
                        <a:t>１日飲酒量（３合以上）</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10.2%</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10.6%</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6.4%</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4.8%</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12.8%</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5.4%</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3.1%</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1.5%</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4509163"/>
                  </a:ext>
                </a:extLst>
              </a:tr>
              <a:tr h="158400">
                <a:tc>
                  <a:txBody>
                    <a:bodyPr/>
                    <a:lstStyle/>
                    <a:p>
                      <a:pPr algn="ctr"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睡眠</a:t>
                      </a:r>
                    </a:p>
                  </a:txBody>
                  <a:tcPr marL="6109" marR="6109" marT="6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睡眠不足</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36.7%</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26.8%</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26.5%</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28.4%</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33.9%</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21.6%</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23.5%</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23.5%</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9510577"/>
                  </a:ext>
                </a:extLst>
              </a:tr>
              <a:tr h="158400">
                <a:tc rowSpan="6">
                  <a:txBody>
                    <a:bodyPr/>
                    <a:lstStyle/>
                    <a:p>
                      <a:pPr algn="ctr" fontAlgn="ctr"/>
                      <a:r>
                        <a:rPr lang="zh-TW" altLang="en-US" sz="700" b="0" i="0" u="none" strike="noStrike">
                          <a:solidFill>
                            <a:srgbClr val="000000"/>
                          </a:solidFill>
                          <a:effectLst/>
                          <a:latin typeface="ＭＳ 明朝" panose="02020609040205080304" pitchFamily="17" charset="-128"/>
                          <a:ea typeface="ＭＳ 明朝" panose="02020609040205080304" pitchFamily="17" charset="-128"/>
                        </a:rPr>
                        <a:t>生活習慣改善意欲</a:t>
                      </a:r>
                    </a:p>
                  </a:txBody>
                  <a:tcPr marL="6109" marR="6109" marT="6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改善意欲なし</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49.0%</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37.4%</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28.6%</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23.2%</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58.0%</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41.6%</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33.5%</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29.4%</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0988231"/>
                  </a:ext>
                </a:extLst>
              </a:tr>
              <a:tr h="158400">
                <a:tc v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改善意欲あり</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24.5%</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30.1%</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30.4%</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32.8%</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22.3%</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24.1%</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26.2%</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25.9%</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6253419"/>
                  </a:ext>
                </a:extLst>
              </a:tr>
              <a:tr h="158400">
                <a:tc v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改善意欲ありかつ始めている</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2.0%</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10.6%</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14.5%</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16.3%</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3.6%</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10.0%</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11.4%</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12.9%</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6379274"/>
                  </a:ext>
                </a:extLst>
              </a:tr>
              <a:tr h="158400">
                <a:tc v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取り組み済み６ヶ月未満</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14.3%</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8.3%</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9.1%</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10.0%</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6.3%</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6.6%</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7.8%</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8.5%</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1814637"/>
                  </a:ext>
                </a:extLst>
              </a:tr>
              <a:tr h="158400">
                <a:tc v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取り組み済み６ヶ月以上</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10.2%</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13.5%</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17.4%</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17.8%</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9.8%</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17.8%</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21.0%</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23.1%</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3696908"/>
                  </a:ext>
                </a:extLst>
              </a:tr>
              <a:tr h="158400">
                <a:tc v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保健指導利用しない</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71.4%</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66.6%</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64.8%</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62.6%</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64.3%</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60.7%</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58.9%</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63.0%</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6055376"/>
                  </a:ext>
                </a:extLst>
              </a:tr>
              <a:tr h="158400">
                <a:tc rowSpan="3">
                  <a:txBody>
                    <a:bodyPr/>
                    <a:lstStyle/>
                    <a:p>
                      <a:pPr algn="ctr"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咀嚼</a:t>
                      </a:r>
                    </a:p>
                  </a:txBody>
                  <a:tcPr marL="6109" marR="6109" marT="6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咀嚼</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_</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何でも</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75.5%</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81.5%</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82.8%</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83.8%</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69.6%</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73.0%</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75.1%</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77.0%</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6075727"/>
                  </a:ext>
                </a:extLst>
              </a:tr>
              <a:tr h="158400">
                <a:tc v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咀嚼</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_</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かみにくい</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24.5%</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17.8%</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16.3%</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15.5%</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29.5%</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25.9%</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23.8%</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22.2%</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8785440"/>
                  </a:ext>
                </a:extLst>
              </a:tr>
              <a:tr h="158400">
                <a:tc v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咀嚼</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_</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ほとんどかめない</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0.0%</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0.7%</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0.9%</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0.7%</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0.9%</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1.1%</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1.1%</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0.8%</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3961451"/>
                  </a:ext>
                </a:extLst>
              </a:tr>
              <a:tr h="158400">
                <a:tc rowSpan="3">
                  <a:txBody>
                    <a:bodyPr/>
                    <a:lstStyle/>
                    <a:p>
                      <a:pPr algn="ctr"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間食</a:t>
                      </a:r>
                    </a:p>
                  </a:txBody>
                  <a:tcPr marL="6109" marR="6109" marT="6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dirty="0">
                          <a:solidFill>
                            <a:srgbClr val="000000"/>
                          </a:solidFill>
                          <a:effectLst/>
                          <a:latin typeface="ＭＳ 明朝" panose="02020609040205080304" pitchFamily="17" charset="-128"/>
                          <a:ea typeface="ＭＳ 明朝" panose="02020609040205080304" pitchFamily="17" charset="-128"/>
                        </a:rPr>
                        <a:t>３食以外間食</a:t>
                      </a:r>
                      <a:r>
                        <a:rPr lang="en-US" altLang="zh-TW" sz="700" b="0" i="0" u="none" strike="noStrike" dirty="0">
                          <a:solidFill>
                            <a:srgbClr val="000000"/>
                          </a:solidFill>
                          <a:effectLst/>
                          <a:latin typeface="ＭＳ 明朝" panose="02020609040205080304" pitchFamily="17" charset="-128"/>
                          <a:ea typeface="ＭＳ 明朝" panose="02020609040205080304" pitchFamily="17" charset="-128"/>
                        </a:rPr>
                        <a:t>_</a:t>
                      </a:r>
                      <a:r>
                        <a:rPr lang="zh-TW" altLang="en-US" sz="700" b="0" i="0" u="none" strike="noStrike" dirty="0">
                          <a:solidFill>
                            <a:srgbClr val="000000"/>
                          </a:solidFill>
                          <a:effectLst/>
                          <a:latin typeface="ＭＳ 明朝" panose="02020609040205080304" pitchFamily="17" charset="-128"/>
                          <a:ea typeface="ＭＳ 明朝" panose="02020609040205080304" pitchFamily="17" charset="-128"/>
                        </a:rPr>
                        <a:t>毎日</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16.3%</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24.4%</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24.6%</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23.7%</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17.9%</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22.5%</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21.2%</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20.7%</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9071066"/>
                  </a:ext>
                </a:extLst>
              </a:tr>
              <a:tr h="158400">
                <a:tc vMerge="1">
                  <a:txBody>
                    <a:bodyPr/>
                    <a:lstStyle/>
                    <a:p>
                      <a:endParaRPr kumimoji="1" lang="ja-JP" altLang="en-US"/>
                    </a:p>
                  </a:txBody>
                  <a:tcPr/>
                </a:tc>
                <a:tc>
                  <a:txBody>
                    <a:bodyPr/>
                    <a:lstStyle/>
                    <a:p>
                      <a:pPr algn="l" fontAlgn="ctr"/>
                      <a:r>
                        <a:rPr lang="zh-TW" altLang="en-US" sz="700" b="0" i="0" u="none" strike="noStrike" dirty="0">
                          <a:solidFill>
                            <a:srgbClr val="000000"/>
                          </a:solidFill>
                          <a:effectLst/>
                          <a:latin typeface="ＭＳ 明朝" panose="02020609040205080304" pitchFamily="17" charset="-128"/>
                          <a:ea typeface="ＭＳ 明朝" panose="02020609040205080304" pitchFamily="17" charset="-128"/>
                        </a:rPr>
                        <a:t>３食以外間食</a:t>
                      </a:r>
                      <a:r>
                        <a:rPr lang="en-US" altLang="zh-TW" sz="700" b="0" i="0" u="none" strike="noStrike" dirty="0">
                          <a:solidFill>
                            <a:srgbClr val="000000"/>
                          </a:solidFill>
                          <a:effectLst/>
                          <a:latin typeface="ＭＳ 明朝" panose="02020609040205080304" pitchFamily="17" charset="-128"/>
                          <a:ea typeface="ＭＳ 明朝" panose="02020609040205080304" pitchFamily="17" charset="-128"/>
                        </a:rPr>
                        <a:t>_</a:t>
                      </a:r>
                      <a:r>
                        <a:rPr lang="zh-TW" altLang="en-US" sz="700" b="0" i="0" u="none" strike="noStrike" dirty="0">
                          <a:solidFill>
                            <a:srgbClr val="000000"/>
                          </a:solidFill>
                          <a:effectLst/>
                          <a:latin typeface="ＭＳ 明朝" panose="02020609040205080304" pitchFamily="17" charset="-128"/>
                          <a:ea typeface="ＭＳ 明朝" panose="02020609040205080304" pitchFamily="17" charset="-128"/>
                        </a:rPr>
                        <a:t>時々</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24.5%</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38.9%</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56.1%</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55.4%</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21.4%</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41.3%</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58.8%</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58.5%</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0640230"/>
                  </a:ext>
                </a:extLst>
              </a:tr>
              <a:tr h="158400">
                <a:tc v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３食以外間食</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_</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ほとんど摂取しない</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59.2%</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36.7%</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19.3%</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20.9%</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60.7%</a:t>
                      </a:r>
                    </a:p>
                  </a:txBody>
                  <a:tcPr marL="46800" marR="468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36.2%</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20.0%</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20.8%</a:t>
                      </a:r>
                    </a:p>
                  </a:txBody>
                  <a:tcPr marL="46800" marR="468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5851289"/>
                  </a:ext>
                </a:extLst>
              </a:tr>
            </a:tbl>
          </a:graphicData>
        </a:graphic>
      </p:graphicFrame>
    </p:spTree>
    <p:extLst>
      <p:ext uri="{BB962C8B-B14F-4D97-AF65-F5344CB8AC3E}">
        <p14:creationId xmlns:p14="http://schemas.microsoft.com/office/powerpoint/2010/main" val="2253543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800" b="0" i="0" u="none" strike="noStrike" kern="1200" cap="none" spc="0" normalizeH="0" baseline="0" noProof="0" smtClean="0">
                <a:ln>
                  <a:noFill/>
                </a:ln>
                <a:solidFill>
                  <a:prstClr val="black">
                    <a:tint val="75000"/>
                  </a:prstClr>
                </a:solidFill>
                <a:effectLst/>
                <a:uLnTx/>
                <a:uFillTx/>
                <a:latin typeface="ＭＳ 明朝" panose="02020609040205080304" pitchFamily="17" charset="-128"/>
                <a:ea typeface="ＭＳ 明朝" panose="02020609040205080304" pitchFamily="17" charset="-128"/>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1" lang="ja-JP" altLang="en-US" sz="800" b="0" i="0" u="none" strike="noStrike" kern="1200" cap="none" spc="0" normalizeH="0" baseline="0" noProof="0" dirty="0">
              <a:ln>
                <a:noFill/>
              </a:ln>
              <a:solidFill>
                <a:prstClr val="black">
                  <a:tint val="75000"/>
                </a:prstClr>
              </a:solidFill>
              <a:effectLst/>
              <a:uLnTx/>
              <a:uFillTx/>
              <a:latin typeface="ＭＳ 明朝" panose="02020609040205080304" pitchFamily="17" charset="-128"/>
              <a:ea typeface="ＭＳ 明朝" panose="02020609040205080304" pitchFamily="17" charset="-128"/>
            </a:endParaRPr>
          </a:p>
        </p:txBody>
      </p:sp>
      <p:sp>
        <p:nvSpPr>
          <p:cNvPr id="5" name="テキスト ボックス 4">
            <a:extLst>
              <a:ext uri="{FF2B5EF4-FFF2-40B4-BE49-F238E27FC236}">
                <a16:creationId xmlns:a16="http://schemas.microsoft.com/office/drawing/2014/main" id="{2669A02F-3D00-CCD5-F757-0E064FEF1B05}"/>
              </a:ext>
            </a:extLst>
          </p:cNvPr>
          <p:cNvSpPr txBox="1">
            <a:spLocks noChangeAspect="1"/>
          </p:cNvSpPr>
          <p:nvPr/>
        </p:nvSpPr>
        <p:spPr>
          <a:xfrm>
            <a:off x="576263" y="7218625"/>
            <a:ext cx="5143163" cy="215444"/>
          </a:xfrm>
          <a:prstGeom prst="rect">
            <a:avLst/>
          </a:prstGeom>
          <a:noFill/>
          <a:ln>
            <a:noFill/>
          </a:ln>
        </p:spPr>
        <p:txBody>
          <a:bodyPr wrap="square" lIns="0" rIns="9000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出典</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国保データベース</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(KDB)</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システム</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質問票調査の状況</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a:t>
            </a:r>
          </a:p>
        </p:txBody>
      </p:sp>
      <p:graphicFrame>
        <p:nvGraphicFramePr>
          <p:cNvPr id="3" name="表 2">
            <a:extLst>
              <a:ext uri="{FF2B5EF4-FFF2-40B4-BE49-F238E27FC236}">
                <a16:creationId xmlns:a16="http://schemas.microsoft.com/office/drawing/2014/main" id="{61B62305-C4EE-4C26-9D6E-CC9FADFD8F9F}"/>
              </a:ext>
            </a:extLst>
          </p:cNvPr>
          <p:cNvGraphicFramePr>
            <a:graphicFrameLocks noGrp="1"/>
          </p:cNvGraphicFramePr>
          <p:nvPr>
            <p:extLst>
              <p:ext uri="{D42A27DB-BD31-4B8C-83A1-F6EECF244321}">
                <p14:modId xmlns:p14="http://schemas.microsoft.com/office/powerpoint/2010/main" val="3108323881"/>
              </p:ext>
            </p:extLst>
          </p:nvPr>
        </p:nvGraphicFramePr>
        <p:xfrm>
          <a:off x="576263" y="905875"/>
          <a:ext cx="3621600" cy="6307200"/>
        </p:xfrm>
        <a:graphic>
          <a:graphicData uri="http://schemas.openxmlformats.org/drawingml/2006/table">
            <a:tbl>
              <a:tblPr/>
              <a:tblGrid>
                <a:gridCol w="486000">
                  <a:extLst>
                    <a:ext uri="{9D8B030D-6E8A-4147-A177-3AD203B41FA5}">
                      <a16:colId xmlns:a16="http://schemas.microsoft.com/office/drawing/2014/main" val="1937562490"/>
                    </a:ext>
                  </a:extLst>
                </a:gridCol>
                <a:gridCol w="1494000">
                  <a:extLst>
                    <a:ext uri="{9D8B030D-6E8A-4147-A177-3AD203B41FA5}">
                      <a16:colId xmlns:a16="http://schemas.microsoft.com/office/drawing/2014/main" val="1576705158"/>
                    </a:ext>
                  </a:extLst>
                </a:gridCol>
                <a:gridCol w="410400">
                  <a:extLst>
                    <a:ext uri="{9D8B030D-6E8A-4147-A177-3AD203B41FA5}">
                      <a16:colId xmlns:a16="http://schemas.microsoft.com/office/drawing/2014/main" val="1780631331"/>
                    </a:ext>
                  </a:extLst>
                </a:gridCol>
                <a:gridCol w="410400">
                  <a:extLst>
                    <a:ext uri="{9D8B030D-6E8A-4147-A177-3AD203B41FA5}">
                      <a16:colId xmlns:a16="http://schemas.microsoft.com/office/drawing/2014/main" val="2163493743"/>
                    </a:ext>
                  </a:extLst>
                </a:gridCol>
                <a:gridCol w="410400">
                  <a:extLst>
                    <a:ext uri="{9D8B030D-6E8A-4147-A177-3AD203B41FA5}">
                      <a16:colId xmlns:a16="http://schemas.microsoft.com/office/drawing/2014/main" val="3422250542"/>
                    </a:ext>
                  </a:extLst>
                </a:gridCol>
                <a:gridCol w="410400">
                  <a:extLst>
                    <a:ext uri="{9D8B030D-6E8A-4147-A177-3AD203B41FA5}">
                      <a16:colId xmlns:a16="http://schemas.microsoft.com/office/drawing/2014/main" val="2080554794"/>
                    </a:ext>
                  </a:extLst>
                </a:gridCol>
              </a:tblGrid>
              <a:tr h="234000">
                <a:tc rowSpan="2">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分類</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質問項目</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全体</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(40</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74</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27407982"/>
                  </a:ext>
                </a:extLst>
              </a:tr>
              <a:tr h="212400">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700" b="1" i="0" u="none" strike="noStrike" dirty="0">
                          <a:solidFill>
                            <a:srgbClr val="000000"/>
                          </a:solidFill>
                          <a:effectLst/>
                          <a:latin typeface="ＭＳ 明朝" panose="02020609040205080304" pitchFamily="17" charset="-128"/>
                          <a:ea typeface="ＭＳ 明朝" panose="02020609040205080304" pitchFamily="17" charset="-128"/>
                        </a:rPr>
                        <a:t>風間浦村</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県</a:t>
                      </a:r>
                    </a:p>
                  </a:txBody>
                  <a:tcPr marL="6385" marR="6385" marT="63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同規模</a:t>
                      </a:r>
                    </a:p>
                  </a:txBody>
                  <a:tcPr marL="6385" marR="6385" marT="63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国</a:t>
                      </a:r>
                    </a:p>
                  </a:txBody>
                  <a:tcPr marL="6385" marR="6385" marT="63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8519639"/>
                  </a:ext>
                </a:extLst>
              </a:tr>
              <a:tr h="158400">
                <a:tc rowSpan="3">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服薬</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服薬</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_</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高血圧症</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39.8%</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43.6%</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39.3%</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36.9%</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8167822"/>
                  </a:ext>
                </a:extLst>
              </a:tr>
              <a:tr h="158400">
                <a:tc v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服薬</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_</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糖尿病</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16.1%</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11.1%</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10.8%</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8.9%</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845779"/>
                  </a:ext>
                </a:extLst>
              </a:tr>
              <a:tr h="158400">
                <a:tc vMerge="1">
                  <a:txBody>
                    <a:bodyPr/>
                    <a:lstStyle/>
                    <a:p>
                      <a:endParaRPr kumimoji="1" lang="ja-JP" altLang="en-US"/>
                    </a:p>
                  </a:txBody>
                  <a:tcPr/>
                </a:tc>
                <a:tc>
                  <a:txBody>
                    <a:bodyPr/>
                    <a:lstStyle/>
                    <a:p>
                      <a:pPr algn="l" fontAlgn="ctr"/>
                      <a:r>
                        <a:rPr lang="zh-TW" altLang="en-US" sz="700" b="0" i="0" u="none" strike="noStrike" dirty="0">
                          <a:solidFill>
                            <a:srgbClr val="000000"/>
                          </a:solidFill>
                          <a:effectLst/>
                          <a:latin typeface="ＭＳ 明朝" panose="02020609040205080304" pitchFamily="17" charset="-128"/>
                          <a:ea typeface="ＭＳ 明朝" panose="02020609040205080304" pitchFamily="17" charset="-128"/>
                        </a:rPr>
                        <a:t>服薬</a:t>
                      </a:r>
                      <a:r>
                        <a:rPr lang="en-US" altLang="zh-TW" sz="700" b="0" i="0" u="none" strike="noStrike" dirty="0">
                          <a:solidFill>
                            <a:srgbClr val="000000"/>
                          </a:solidFill>
                          <a:effectLst/>
                          <a:latin typeface="ＭＳ 明朝" panose="02020609040205080304" pitchFamily="17" charset="-128"/>
                          <a:ea typeface="ＭＳ 明朝" panose="02020609040205080304" pitchFamily="17" charset="-128"/>
                        </a:rPr>
                        <a:t>_</a:t>
                      </a:r>
                      <a:r>
                        <a:rPr lang="zh-TW" altLang="en-US" sz="700" b="0" i="0" u="none" strike="noStrike" dirty="0">
                          <a:solidFill>
                            <a:srgbClr val="000000"/>
                          </a:solidFill>
                          <a:effectLst/>
                          <a:latin typeface="ＭＳ 明朝" panose="02020609040205080304" pitchFamily="17" charset="-128"/>
                          <a:ea typeface="ＭＳ 明朝" panose="02020609040205080304" pitchFamily="17" charset="-128"/>
                        </a:rPr>
                        <a:t>脂質異常症</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19.3%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29.5%</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27.4%</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29.2%</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800885"/>
                  </a:ext>
                </a:extLst>
              </a:tr>
              <a:tr h="158400">
                <a:tc rowSpan="4">
                  <a:txBody>
                    <a:bodyPr/>
                    <a:lstStyle/>
                    <a:p>
                      <a:pPr algn="ctr"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既往歴</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既往歴</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_</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脳卒中</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2.5%</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2.9%</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3.3%</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3.3%</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1922711"/>
                  </a:ext>
                </a:extLst>
              </a:tr>
              <a:tr h="158400">
                <a:tc v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既往歴</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_</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心臓病</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4.3%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5.1%</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5.9%</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5.7%</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5633589"/>
                  </a:ext>
                </a:extLst>
              </a:tr>
              <a:tr h="158400">
                <a:tc v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既往歴</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_</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慢性腎臓病・腎不全</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0.6%</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0.9%</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0.9%</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0.8%</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3168530"/>
                  </a:ext>
                </a:extLst>
              </a:tr>
              <a:tr h="158400">
                <a:tc v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既往歴</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_</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貧血</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5.5%</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8.8%</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10.7%</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0478432"/>
                  </a:ext>
                </a:extLst>
              </a:tr>
              <a:tr h="158400">
                <a:tc>
                  <a:txBody>
                    <a:bodyPr/>
                    <a:lstStyle/>
                    <a:p>
                      <a:pPr algn="ctr"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喫煙</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喫煙</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16.1%</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14.8%</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16.4%</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12.7%</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226643"/>
                  </a:ext>
                </a:extLst>
              </a:tr>
              <a:tr h="158400">
                <a:tc>
                  <a:txBody>
                    <a:bodyPr/>
                    <a:lstStyle/>
                    <a:p>
                      <a:pPr algn="ctr"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体重増加</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２０歳時体重から１０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kg</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以上増加</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39.1%</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36.0%</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36.6%</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34.5%</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7702105"/>
                  </a:ext>
                </a:extLst>
              </a:tr>
              <a:tr h="158400">
                <a:tc rowSpan="3">
                  <a:txBody>
                    <a:bodyPr/>
                    <a:lstStyle/>
                    <a:p>
                      <a:pPr algn="ctr"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運動</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１回３０分以上の運動習慣なし</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69.6%</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65.4%</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67.5%</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59.2%</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6771845"/>
                  </a:ext>
                </a:extLst>
              </a:tr>
              <a:tr h="158400">
                <a:tc v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１日１時間以上運動なし</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50.9%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50.1%</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47.6%</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47.4%</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207168"/>
                  </a:ext>
                </a:extLst>
              </a:tr>
              <a:tr h="158400">
                <a:tc v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歩行速度遅い</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67.7%</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55.7%</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55.4%</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50.6%</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8100457"/>
                  </a:ext>
                </a:extLst>
              </a:tr>
              <a:tr h="158400">
                <a:tc rowSpan="5">
                  <a:txBody>
                    <a:bodyPr/>
                    <a:lstStyle/>
                    <a:p>
                      <a:pPr algn="ctr"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食事</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食べる速度が速い</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31.7%</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27.6%</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28.0%</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26.4%</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1192378"/>
                  </a:ext>
                </a:extLst>
              </a:tr>
              <a:tr h="158400">
                <a:tc v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食べる速度が普通</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61.5%</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64.5%</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64.2%</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65.7%</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2906575"/>
                  </a:ext>
                </a:extLst>
              </a:tr>
              <a:tr h="158400">
                <a:tc v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食べる速度が遅い</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6.8%</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7.9%</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7.9%</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7.9%</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9752059"/>
                  </a:ext>
                </a:extLst>
              </a:tr>
              <a:tr h="158400">
                <a:tc v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週３回以上就寝前夕食</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18.0%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19.3%</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17.1%</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14.7%</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2562112"/>
                  </a:ext>
                </a:extLst>
              </a:tr>
              <a:tr h="158400">
                <a:tc v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週３回以上朝食を抜く</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6.8%</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8.6%</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9.4%</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9.6%</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9312311"/>
                  </a:ext>
                </a:extLst>
              </a:tr>
              <a:tr h="158400">
                <a:tc rowSpan="7">
                  <a:txBody>
                    <a:bodyPr/>
                    <a:lstStyle/>
                    <a:p>
                      <a:pPr algn="ctr"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飲酒</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毎日飲酒</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28.6%</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26.6%</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26.5%</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24.6%</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686942"/>
                  </a:ext>
                </a:extLst>
              </a:tr>
              <a:tr h="158400">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時々飲酒</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16.1%</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22.4%</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23.0%</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22.2%</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8593539"/>
                  </a:ext>
                </a:extLst>
              </a:tr>
              <a:tr h="158400">
                <a:tc v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飲まない</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55.3%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51.0%</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50.5%</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53.2%</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0555206"/>
                  </a:ext>
                </a:extLst>
              </a:tr>
              <a:tr h="158400">
                <a:tc vMerge="1">
                  <a:txBody>
                    <a:bodyPr/>
                    <a:lstStyle/>
                    <a:p>
                      <a:endParaRPr kumimoji="1" lang="ja-JP" altLang="en-US"/>
                    </a:p>
                  </a:txBody>
                  <a:tcPr/>
                </a:tc>
                <a:tc>
                  <a:txBody>
                    <a:bodyPr/>
                    <a:lstStyle/>
                    <a:p>
                      <a:pPr algn="l" fontAlgn="ctr"/>
                      <a:r>
                        <a:rPr lang="zh-TW" altLang="en-US" sz="700" b="0" i="0" u="none" strike="noStrike" dirty="0">
                          <a:solidFill>
                            <a:srgbClr val="000000"/>
                          </a:solidFill>
                          <a:effectLst/>
                          <a:latin typeface="ＭＳ 明朝" panose="02020609040205080304" pitchFamily="17" charset="-128"/>
                          <a:ea typeface="ＭＳ 明朝" panose="02020609040205080304" pitchFamily="17" charset="-128"/>
                        </a:rPr>
                        <a:t>１日飲酒量（１合未満）</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58.2%</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56.5%</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54.7%</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65.6%</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15533"/>
                  </a:ext>
                </a:extLst>
              </a:tr>
              <a:tr h="158400">
                <a:tc vMerge="1">
                  <a:txBody>
                    <a:bodyPr/>
                    <a:lstStyle/>
                    <a:p>
                      <a:endParaRPr kumimoji="1" lang="ja-JP" altLang="en-US"/>
                    </a:p>
                  </a:txBody>
                  <a:tcPr/>
                </a:tc>
                <a:tc>
                  <a:txBody>
                    <a:bodyPr/>
                    <a:lstStyle/>
                    <a:p>
                      <a:pPr algn="l" fontAlgn="ctr"/>
                      <a:r>
                        <a:rPr lang="zh-TW" altLang="en-US" sz="700" b="0" i="0" u="none" strike="noStrike" dirty="0">
                          <a:solidFill>
                            <a:srgbClr val="000000"/>
                          </a:solidFill>
                          <a:effectLst/>
                          <a:latin typeface="ＭＳ 明朝" panose="02020609040205080304" pitchFamily="17" charset="-128"/>
                          <a:ea typeface="ＭＳ 明朝" panose="02020609040205080304" pitchFamily="17" charset="-128"/>
                        </a:rPr>
                        <a:t>１日飲酒量（１～２合）</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22.2%</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25.3%</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28.2%</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23.1%</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7730772"/>
                  </a:ext>
                </a:extLst>
              </a:tr>
              <a:tr h="158400">
                <a:tc vMerge="1">
                  <a:txBody>
                    <a:bodyPr/>
                    <a:lstStyle/>
                    <a:p>
                      <a:endParaRPr kumimoji="1" lang="ja-JP" altLang="en-US"/>
                    </a:p>
                  </a:txBody>
                  <a:tcPr/>
                </a:tc>
                <a:tc>
                  <a:txBody>
                    <a:bodyPr/>
                    <a:lstStyle/>
                    <a:p>
                      <a:pPr algn="l" fontAlgn="ctr"/>
                      <a:r>
                        <a:rPr lang="zh-TW" altLang="en-US" sz="700" b="0" i="0" u="none" strike="noStrike" dirty="0">
                          <a:solidFill>
                            <a:srgbClr val="000000"/>
                          </a:solidFill>
                          <a:effectLst/>
                          <a:latin typeface="ＭＳ 明朝" panose="02020609040205080304" pitchFamily="17" charset="-128"/>
                          <a:ea typeface="ＭＳ 明朝" panose="02020609040205080304" pitchFamily="17" charset="-128"/>
                        </a:rPr>
                        <a:t>１日飲酒量（２～３合）</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7.6%</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11.2%</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12.8%</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8.8%</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2295903"/>
                  </a:ext>
                </a:extLst>
              </a:tr>
              <a:tr h="158400">
                <a:tc vMerge="1">
                  <a:txBody>
                    <a:bodyPr/>
                    <a:lstStyle/>
                    <a:p>
                      <a:endParaRPr kumimoji="1" lang="ja-JP" altLang="en-US"/>
                    </a:p>
                  </a:txBody>
                  <a:tcPr/>
                </a:tc>
                <a:tc>
                  <a:txBody>
                    <a:bodyPr/>
                    <a:lstStyle/>
                    <a:p>
                      <a:pPr algn="l" fontAlgn="ctr"/>
                      <a:r>
                        <a:rPr lang="zh-TW" altLang="en-US" sz="700" b="0" i="0" u="none" strike="noStrike" dirty="0">
                          <a:solidFill>
                            <a:srgbClr val="000000"/>
                          </a:solidFill>
                          <a:effectLst/>
                          <a:latin typeface="ＭＳ 明朝" panose="02020609040205080304" pitchFamily="17" charset="-128"/>
                          <a:ea typeface="ＭＳ 明朝" panose="02020609040205080304" pitchFamily="17" charset="-128"/>
                        </a:rPr>
                        <a:t>１日飲酒量（３合以上）</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12.0%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7.0%</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4.3%</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2.5%</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962996"/>
                  </a:ext>
                </a:extLst>
              </a:tr>
              <a:tr h="158400">
                <a:tc>
                  <a:txBody>
                    <a:bodyPr/>
                    <a:lstStyle/>
                    <a:p>
                      <a:pPr algn="ctr"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睡眠</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睡眠不足</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34.8%</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23.1%</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24.5%</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24.9%</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6432090"/>
                  </a:ext>
                </a:extLst>
              </a:tr>
              <a:tr h="158400">
                <a:tc rowSpan="6">
                  <a:txBody>
                    <a:bodyPr/>
                    <a:lstStyle/>
                    <a:p>
                      <a:pPr algn="ctr" fontAlgn="ctr"/>
                      <a:r>
                        <a:rPr lang="zh-TW" altLang="en-US" sz="700" b="0" i="0" u="none" strike="noStrike">
                          <a:solidFill>
                            <a:srgbClr val="000000"/>
                          </a:solidFill>
                          <a:effectLst/>
                          <a:latin typeface="ＭＳ 明朝" panose="02020609040205080304" pitchFamily="17" charset="-128"/>
                          <a:ea typeface="ＭＳ 明朝" panose="02020609040205080304" pitchFamily="17" charset="-128"/>
                        </a:rPr>
                        <a:t>生活習慣改善意欲</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改善意欲なし</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55.3%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40.3%</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31.9%</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27.6%</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4382393"/>
                  </a:ext>
                </a:extLst>
              </a:tr>
              <a:tr h="158400">
                <a:tc v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改善意欲あり</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23.0%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25.9%</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27.7%</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27.9%</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0428126"/>
                  </a:ext>
                </a:extLst>
              </a:tr>
              <a:tr h="158400">
                <a:tc v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改善意欲ありかつ始めている</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3.1%</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10.2%</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12.5%</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13.9%</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2887253"/>
                  </a:ext>
                </a:extLst>
              </a:tr>
              <a:tr h="158400">
                <a:tc v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取り組み済み６ヶ月未満</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8.7%</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7.1%</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8.2%</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9.0%</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4244220"/>
                  </a:ext>
                </a:extLst>
              </a:tr>
              <a:tr h="158400">
                <a:tc v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取り組み済み６ヶ月以上</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9.9%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16.5%</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19.8%</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21.6%</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074219"/>
                  </a:ext>
                </a:extLst>
              </a:tr>
              <a:tr h="158400">
                <a:tc v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保健指導利用しない</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66.5%</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62.5%</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60.8%</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62.9%</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1689062"/>
                  </a:ext>
                </a:extLst>
              </a:tr>
              <a:tr h="158400">
                <a:tc rowSpan="3">
                  <a:txBody>
                    <a:bodyPr/>
                    <a:lstStyle/>
                    <a:p>
                      <a:pPr algn="ctr"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咀嚼</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咀嚼</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_</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何でも</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71.4%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75.6%</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77.7%</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79.0%</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8463614"/>
                  </a:ext>
                </a:extLst>
              </a:tr>
              <a:tr h="158400">
                <a:tc v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咀嚼</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_</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かみにくい</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28.0%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23.5%</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21.3%</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20.2%</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2134781"/>
                  </a:ext>
                </a:extLst>
              </a:tr>
              <a:tr h="158400">
                <a:tc v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咀嚼</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_</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ほとんどかめない</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0.6%</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0.9%</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1.1%</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0.8%</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0035242"/>
                  </a:ext>
                </a:extLst>
              </a:tr>
              <a:tr h="158400">
                <a:tc rowSpan="3">
                  <a:txBody>
                    <a:bodyPr/>
                    <a:lstStyle/>
                    <a:p>
                      <a:pPr algn="ctr"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間食</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dirty="0">
                          <a:solidFill>
                            <a:srgbClr val="000000"/>
                          </a:solidFill>
                          <a:effectLst/>
                          <a:latin typeface="ＭＳ 明朝" panose="02020609040205080304" pitchFamily="17" charset="-128"/>
                          <a:ea typeface="ＭＳ 明朝" panose="02020609040205080304" pitchFamily="17" charset="-128"/>
                        </a:rPr>
                        <a:t>３食以外間食</a:t>
                      </a:r>
                      <a:r>
                        <a:rPr lang="en-US" altLang="zh-TW" sz="700" b="0" i="0" u="none" strike="noStrike" dirty="0">
                          <a:solidFill>
                            <a:srgbClr val="000000"/>
                          </a:solidFill>
                          <a:effectLst/>
                          <a:latin typeface="ＭＳ 明朝" panose="02020609040205080304" pitchFamily="17" charset="-128"/>
                          <a:ea typeface="ＭＳ 明朝" panose="02020609040205080304" pitchFamily="17" charset="-128"/>
                        </a:rPr>
                        <a:t>_</a:t>
                      </a:r>
                      <a:r>
                        <a:rPr lang="zh-TW" altLang="en-US" sz="700" b="0" i="0" u="none" strike="noStrike" dirty="0">
                          <a:solidFill>
                            <a:srgbClr val="000000"/>
                          </a:solidFill>
                          <a:effectLst/>
                          <a:latin typeface="ＭＳ 明朝" panose="02020609040205080304" pitchFamily="17" charset="-128"/>
                          <a:ea typeface="ＭＳ 明朝" panose="02020609040205080304" pitchFamily="17" charset="-128"/>
                        </a:rPr>
                        <a:t>毎日</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17.4%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23.1%</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22.4%</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21.6%</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2188972"/>
                  </a:ext>
                </a:extLst>
              </a:tr>
              <a:tr h="158400">
                <a:tc vMerge="1">
                  <a:txBody>
                    <a:bodyPr/>
                    <a:lstStyle/>
                    <a:p>
                      <a:endParaRPr kumimoji="1" lang="ja-JP" altLang="en-US"/>
                    </a:p>
                  </a:txBody>
                  <a:tcPr/>
                </a:tc>
                <a:tc>
                  <a:txBody>
                    <a:bodyPr/>
                    <a:lstStyle/>
                    <a:p>
                      <a:pPr algn="l" fontAlgn="ctr"/>
                      <a:r>
                        <a:rPr lang="zh-TW" altLang="en-US" sz="700" b="0" i="0" u="none" strike="noStrike" dirty="0">
                          <a:solidFill>
                            <a:srgbClr val="000000"/>
                          </a:solidFill>
                          <a:effectLst/>
                          <a:latin typeface="ＭＳ 明朝" panose="02020609040205080304" pitchFamily="17" charset="-128"/>
                          <a:ea typeface="ＭＳ 明朝" panose="02020609040205080304" pitchFamily="17" charset="-128"/>
                        </a:rPr>
                        <a:t>３食以外間食</a:t>
                      </a:r>
                      <a:r>
                        <a:rPr lang="en-US" altLang="zh-TW" sz="700" b="0" i="0" u="none" strike="noStrike" dirty="0">
                          <a:solidFill>
                            <a:srgbClr val="000000"/>
                          </a:solidFill>
                          <a:effectLst/>
                          <a:latin typeface="ＭＳ 明朝" panose="02020609040205080304" pitchFamily="17" charset="-128"/>
                          <a:ea typeface="ＭＳ 明朝" panose="02020609040205080304" pitchFamily="17" charset="-128"/>
                        </a:rPr>
                        <a:t>_</a:t>
                      </a:r>
                      <a:r>
                        <a:rPr lang="zh-TW" altLang="en-US" sz="700" b="0" i="0" u="none" strike="noStrike" dirty="0">
                          <a:solidFill>
                            <a:srgbClr val="000000"/>
                          </a:solidFill>
                          <a:effectLst/>
                          <a:latin typeface="ＭＳ 明朝" panose="02020609040205080304" pitchFamily="17" charset="-128"/>
                          <a:ea typeface="ＭＳ 明朝" panose="02020609040205080304" pitchFamily="17" charset="-128"/>
                        </a:rPr>
                        <a:t>時々</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22.4%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40.6%</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57.9%</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57.6%</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5844503"/>
                  </a:ext>
                </a:extLst>
              </a:tr>
              <a:tr h="158400">
                <a:tc v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３食以外間食</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_</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ほとんど摂取しない</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60.2%</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36.4%</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19.8%</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20.9%</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2731463"/>
                  </a:ext>
                </a:extLst>
              </a:tr>
            </a:tbl>
          </a:graphicData>
        </a:graphic>
      </p:graphicFrame>
    </p:spTree>
    <p:extLst>
      <p:ext uri="{BB962C8B-B14F-4D97-AF65-F5344CB8AC3E}">
        <p14:creationId xmlns:p14="http://schemas.microsoft.com/office/powerpoint/2010/main" val="359958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a:spLocks noChangeAspect="1"/>
          </p:cNvSpPr>
          <p:nvPr/>
        </p:nvSpPr>
        <p:spPr>
          <a:xfrm>
            <a:off x="595235" y="7281863"/>
            <a:ext cx="5329780" cy="845244"/>
          </a:xfrm>
          <a:prstGeom prst="rect">
            <a:avLst/>
          </a:prstGeom>
          <a:noFill/>
        </p:spPr>
        <p:txBody>
          <a:bodyPr wrap="square" lIns="0" rIns="90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データ化範囲</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分析対象</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入院</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(DPC</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を含む</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、入院外、調剤の電子レセプト。</a:t>
            </a:r>
            <a:endPar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対象診療年月は令和</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4</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4</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月～令和</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5</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3</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月診療分</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(12</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カ月分</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データ化範囲</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分析対象</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健康診査データは令和</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4</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4</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月～令和</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5</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3</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月健診分</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(12</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カ月分</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資格確認日</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令和</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5</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3</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月</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31</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日時点。</a:t>
            </a:r>
            <a:endPar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各フローの詳細については巻末資料</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｢1.｢</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指導対象者群分析</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のグループ分けの見方</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を参照。</a:t>
            </a:r>
            <a:endPar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内臓脂肪蓄積リスク</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腹囲･</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BMI</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により内臓脂肪蓄積リスクを判定し階層化。</a:t>
            </a:r>
            <a:endPar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8" name="Rectangle 5"/>
          <p:cNvSpPr>
            <a:spLocks noChangeAspect="1" noChangeArrowheads="1"/>
          </p:cNvSpPr>
          <p:nvPr/>
        </p:nvSpPr>
        <p:spPr bwMode="auto">
          <a:xfrm>
            <a:off x="594664" y="2470581"/>
            <a:ext cx="5323063"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特定健康診査及びレセプトデータによる指導対象者群分析</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endParaRPr>
          </a:p>
        </p:txBody>
      </p:sp>
      <p:sp>
        <p:nvSpPr>
          <p:cNvPr id="2" name="スライド番号プレースホルダー 1">
            <a:extLst>
              <a:ext uri="{FF2B5EF4-FFF2-40B4-BE49-F238E27FC236}">
                <a16:creationId xmlns:a16="http://schemas.microsoft.com/office/drawing/2014/main" id="{CBEA8E4C-4573-4D5D-825F-810FF62AC416}"/>
              </a:ext>
            </a:extLst>
          </p:cNvPr>
          <p:cNvSpPr>
            <a:spLocks noGrp="1"/>
          </p:cNvSpPr>
          <p:nvPr>
            <p:ph type="sldNum" sz="quarter" idx="4"/>
          </p:nvPr>
        </p:nvSpPr>
        <p:spPr>
          <a:xfrm>
            <a:off x="2484067" y="8820472"/>
            <a:ext cx="1512041" cy="48577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800" b="0" i="0" u="none" strike="noStrike" kern="1200" cap="none" spc="0" normalizeH="0" baseline="0" noProof="0" smtClean="0">
                <a:ln>
                  <a:noFill/>
                </a:ln>
                <a:solidFill>
                  <a:srgbClr val="898989"/>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1" lang="ja-JP" altLang="en-US" sz="800" b="0" i="0" u="none" strike="noStrike" kern="1200" cap="none" spc="0" normalizeH="0" baseline="0" noProof="0" dirty="0">
              <a:ln>
                <a:noFill/>
              </a:ln>
              <a:solidFill>
                <a:srgbClr val="898989"/>
              </a:solidFill>
              <a:effectLst/>
              <a:uLnTx/>
              <a:uFillTx/>
            </a:endParaRPr>
          </a:p>
        </p:txBody>
      </p:sp>
      <p:sp>
        <p:nvSpPr>
          <p:cNvPr id="11" name="テキスト ボックス 10">
            <a:extLst>
              <a:ext uri="{FF2B5EF4-FFF2-40B4-BE49-F238E27FC236}">
                <a16:creationId xmlns:a16="http://schemas.microsoft.com/office/drawing/2014/main" id="{0CF1C4E6-EE3D-41CC-997B-DCDD9477B957}"/>
              </a:ext>
            </a:extLst>
          </p:cNvPr>
          <p:cNvSpPr txBox="1">
            <a:spLocks noChangeAspect="1"/>
          </p:cNvSpPr>
          <p:nvPr/>
        </p:nvSpPr>
        <p:spPr>
          <a:xfrm>
            <a:off x="588138" y="559319"/>
            <a:ext cx="5782833" cy="323165"/>
          </a:xfrm>
          <a:prstGeom prst="rect">
            <a:avLst/>
          </a:prstGeom>
          <a:noFill/>
          <a:ln>
            <a:noFill/>
          </a:ln>
        </p:spPr>
        <p:txBody>
          <a:bodyPr wrap="square" lIns="0" r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4.</a:t>
            </a:r>
            <a:r>
              <a:rPr kumimoji="1" lang="ja-JP" altLang="en-US" sz="15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特定健康診査及びレセプトデータによる指導対象者群分析</a:t>
            </a:r>
            <a:endParaRPr kumimoji="1" lang="en-US" altLang="ja-JP" sz="15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endParaRPr>
          </a:p>
        </p:txBody>
      </p:sp>
      <p:sp>
        <p:nvSpPr>
          <p:cNvPr id="12" name="タイトル 1">
            <a:extLst>
              <a:ext uri="{FF2B5EF4-FFF2-40B4-BE49-F238E27FC236}">
                <a16:creationId xmlns:a16="http://schemas.microsoft.com/office/drawing/2014/main" id="{92E92228-0E4B-43AE-81F7-A5DC6B950763}"/>
              </a:ext>
            </a:extLst>
          </p:cNvPr>
          <p:cNvSpPr txBox="1">
            <a:spLocks noChangeAspect="1"/>
          </p:cNvSpPr>
          <p:nvPr/>
        </p:nvSpPr>
        <p:spPr>
          <a:xfrm>
            <a:off x="595563" y="910452"/>
            <a:ext cx="5308350" cy="1526048"/>
          </a:xfrm>
          <a:prstGeom prst="rect">
            <a:avLst/>
          </a:prstGeom>
          <a:ln>
            <a:noFill/>
          </a:ln>
        </p:spPr>
        <p:txBody>
          <a:bodyPr vert="horz" lIns="0" tIns="45720" rIns="90000" bIns="45720" rtlCol="0" anchor="t">
            <a:noAutofit/>
          </a:bodyPr>
          <a:lstStyle/>
          <a:p>
            <a:pPr lvl="0" algn="just" fontAlgn="base">
              <a:lnSpc>
                <a:spcPct val="125000"/>
              </a:lnSpc>
              <a:spcBef>
                <a:spcPct val="0"/>
              </a:spcBef>
              <a:spcAft>
                <a:spcPct val="0"/>
              </a:spcAft>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　</a:t>
            </a:r>
            <a:r>
              <a:rPr lang="ja-JP" altLang="en-US" sz="1200" dirty="0">
                <a:latin typeface="ＭＳ 明朝" panose="02020609040205080304" pitchFamily="17" charset="-128"/>
                <a:ea typeface="ＭＳ 明朝" panose="02020609040205080304" pitchFamily="17" charset="-128"/>
                <a:cs typeface="Times New Roman" pitchFamily="18" charset="0"/>
              </a:rPr>
              <a:t>以下は、</a:t>
            </a:r>
            <a:r>
              <a:rPr lang="en-US" altLang="ja-JP" sz="1200" dirty="0">
                <a:latin typeface="ＭＳ 明朝" panose="02020609040205080304" pitchFamily="17" charset="-128"/>
                <a:ea typeface="ＭＳ 明朝" panose="02020609040205080304" pitchFamily="17" charset="-128"/>
                <a:cs typeface="Times New Roman" pitchFamily="18" charset="0"/>
              </a:rPr>
              <a:t>40</a:t>
            </a:r>
            <a:r>
              <a:rPr lang="ja-JP" altLang="en-US" sz="1200" dirty="0">
                <a:latin typeface="ＭＳ 明朝" panose="02020609040205080304" pitchFamily="17" charset="-128"/>
                <a:ea typeface="ＭＳ 明朝" panose="02020609040205080304" pitchFamily="17" charset="-128"/>
                <a:cs typeface="Times New Roman" pitchFamily="18" charset="0"/>
              </a:rPr>
              <a:t>歳以上の被保険者について、特定健康診査データの有無や異常値の有無、生活習慣病にかかわるレセプトの有無等を判定し、</a:t>
            </a:r>
            <a:r>
              <a:rPr lang="en-US" altLang="ja-JP" sz="1200" dirty="0">
                <a:latin typeface="ＭＳ 明朝" panose="02020609040205080304" pitchFamily="17" charset="-128"/>
                <a:ea typeface="ＭＳ 明朝" panose="02020609040205080304" pitchFamily="17" charset="-128"/>
                <a:cs typeface="Times New Roman" pitchFamily="18" charset="0"/>
              </a:rPr>
              <a:t>7</a:t>
            </a:r>
            <a:r>
              <a:rPr lang="ja-JP" altLang="en-US" sz="1200" dirty="0" err="1">
                <a:latin typeface="ＭＳ 明朝" panose="02020609040205080304" pitchFamily="17" charset="-128"/>
                <a:ea typeface="ＭＳ 明朝" panose="02020609040205080304" pitchFamily="17" charset="-128"/>
                <a:cs typeface="Times New Roman" pitchFamily="18" charset="0"/>
              </a:rPr>
              <a:t>つの</a:t>
            </a:r>
            <a:r>
              <a:rPr lang="ja-JP" altLang="en-US" sz="1200" dirty="0">
                <a:latin typeface="ＭＳ 明朝" panose="02020609040205080304" pitchFamily="17" charset="-128"/>
                <a:ea typeface="ＭＳ 明朝" panose="02020609040205080304" pitchFamily="17" charset="-128"/>
                <a:cs typeface="Times New Roman" pitchFamily="18" charset="0"/>
              </a:rPr>
              <a:t>グループに分類した結果を示したものです。</a:t>
            </a:r>
            <a:endParaRPr lang="en-US" altLang="ja-JP" sz="1200" dirty="0">
              <a:latin typeface="ＭＳ 明朝" panose="02020609040205080304" pitchFamily="17" charset="-128"/>
              <a:ea typeface="ＭＳ 明朝" panose="02020609040205080304" pitchFamily="17" charset="-128"/>
              <a:cs typeface="Times New Roman" pitchFamily="18" charset="0"/>
            </a:endParaRPr>
          </a:p>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左端の</a:t>
            </a:r>
            <a:r>
              <a:rPr lang="en-US" altLang="ja-JP" sz="1200" dirty="0">
                <a:latin typeface="ＭＳ 明朝" panose="02020609040205080304" pitchFamily="17" charset="-128"/>
                <a:ea typeface="ＭＳ 明朝" panose="02020609040205080304" pitchFamily="17" charset="-128"/>
                <a:cs typeface="Times New Roman" pitchFamily="18" charset="0"/>
              </a:rPr>
              <a:t>｢1.</a:t>
            </a:r>
            <a:r>
              <a:rPr lang="ja-JP" altLang="en-US" sz="1200" dirty="0">
                <a:latin typeface="ＭＳ 明朝" panose="02020609040205080304" pitchFamily="17" charset="-128"/>
                <a:ea typeface="ＭＳ 明朝" panose="02020609040205080304" pitchFamily="17" charset="-128"/>
                <a:cs typeface="Times New Roman" pitchFamily="18" charset="0"/>
              </a:rPr>
              <a:t>健診結果優良者</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から</a:t>
            </a:r>
            <a:r>
              <a:rPr lang="en-US" altLang="ja-JP" sz="1200" dirty="0">
                <a:latin typeface="ＭＳ 明朝" panose="02020609040205080304" pitchFamily="17" charset="-128"/>
                <a:ea typeface="ＭＳ 明朝" panose="02020609040205080304" pitchFamily="17" charset="-128"/>
                <a:cs typeface="Times New Roman" pitchFamily="18" charset="0"/>
              </a:rPr>
              <a:t>｢6.</a:t>
            </a:r>
            <a:r>
              <a:rPr lang="ja-JP" altLang="en-US" sz="1200" dirty="0">
                <a:latin typeface="ＭＳ 明朝" panose="02020609040205080304" pitchFamily="17" charset="-128"/>
                <a:ea typeface="ＭＳ 明朝" panose="02020609040205080304" pitchFamily="17" charset="-128"/>
                <a:cs typeface="Times New Roman" pitchFamily="18" charset="0"/>
              </a:rPr>
              <a:t>治療中断者</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err="1">
                <a:latin typeface="ＭＳ 明朝" panose="02020609040205080304" pitchFamily="17" charset="-128"/>
                <a:ea typeface="ＭＳ 明朝" panose="02020609040205080304" pitchFamily="17" charset="-128"/>
                <a:cs typeface="Times New Roman" pitchFamily="18" charset="0"/>
              </a:rPr>
              <a:t>まで</a:t>
            </a:r>
            <a:r>
              <a:rPr lang="ja-JP" altLang="en-US" sz="1200" dirty="0">
                <a:latin typeface="ＭＳ 明朝" panose="02020609040205080304" pitchFamily="17" charset="-128"/>
                <a:ea typeface="ＭＳ 明朝" panose="02020609040205080304" pitchFamily="17" charset="-128"/>
                <a:cs typeface="Times New Roman" pitchFamily="18" charset="0"/>
              </a:rPr>
              <a:t>順に健康状態が悪くなっており、</a:t>
            </a:r>
            <a:r>
              <a:rPr lang="en-US" altLang="ja-JP" sz="1200" dirty="0">
                <a:latin typeface="ＭＳ 明朝" panose="02020609040205080304" pitchFamily="17" charset="-128"/>
                <a:ea typeface="ＭＳ 明朝" panose="02020609040205080304" pitchFamily="17" charset="-128"/>
                <a:cs typeface="Times New Roman" pitchFamily="18" charset="0"/>
              </a:rPr>
              <a:t>｢7.</a:t>
            </a:r>
            <a:r>
              <a:rPr lang="ja-JP" altLang="en-US" sz="1200" dirty="0">
                <a:latin typeface="ＭＳ 明朝" panose="02020609040205080304" pitchFamily="17" charset="-128"/>
                <a:ea typeface="ＭＳ 明朝" panose="02020609040205080304" pitchFamily="17" charset="-128"/>
                <a:cs typeface="Times New Roman" pitchFamily="18" charset="0"/>
              </a:rPr>
              <a:t>生活習慣病状態不明者</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err="1">
                <a:latin typeface="ＭＳ 明朝" panose="02020609040205080304" pitchFamily="17" charset="-128"/>
                <a:ea typeface="ＭＳ 明朝" panose="02020609040205080304" pitchFamily="17" charset="-128"/>
                <a:cs typeface="Times New Roman" pitchFamily="18" charset="0"/>
              </a:rPr>
              <a:t>は特定健康診査</a:t>
            </a:r>
            <a:r>
              <a:rPr lang="ja-JP" altLang="en-US" sz="1200" dirty="0">
                <a:latin typeface="ＭＳ 明朝" panose="02020609040205080304" pitchFamily="17" charset="-128"/>
                <a:ea typeface="ＭＳ 明朝" panose="02020609040205080304" pitchFamily="17" charset="-128"/>
                <a:cs typeface="Times New Roman" pitchFamily="18" charset="0"/>
              </a:rPr>
              <a:t>データ･レセプトデータから生活習慣病状態が確認できないグループです。</a:t>
            </a:r>
            <a:endParaRPr kumimoji="1" lang="ja-JP" altLang="ja-JP" sz="1200" dirty="0">
              <a:latin typeface="ＭＳ 明朝" panose="02020609040205080304" pitchFamily="17" charset="-128"/>
              <a:ea typeface="ＭＳ 明朝" panose="02020609040205080304" pitchFamily="17" charset="-128"/>
            </a:endParaRPr>
          </a:p>
        </p:txBody>
      </p:sp>
      <p:graphicFrame>
        <p:nvGraphicFramePr>
          <p:cNvPr id="65" name="オブジェクト 64">
            <a:extLst>
              <a:ext uri="{FF2B5EF4-FFF2-40B4-BE49-F238E27FC236}">
                <a16:creationId xmlns:a16="http://schemas.microsoft.com/office/drawing/2014/main" id="{766CB56D-2F05-FE67-A721-785836F3CC90}"/>
              </a:ext>
            </a:extLst>
          </p:cNvPr>
          <p:cNvGraphicFramePr>
            <a:graphicFrameLocks noChangeAspect="1"/>
          </p:cNvGraphicFramePr>
          <p:nvPr>
            <p:extLst>
              <p:ext uri="{D42A27DB-BD31-4B8C-83A1-F6EECF244321}">
                <p14:modId xmlns:p14="http://schemas.microsoft.com/office/powerpoint/2010/main" val="310846396"/>
              </p:ext>
            </p:extLst>
          </p:nvPr>
        </p:nvGraphicFramePr>
        <p:xfrm>
          <a:off x="595788" y="2768739"/>
          <a:ext cx="5289152" cy="4545013"/>
        </p:xfrm>
        <a:graphic>
          <a:graphicData uri="http://schemas.openxmlformats.org/presentationml/2006/ole">
            <mc:AlternateContent xmlns:mc="http://schemas.openxmlformats.org/markup-compatibility/2006">
              <mc:Choice xmlns:v="urn:schemas-microsoft-com:vml" Requires="v">
                <p:oleObj spid="_x0000_s1027" name="Worksheet" r:id="rId3" imgW="7219820" imgH="6203788" progId="Excel.Sheet.12">
                  <p:embed/>
                </p:oleObj>
              </mc:Choice>
              <mc:Fallback>
                <p:oleObj name="Worksheet" r:id="rId3" imgW="7219820" imgH="6203788" progId="Excel.Sheet.12">
                  <p:embed/>
                  <p:pic>
                    <p:nvPicPr>
                      <p:cNvPr id="0" name=""/>
                      <p:cNvPicPr/>
                      <p:nvPr/>
                    </p:nvPicPr>
                    <p:blipFill>
                      <a:blip r:embed="rId4"/>
                      <a:stretch>
                        <a:fillRect/>
                      </a:stretch>
                    </p:blipFill>
                    <p:spPr>
                      <a:xfrm>
                        <a:off x="595788" y="2768739"/>
                        <a:ext cx="5289152" cy="4545013"/>
                      </a:xfrm>
                      <a:prstGeom prst="rect">
                        <a:avLst/>
                      </a:prstGeom>
                    </p:spPr>
                  </p:pic>
                </p:oleObj>
              </mc:Fallback>
            </mc:AlternateContent>
          </a:graphicData>
        </a:graphic>
      </p:graphicFrame>
    </p:spTree>
    <p:extLst>
      <p:ext uri="{BB962C8B-B14F-4D97-AF65-F5344CB8AC3E}">
        <p14:creationId xmlns:p14="http://schemas.microsoft.com/office/powerpoint/2010/main" val="622976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80021472-6064-A7EE-F948-ABA86D1FB771}"/>
              </a:ext>
            </a:extLst>
          </p:cNvPr>
          <p:cNvGraphicFramePr>
            <a:graphicFrameLocks noGrp="1"/>
          </p:cNvGraphicFramePr>
          <p:nvPr>
            <p:extLst>
              <p:ext uri="{D42A27DB-BD31-4B8C-83A1-F6EECF244321}">
                <p14:modId xmlns:p14="http://schemas.microsoft.com/office/powerpoint/2010/main" val="4288091952"/>
              </p:ext>
            </p:extLst>
          </p:nvPr>
        </p:nvGraphicFramePr>
        <p:xfrm>
          <a:off x="590564" y="1933890"/>
          <a:ext cx="5313349" cy="2714312"/>
        </p:xfrm>
        <a:graphic>
          <a:graphicData uri="http://schemas.openxmlformats.org/drawingml/2006/table">
            <a:tbl>
              <a:tblPr/>
              <a:tblGrid>
                <a:gridCol w="526944">
                  <a:extLst>
                    <a:ext uri="{9D8B030D-6E8A-4147-A177-3AD203B41FA5}">
                      <a16:colId xmlns:a16="http://schemas.microsoft.com/office/drawing/2014/main" val="484309589"/>
                    </a:ext>
                  </a:extLst>
                </a:gridCol>
                <a:gridCol w="4786405">
                  <a:extLst>
                    <a:ext uri="{9D8B030D-6E8A-4147-A177-3AD203B41FA5}">
                      <a16:colId xmlns:a16="http://schemas.microsoft.com/office/drawing/2014/main" val="3312980108"/>
                    </a:ext>
                  </a:extLst>
                </a:gridCol>
              </a:tblGrid>
              <a:tr h="1357156">
                <a:tc>
                  <a:txBody>
                    <a:bodyPr/>
                    <a:lstStyle/>
                    <a:p>
                      <a:pPr algn="ct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40</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64</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2471151"/>
                  </a:ext>
                </a:extLst>
              </a:tr>
              <a:tr h="1357156">
                <a:tc>
                  <a:txBody>
                    <a:bodyPr/>
                    <a:lstStyle/>
                    <a:p>
                      <a:pPr algn="ct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65</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74</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5581796"/>
                  </a:ext>
                </a:extLst>
              </a:tr>
            </a:tbl>
          </a:graphicData>
        </a:graphic>
      </p:graphicFrame>
      <p:sp>
        <p:nvSpPr>
          <p:cNvPr id="2" name="スライド番号プレースホルダー 1"/>
          <p:cNvSpPr>
            <a:spLocks noGrp="1"/>
          </p:cNvSpPr>
          <p:nvPr>
            <p:ph type="sldNum" sz="quarter" idx="12"/>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800" b="0" i="0" u="none" strike="noStrike" kern="1200" cap="none" spc="0" normalizeH="0" baseline="0" noProof="0" smtClean="0">
                <a:ln>
                  <a:noFill/>
                </a:ln>
                <a:solidFill>
                  <a:prstClr val="black">
                    <a:tint val="75000"/>
                  </a:prstClr>
                </a:solidFill>
                <a:effectLst/>
                <a:uLnTx/>
                <a:uFillTx/>
                <a:latin typeface="ＭＳ 明朝" panose="02020609040205080304" pitchFamily="17" charset="-128"/>
                <a:ea typeface="ＭＳ 明朝" panose="02020609040205080304" pitchFamily="17" charset="-128"/>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1" lang="ja-JP" altLang="en-US" sz="800" b="0" i="0" u="none" strike="noStrike" kern="1200" cap="none" spc="0" normalizeH="0" baseline="0" noProof="0" dirty="0">
              <a:ln>
                <a:noFill/>
              </a:ln>
              <a:solidFill>
                <a:prstClr val="black">
                  <a:tint val="75000"/>
                </a:prstClr>
              </a:solidFill>
              <a:effectLst/>
              <a:uLnTx/>
              <a:uFillTx/>
              <a:latin typeface="ＭＳ 明朝" panose="02020609040205080304" pitchFamily="17" charset="-128"/>
              <a:ea typeface="ＭＳ 明朝" panose="02020609040205080304" pitchFamily="17" charset="-128"/>
            </a:endParaRPr>
          </a:p>
        </p:txBody>
      </p:sp>
      <p:sp>
        <p:nvSpPr>
          <p:cNvPr id="3" name="テキスト ボックス 2">
            <a:extLst>
              <a:ext uri="{FF2B5EF4-FFF2-40B4-BE49-F238E27FC236}">
                <a16:creationId xmlns:a16="http://schemas.microsoft.com/office/drawing/2014/main" id="{1D466E38-1E4F-7ECF-D0CF-A1341399FC54}"/>
              </a:ext>
            </a:extLst>
          </p:cNvPr>
          <p:cNvSpPr txBox="1">
            <a:spLocks noChangeAspect="1"/>
          </p:cNvSpPr>
          <p:nvPr/>
        </p:nvSpPr>
        <p:spPr>
          <a:xfrm>
            <a:off x="590563" y="1656891"/>
            <a:ext cx="4299123" cy="276999"/>
          </a:xfrm>
          <a:prstGeom prst="rect">
            <a:avLst/>
          </a:prstGeom>
          <a:noFill/>
          <a:ln>
            <a:noFill/>
          </a:ln>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特定健診対象者の生活習慣病治療状況</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令和</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4</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年度</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5" name="テキスト ボックス 4">
            <a:extLst>
              <a:ext uri="{FF2B5EF4-FFF2-40B4-BE49-F238E27FC236}">
                <a16:creationId xmlns:a16="http://schemas.microsoft.com/office/drawing/2014/main" id="{24EB1DF4-DC1B-9CEA-013F-722F03CA60AC}"/>
              </a:ext>
            </a:extLst>
          </p:cNvPr>
          <p:cNvSpPr txBox="1">
            <a:spLocks noChangeAspect="1"/>
          </p:cNvSpPr>
          <p:nvPr/>
        </p:nvSpPr>
        <p:spPr>
          <a:xfrm>
            <a:off x="590563" y="4648202"/>
            <a:ext cx="5143163" cy="338554"/>
          </a:xfrm>
          <a:prstGeom prst="rect">
            <a:avLst/>
          </a:prstGeom>
          <a:noFill/>
          <a:ln>
            <a:noFill/>
          </a:ln>
        </p:spPr>
        <p:txBody>
          <a:bodyPr wrap="square" lIns="0" rIns="9000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出典</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国保データベース</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(KDB)</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システム</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糖尿病等生活習慣病予防のための健診･保健指導</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治療中</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特定健診対象者のうち、生活習慣病のレセプトを持つ患者を対象として集計。</a:t>
            </a:r>
            <a:endPar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endParaRPr>
          </a:p>
        </p:txBody>
      </p:sp>
      <p:sp>
        <p:nvSpPr>
          <p:cNvPr id="6" name="テキスト ボックス 5">
            <a:extLst>
              <a:ext uri="{FF2B5EF4-FFF2-40B4-BE49-F238E27FC236}">
                <a16:creationId xmlns:a16="http://schemas.microsoft.com/office/drawing/2014/main" id="{3C947F96-03EA-1B29-3E7F-B6F6794E87B7}"/>
              </a:ext>
            </a:extLst>
          </p:cNvPr>
          <p:cNvSpPr txBox="1">
            <a:spLocks noChangeAspect="1"/>
          </p:cNvSpPr>
          <p:nvPr/>
        </p:nvSpPr>
        <p:spPr>
          <a:xfrm>
            <a:off x="595897" y="911988"/>
            <a:ext cx="5308016" cy="521958"/>
          </a:xfrm>
          <a:prstGeom prst="rect">
            <a:avLst/>
          </a:prstGeom>
          <a:noFill/>
          <a:ln>
            <a:noFill/>
          </a:ln>
        </p:spPr>
        <p:txBody>
          <a:bodyPr wrap="square" lIns="0" rIns="90000" rtlCol="0">
            <a:spAutoFit/>
          </a:bodyPr>
          <a:lstStyle/>
          <a:p>
            <a:pPr marL="0" marR="0" lvl="0" indent="0" algn="just" defTabSz="914400" rtl="0" eaLnBrk="1" fontAlgn="base" latinLnBrk="0" hangingPunct="1">
              <a:lnSpc>
                <a:spcPct val="125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　以下は、令和</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4</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年度における</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40</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歳以上の特定健診対象者について、健診受診状況別に生活習慣病の治療状況を示したものです。</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endParaRPr>
          </a:p>
        </p:txBody>
      </p:sp>
      <p:graphicFrame>
        <p:nvGraphicFramePr>
          <p:cNvPr id="7" name="特定健診対象者の生活習慣病治療状況2">
            <a:extLst>
              <a:ext uri="{FF2B5EF4-FFF2-40B4-BE49-F238E27FC236}">
                <a16:creationId xmlns:a16="http://schemas.microsoft.com/office/drawing/2014/main" id="{911507EF-E6A8-402B-B7EA-1379F29E29DA}"/>
              </a:ext>
            </a:extLst>
          </p:cNvPr>
          <p:cNvGraphicFramePr>
            <a:graphicFrameLocks noChangeAspect="1"/>
          </p:cNvGraphicFramePr>
          <p:nvPr>
            <p:extLst>
              <p:ext uri="{D42A27DB-BD31-4B8C-83A1-F6EECF244321}">
                <p14:modId xmlns:p14="http://schemas.microsoft.com/office/powerpoint/2010/main" val="3584696228"/>
              </p:ext>
            </p:extLst>
          </p:nvPr>
        </p:nvGraphicFramePr>
        <p:xfrm>
          <a:off x="1371472" y="3529980"/>
          <a:ext cx="4299124" cy="8978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特定健診対象者の生活習慣病治療状況1">
            <a:extLst>
              <a:ext uri="{FF2B5EF4-FFF2-40B4-BE49-F238E27FC236}">
                <a16:creationId xmlns:a16="http://schemas.microsoft.com/office/drawing/2014/main" id="{5190732D-4D0A-40DB-92C9-9F008B52ECFB}"/>
              </a:ext>
            </a:extLst>
          </p:cNvPr>
          <p:cNvGraphicFramePr>
            <a:graphicFrameLocks/>
          </p:cNvGraphicFramePr>
          <p:nvPr>
            <p:extLst>
              <p:ext uri="{D42A27DB-BD31-4B8C-83A1-F6EECF244321}">
                <p14:modId xmlns:p14="http://schemas.microsoft.com/office/powerpoint/2010/main" val="4110698008"/>
              </p:ext>
            </p:extLst>
          </p:nvPr>
        </p:nvGraphicFramePr>
        <p:xfrm>
          <a:off x="1356476" y="2154245"/>
          <a:ext cx="4314120" cy="9645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104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9" name="スライド番号プレースホルダー 1"/>
          <p:cNvSpPr>
            <a:spLocks noGrp="1"/>
          </p:cNvSpPr>
          <p:nvPr>
            <p:ph type="sldNum" sz="quarter" idx="12"/>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800" b="0" i="0" u="none" strike="noStrike" kern="1200" cap="none" spc="0" normalizeH="0" baseline="0" noProof="0" smtClean="0">
                <a:ln>
                  <a:noFill/>
                </a:ln>
                <a:solidFill>
                  <a:prstClr val="black">
                    <a:tint val="75000"/>
                  </a:prstClr>
                </a:solidFill>
                <a:effectLst/>
                <a:uLnTx/>
                <a:uFillTx/>
                <a:latin typeface="ＭＳ 明朝" panose="02020609040205080304" pitchFamily="17" charset="-128"/>
                <a:ea typeface="ＭＳ 明朝" panose="02020609040205080304" pitchFamily="17" charset="-128"/>
                <a:cs typeface="Arial"/>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1" lang="ja-JP" altLang="en-US" sz="800" b="0" i="0" u="none" strike="noStrike" kern="1200" cap="none" spc="0" normalizeH="0" baseline="0" noProof="0">
              <a:ln>
                <a:noFill/>
              </a:ln>
              <a:solidFill>
                <a:prstClr val="black">
                  <a:tint val="75000"/>
                </a:prstClr>
              </a:solidFill>
              <a:effectLst/>
              <a:uLnTx/>
              <a:uFillTx/>
              <a:latin typeface="ＭＳ 明朝" panose="02020609040205080304" pitchFamily="17" charset="-128"/>
              <a:ea typeface="ＭＳ 明朝" panose="02020609040205080304" pitchFamily="17" charset="-128"/>
              <a:cs typeface="Arial"/>
            </a:endParaRPr>
          </a:p>
        </p:txBody>
      </p:sp>
      <p:sp>
        <p:nvSpPr>
          <p:cNvPr id="1510" name="テキスト ボックス 10"/>
          <p:cNvSpPr txBox="1"/>
          <p:nvPr/>
        </p:nvSpPr>
        <p:spPr>
          <a:xfrm>
            <a:off x="581501" y="1977435"/>
            <a:ext cx="1629493" cy="261610"/>
          </a:xfrm>
          <a:prstGeom prst="rect">
            <a:avLst/>
          </a:prstGeom>
          <a:noFill/>
          <a:ln>
            <a:noFill/>
          </a:ln>
        </p:spPr>
        <p:txBody>
          <a:bodyPr wrap="square" l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特定健康診査受診者</a:t>
            </a:r>
          </a:p>
        </p:txBody>
      </p:sp>
      <p:sp>
        <p:nvSpPr>
          <p:cNvPr id="1511" name="テキスト ボックス 11"/>
          <p:cNvSpPr txBox="1"/>
          <p:nvPr/>
        </p:nvSpPr>
        <p:spPr>
          <a:xfrm>
            <a:off x="581501" y="4817940"/>
            <a:ext cx="1728291" cy="261610"/>
          </a:xfrm>
          <a:prstGeom prst="rect">
            <a:avLst/>
          </a:prstGeom>
          <a:noFill/>
          <a:ln>
            <a:noFill/>
          </a:ln>
        </p:spPr>
        <p:txBody>
          <a:bodyPr wrap="square" l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特定健康診査未受診者</a:t>
            </a:r>
          </a:p>
        </p:txBody>
      </p:sp>
      <p:sp>
        <p:nvSpPr>
          <p:cNvPr id="1512" name="テキスト ボックス 12"/>
          <p:cNvSpPr txBox="1"/>
          <p:nvPr/>
        </p:nvSpPr>
        <p:spPr>
          <a:xfrm>
            <a:off x="581501" y="7488324"/>
            <a:ext cx="5322412" cy="1015663"/>
          </a:xfrm>
          <a:prstGeom prst="rect">
            <a:avLst/>
          </a:prstGeom>
          <a:noFill/>
          <a:ln>
            <a:no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データ化範囲</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分析対象</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入院</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(DPC</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を含む</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、入院外、調剤の電子レセプト。</a:t>
            </a:r>
            <a:endPar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ＭＳ 明朝" panose="02020609040205080304" pitchFamily="17" charset="-128"/>
                <a:ea typeface="ＭＳ 明朝" panose="02020609040205080304" pitchFamily="17" charset="-128"/>
                <a:cs typeface="Arial"/>
              </a:rPr>
              <a:t>　　　　　　　　　　　　</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対象診療年月は令和</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4</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年</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4</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月～令和</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5</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年</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3</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月診療分</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(12</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カ月分</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データ化範囲</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分析対象</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健診データは令和</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4</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年</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4</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月～令和</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5</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年</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3</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月健診分</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(12</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カ月分</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資格確認日</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令和</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5</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年</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3</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月</a:t>
            </a:r>
            <a:r>
              <a:rPr kumimoji="1" lang="en-US" altLang="ja-JP"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31</a:t>
            </a:r>
            <a:r>
              <a:rPr kumimoji="1" lang="ja-JP" altLang="en-US" sz="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日時点</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年齢範囲</a:t>
            </a: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a:t>
            </a: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年齢基準日時点の年齢を</a:t>
            </a: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40</a:t>
            </a: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歳～</a:t>
            </a: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75</a:t>
            </a: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歳の範囲で分析対象としている。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年齢基準日</a:t>
            </a: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a:t>
            </a: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令和</a:t>
            </a: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5</a:t>
            </a: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年</a:t>
            </a: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3</a:t>
            </a: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月</a:t>
            </a: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31</a:t>
            </a: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日時点。</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a:t>
            </a: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患者数</a:t>
            </a: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a:t>
            </a: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該当傷病名で投薬のある患者のみ集計する。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a:t>
            </a: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医療費</a:t>
            </a: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a:t>
            </a: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データ化範囲内における該当患者の医療費全体。生活習慣病に関する医療費に限らない。</a:t>
            </a:r>
          </a:p>
        </p:txBody>
      </p:sp>
      <p:graphicFrame>
        <p:nvGraphicFramePr>
          <p:cNvPr id="2" name="表 1">
            <a:extLst>
              <a:ext uri="{FF2B5EF4-FFF2-40B4-BE49-F238E27FC236}">
                <a16:creationId xmlns:a16="http://schemas.microsoft.com/office/drawing/2014/main" id="{DA90BE37-2928-4FD4-8444-6689CF54A718}"/>
              </a:ext>
            </a:extLst>
          </p:cNvPr>
          <p:cNvGraphicFramePr>
            <a:graphicFrameLocks noGrp="1" noChangeAspect="1"/>
          </p:cNvGraphicFramePr>
          <p:nvPr>
            <p:extLst>
              <p:ext uri="{D42A27DB-BD31-4B8C-83A1-F6EECF244321}">
                <p14:modId xmlns:p14="http://schemas.microsoft.com/office/powerpoint/2010/main" val="2236902527"/>
              </p:ext>
            </p:extLst>
          </p:nvPr>
        </p:nvGraphicFramePr>
        <p:xfrm>
          <a:off x="581501" y="5110457"/>
          <a:ext cx="5322414" cy="2366400"/>
        </p:xfrm>
        <a:graphic>
          <a:graphicData uri="http://schemas.openxmlformats.org/drawingml/2006/table">
            <a:tbl>
              <a:tblPr/>
              <a:tblGrid>
                <a:gridCol w="714586">
                  <a:extLst>
                    <a:ext uri="{9D8B030D-6E8A-4147-A177-3AD203B41FA5}">
                      <a16:colId xmlns:a16="http://schemas.microsoft.com/office/drawing/2014/main" val="941542119"/>
                    </a:ext>
                  </a:extLst>
                </a:gridCol>
                <a:gridCol w="1008000">
                  <a:extLst>
                    <a:ext uri="{9D8B030D-6E8A-4147-A177-3AD203B41FA5}">
                      <a16:colId xmlns:a16="http://schemas.microsoft.com/office/drawing/2014/main" val="2745113185"/>
                    </a:ext>
                  </a:extLst>
                </a:gridCol>
                <a:gridCol w="936000">
                  <a:extLst>
                    <a:ext uri="{9D8B030D-6E8A-4147-A177-3AD203B41FA5}">
                      <a16:colId xmlns:a16="http://schemas.microsoft.com/office/drawing/2014/main" val="3989659876"/>
                    </a:ext>
                  </a:extLst>
                </a:gridCol>
                <a:gridCol w="665957">
                  <a:extLst>
                    <a:ext uri="{9D8B030D-6E8A-4147-A177-3AD203B41FA5}">
                      <a16:colId xmlns:a16="http://schemas.microsoft.com/office/drawing/2014/main" val="1306849673"/>
                    </a:ext>
                  </a:extLst>
                </a:gridCol>
                <a:gridCol w="665957">
                  <a:extLst>
                    <a:ext uri="{9D8B030D-6E8A-4147-A177-3AD203B41FA5}">
                      <a16:colId xmlns:a16="http://schemas.microsoft.com/office/drawing/2014/main" val="3357413402"/>
                    </a:ext>
                  </a:extLst>
                </a:gridCol>
                <a:gridCol w="665957">
                  <a:extLst>
                    <a:ext uri="{9D8B030D-6E8A-4147-A177-3AD203B41FA5}">
                      <a16:colId xmlns:a16="http://schemas.microsoft.com/office/drawing/2014/main" val="436450684"/>
                    </a:ext>
                  </a:extLst>
                </a:gridCol>
                <a:gridCol w="665957">
                  <a:extLst>
                    <a:ext uri="{9D8B030D-6E8A-4147-A177-3AD203B41FA5}">
                      <a16:colId xmlns:a16="http://schemas.microsoft.com/office/drawing/2014/main" val="3116728915"/>
                    </a:ext>
                  </a:extLst>
                </a:gridCol>
              </a:tblGrid>
              <a:tr h="213360">
                <a:tc rowSpan="2" gridSpan="2">
                  <a:txBody>
                    <a:bodyPr/>
                    <a:lstStyle/>
                    <a:p>
                      <a:pPr algn="ctr"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罹患状況</a:t>
                      </a:r>
                      <a:b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（投薬のある患者）</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a:txBody>
                    <a:bodyPr/>
                    <a:lstStyle/>
                    <a:p>
                      <a:pPr algn="ctr"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患者数</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医療費</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円</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2">
                  <a:txBody>
                    <a:bodyPr/>
                    <a:lstStyle/>
                    <a:p>
                      <a:pPr algn="ctr" fontAlgn="ctr"/>
                      <a:r>
                        <a:rPr lang="zh-TW" altLang="en-US" sz="800" b="0" i="0" u="none" strike="noStrike">
                          <a:solidFill>
                            <a:srgbClr val="000000"/>
                          </a:solidFill>
                          <a:effectLst/>
                          <a:latin typeface="ＭＳ 明朝" panose="02020609040205080304" pitchFamily="17" charset="-128"/>
                          <a:ea typeface="ＭＳ 明朝" panose="02020609040205080304" pitchFamily="17" charset="-128"/>
                        </a:rPr>
                        <a:t>医療費合計</a:t>
                      </a:r>
                      <a:br>
                        <a:rPr lang="zh-TW" altLang="en-US" sz="800" b="0" i="0" u="none" strike="noStrike">
                          <a:solidFill>
                            <a:srgbClr val="000000"/>
                          </a:solidFill>
                          <a:effectLst/>
                          <a:latin typeface="ＭＳ 明朝" panose="02020609040205080304" pitchFamily="17" charset="-128"/>
                          <a:ea typeface="ＭＳ 明朝" panose="02020609040205080304" pitchFamily="17" charset="-128"/>
                        </a:rPr>
                      </a:br>
                      <a:r>
                        <a:rPr lang="en-US" altLang="zh-TW" sz="800" b="0" i="0" u="none" strike="noStrike" dirty="0">
                          <a:solidFill>
                            <a:srgbClr val="000000"/>
                          </a:solidFill>
                          <a:effectLst/>
                          <a:latin typeface="ＭＳ 明朝" panose="02020609040205080304" pitchFamily="17" charset="-128"/>
                          <a:ea typeface="ＭＳ 明朝" panose="02020609040205080304" pitchFamily="17" charset="-128"/>
                        </a:rPr>
                        <a:t>(</a:t>
                      </a:r>
                      <a:r>
                        <a:rPr lang="zh-TW" altLang="en-US" sz="800" b="0" i="0" u="none" strike="noStrike">
                          <a:solidFill>
                            <a:srgbClr val="000000"/>
                          </a:solidFill>
                          <a:effectLst/>
                          <a:latin typeface="ＭＳ 明朝" panose="02020609040205080304" pitchFamily="17" charset="-128"/>
                          <a:ea typeface="ＭＳ 明朝" panose="02020609040205080304" pitchFamily="17" charset="-128"/>
                        </a:rPr>
                        <a:t>円</a:t>
                      </a:r>
                      <a:r>
                        <a:rPr lang="en-US" altLang="zh-TW" sz="8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一人当たり</a:t>
                      </a:r>
                      <a:br>
                        <a:rPr lang="ja-JP" altLang="en-US" sz="8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医療費</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円</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9980764"/>
                  </a:ext>
                </a:extLst>
              </a:tr>
              <a:tr h="213360">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入院</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入院外</a:t>
                      </a:r>
                    </a:p>
                  </a:txBody>
                  <a:tcPr marL="45720" marR="4572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764689305"/>
                  </a:ext>
                </a:extLst>
              </a:tr>
              <a:tr h="215520">
                <a:tc>
                  <a:txBody>
                    <a:bodyPr/>
                    <a:lstStyle/>
                    <a:p>
                      <a:pPr algn="l" fontAlgn="ctr"/>
                      <a:r>
                        <a:rPr lang="zh-TW" altLang="en-US" sz="700" b="1" i="0" u="none" strike="noStrike" dirty="0">
                          <a:solidFill>
                            <a:srgbClr val="000000"/>
                          </a:solidFill>
                          <a:effectLst/>
                          <a:latin typeface="ＭＳ 明朝" panose="02020609040205080304" pitchFamily="17" charset="-128"/>
                          <a:ea typeface="ＭＳ 明朝" panose="02020609040205080304" pitchFamily="17" charset="-128"/>
                        </a:rPr>
                        <a:t>３疾病併存患者</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dirty="0">
                          <a:solidFill>
                            <a:srgbClr val="000000"/>
                          </a:solidFill>
                          <a:effectLst/>
                          <a:latin typeface="ＭＳ 明朝" panose="02020609040205080304" pitchFamily="17" charset="-128"/>
                          <a:ea typeface="ＭＳ 明朝" panose="02020609040205080304" pitchFamily="17" charset="-128"/>
                        </a:rPr>
                        <a:t>合計</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16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5,534,900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7,544,450 </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13,079,350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817,459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36670"/>
                  </a:ext>
                </a:extLst>
              </a:tr>
              <a:tr h="215520">
                <a:tc>
                  <a:txBody>
                    <a:bodyPr/>
                    <a:lstStyle/>
                    <a:p>
                      <a:pPr algn="l" fontAlgn="ctr"/>
                      <a:r>
                        <a:rPr lang="zh-TW" altLang="en-US" sz="700" b="1" i="0" u="none" strike="noStrike" dirty="0">
                          <a:solidFill>
                            <a:srgbClr val="000000"/>
                          </a:solidFill>
                          <a:effectLst/>
                          <a:latin typeface="ＭＳ 明朝" panose="02020609040205080304" pitchFamily="17" charset="-128"/>
                          <a:ea typeface="ＭＳ 明朝" panose="02020609040205080304" pitchFamily="17" charset="-128"/>
                        </a:rPr>
                        <a:t>２疾病併存患者</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糖尿病・高血圧症</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13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362,440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17,428,580 </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17,791,020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1,368,540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222052024"/>
                  </a:ext>
                </a:extLst>
              </a:tr>
              <a:tr h="215520">
                <a:tc>
                  <a:txBody>
                    <a:bodyPr/>
                    <a:lstStyle/>
                    <a:p>
                      <a:pPr algn="l" fontAlgn="ctr"/>
                      <a:endParaRPr lang="ja-JP" altLang="en-US" sz="7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糖尿病・脂質異常症</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4,014,840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7,075,890 </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11,090,730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2,218,146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038169053"/>
                  </a:ext>
                </a:extLst>
              </a:tr>
              <a:tr h="215520">
                <a:tc>
                  <a:txBody>
                    <a:bodyPr/>
                    <a:lstStyle/>
                    <a:p>
                      <a:pPr algn="l" fontAlgn="ctr"/>
                      <a:endParaRPr lang="ja-JP" altLang="en-US" sz="7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高血圧症・脂質異常症</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21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4,256,090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5,118,290 </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9,374,380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446,399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95439429"/>
                  </a:ext>
                </a:extLst>
              </a:tr>
              <a:tr h="215520">
                <a:tc>
                  <a:txBody>
                    <a:bodyPr/>
                    <a:lstStyle/>
                    <a:p>
                      <a:pPr algn="l" fontAlgn="ctr"/>
                      <a:endParaRPr lang="ja-JP" altLang="en-US" sz="7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dirty="0">
                          <a:solidFill>
                            <a:srgbClr val="000000"/>
                          </a:solidFill>
                          <a:effectLst/>
                          <a:latin typeface="ＭＳ 明朝" panose="02020609040205080304" pitchFamily="17" charset="-128"/>
                          <a:ea typeface="ＭＳ 明朝" panose="02020609040205080304" pitchFamily="17" charset="-128"/>
                        </a:rPr>
                        <a:t>合計</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39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8,633,370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29,622,760 </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38,256,130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980,926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9223411"/>
                  </a:ext>
                </a:extLst>
              </a:tr>
              <a:tr h="215520">
                <a:tc>
                  <a:txBody>
                    <a:bodyPr/>
                    <a:lstStyle/>
                    <a:p>
                      <a:pPr algn="l" fontAlgn="ctr"/>
                      <a:r>
                        <a:rPr lang="ja-JP" altLang="en-US" sz="700" b="1" i="0" u="none" strike="noStrike">
                          <a:solidFill>
                            <a:srgbClr val="000000"/>
                          </a:solidFill>
                          <a:effectLst/>
                          <a:latin typeface="ＭＳ 明朝" panose="02020609040205080304" pitchFamily="17" charset="-128"/>
                          <a:ea typeface="ＭＳ 明朝" panose="02020609040205080304" pitchFamily="17" charset="-128"/>
                        </a:rPr>
                        <a:t>１疾病患者</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糖尿病</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6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4,549,710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2,241,180 </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6,790,890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1,131,815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416879467"/>
                  </a:ext>
                </a:extLst>
              </a:tr>
              <a:tr h="215520">
                <a:tc>
                  <a:txBody>
                    <a:bodyPr/>
                    <a:lstStyle/>
                    <a:p>
                      <a:pPr algn="l" fontAlgn="ctr"/>
                      <a:endParaRPr lang="ja-JP" altLang="en-US" sz="7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高血圧症</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38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11,551,660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15,491,830 </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27,043,490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711,671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163736049"/>
                  </a:ext>
                </a:extLst>
              </a:tr>
              <a:tr h="215520">
                <a:tc>
                  <a:txBody>
                    <a:bodyPr/>
                    <a:lstStyle/>
                    <a:p>
                      <a:pPr algn="l" fontAlgn="ctr"/>
                      <a:endParaRPr lang="ja-JP" altLang="en-US" sz="7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脂質異常症</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17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4,235,780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3,155,990 </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7,391,770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434,810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662051053"/>
                  </a:ext>
                </a:extLst>
              </a:tr>
              <a:tr h="215520">
                <a:tc>
                  <a:txBody>
                    <a:bodyPr/>
                    <a:lstStyle/>
                    <a:p>
                      <a:pPr algn="l" fontAlgn="ctr"/>
                      <a:endParaRPr lang="ja-JP" altLang="en-US" sz="7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dirty="0">
                          <a:solidFill>
                            <a:srgbClr val="000000"/>
                          </a:solidFill>
                          <a:effectLst/>
                          <a:latin typeface="ＭＳ 明朝" panose="02020609040205080304" pitchFamily="17" charset="-128"/>
                          <a:ea typeface="ＭＳ 明朝" panose="02020609040205080304" pitchFamily="17" charset="-128"/>
                        </a:rPr>
                        <a:t>合計</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61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20,337,150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20,889,000 </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41,226,150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675,839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1036076"/>
                  </a:ext>
                </a:extLst>
              </a:tr>
            </a:tbl>
          </a:graphicData>
        </a:graphic>
      </p:graphicFrame>
      <p:graphicFrame>
        <p:nvGraphicFramePr>
          <p:cNvPr id="5" name="表 4">
            <a:extLst>
              <a:ext uri="{FF2B5EF4-FFF2-40B4-BE49-F238E27FC236}">
                <a16:creationId xmlns:a16="http://schemas.microsoft.com/office/drawing/2014/main" id="{517A07C6-5C40-A1A4-9797-99BF9DEAD7E5}"/>
              </a:ext>
            </a:extLst>
          </p:cNvPr>
          <p:cNvGraphicFramePr>
            <a:graphicFrameLocks noGrp="1" noChangeAspect="1"/>
          </p:cNvGraphicFramePr>
          <p:nvPr>
            <p:extLst>
              <p:ext uri="{D42A27DB-BD31-4B8C-83A1-F6EECF244321}">
                <p14:modId xmlns:p14="http://schemas.microsoft.com/office/powerpoint/2010/main" val="794967469"/>
              </p:ext>
            </p:extLst>
          </p:nvPr>
        </p:nvGraphicFramePr>
        <p:xfrm>
          <a:off x="581501" y="2239045"/>
          <a:ext cx="5322414" cy="2366400"/>
        </p:xfrm>
        <a:graphic>
          <a:graphicData uri="http://schemas.openxmlformats.org/drawingml/2006/table">
            <a:tbl>
              <a:tblPr/>
              <a:tblGrid>
                <a:gridCol w="714586">
                  <a:extLst>
                    <a:ext uri="{9D8B030D-6E8A-4147-A177-3AD203B41FA5}">
                      <a16:colId xmlns:a16="http://schemas.microsoft.com/office/drawing/2014/main" val="1897452953"/>
                    </a:ext>
                  </a:extLst>
                </a:gridCol>
                <a:gridCol w="1008000">
                  <a:extLst>
                    <a:ext uri="{9D8B030D-6E8A-4147-A177-3AD203B41FA5}">
                      <a16:colId xmlns:a16="http://schemas.microsoft.com/office/drawing/2014/main" val="3993480304"/>
                    </a:ext>
                  </a:extLst>
                </a:gridCol>
                <a:gridCol w="936000">
                  <a:extLst>
                    <a:ext uri="{9D8B030D-6E8A-4147-A177-3AD203B41FA5}">
                      <a16:colId xmlns:a16="http://schemas.microsoft.com/office/drawing/2014/main" val="1450848497"/>
                    </a:ext>
                  </a:extLst>
                </a:gridCol>
                <a:gridCol w="665957">
                  <a:extLst>
                    <a:ext uri="{9D8B030D-6E8A-4147-A177-3AD203B41FA5}">
                      <a16:colId xmlns:a16="http://schemas.microsoft.com/office/drawing/2014/main" val="243459467"/>
                    </a:ext>
                  </a:extLst>
                </a:gridCol>
                <a:gridCol w="665957">
                  <a:extLst>
                    <a:ext uri="{9D8B030D-6E8A-4147-A177-3AD203B41FA5}">
                      <a16:colId xmlns:a16="http://schemas.microsoft.com/office/drawing/2014/main" val="2260422096"/>
                    </a:ext>
                  </a:extLst>
                </a:gridCol>
                <a:gridCol w="665957">
                  <a:extLst>
                    <a:ext uri="{9D8B030D-6E8A-4147-A177-3AD203B41FA5}">
                      <a16:colId xmlns:a16="http://schemas.microsoft.com/office/drawing/2014/main" val="1258275353"/>
                    </a:ext>
                  </a:extLst>
                </a:gridCol>
                <a:gridCol w="665957">
                  <a:extLst>
                    <a:ext uri="{9D8B030D-6E8A-4147-A177-3AD203B41FA5}">
                      <a16:colId xmlns:a16="http://schemas.microsoft.com/office/drawing/2014/main" val="2751840974"/>
                    </a:ext>
                  </a:extLst>
                </a:gridCol>
              </a:tblGrid>
              <a:tr h="213360">
                <a:tc rowSpan="2" gridSpan="2">
                  <a:txBody>
                    <a:bodyPr/>
                    <a:lstStyle/>
                    <a:p>
                      <a:pPr algn="ctr"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罹患状況</a:t>
                      </a:r>
                      <a:b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（投薬のある患者）</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a:txBody>
                    <a:bodyPr/>
                    <a:lstStyle/>
                    <a:p>
                      <a:pPr algn="ctr"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患者数</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医療費</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円</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2">
                  <a:txBody>
                    <a:bodyPr/>
                    <a:lstStyle/>
                    <a:p>
                      <a:pPr algn="ctr" fontAlgn="ctr"/>
                      <a:r>
                        <a:rPr lang="zh-TW" altLang="en-US" sz="800" b="0" i="0" u="none" strike="noStrike">
                          <a:solidFill>
                            <a:srgbClr val="000000"/>
                          </a:solidFill>
                          <a:effectLst/>
                          <a:latin typeface="ＭＳ 明朝" panose="02020609040205080304" pitchFamily="17" charset="-128"/>
                          <a:ea typeface="ＭＳ 明朝" panose="02020609040205080304" pitchFamily="17" charset="-128"/>
                        </a:rPr>
                        <a:t>医療費合計</a:t>
                      </a:r>
                      <a:br>
                        <a:rPr lang="zh-TW" altLang="en-US" sz="800" b="0" i="0" u="none" strike="noStrike">
                          <a:solidFill>
                            <a:srgbClr val="000000"/>
                          </a:solidFill>
                          <a:effectLst/>
                          <a:latin typeface="ＭＳ 明朝" panose="02020609040205080304" pitchFamily="17" charset="-128"/>
                          <a:ea typeface="ＭＳ 明朝" panose="02020609040205080304" pitchFamily="17" charset="-128"/>
                        </a:rPr>
                      </a:br>
                      <a:r>
                        <a:rPr lang="en-US" altLang="zh-TW" sz="800" b="0" i="0" u="none" strike="noStrike" dirty="0">
                          <a:solidFill>
                            <a:srgbClr val="000000"/>
                          </a:solidFill>
                          <a:effectLst/>
                          <a:latin typeface="ＭＳ 明朝" panose="02020609040205080304" pitchFamily="17" charset="-128"/>
                          <a:ea typeface="ＭＳ 明朝" panose="02020609040205080304" pitchFamily="17" charset="-128"/>
                        </a:rPr>
                        <a:t>(</a:t>
                      </a:r>
                      <a:r>
                        <a:rPr lang="zh-TW" altLang="en-US" sz="800" b="0" i="0" u="none" strike="noStrike">
                          <a:solidFill>
                            <a:srgbClr val="000000"/>
                          </a:solidFill>
                          <a:effectLst/>
                          <a:latin typeface="ＭＳ 明朝" panose="02020609040205080304" pitchFamily="17" charset="-128"/>
                          <a:ea typeface="ＭＳ 明朝" panose="02020609040205080304" pitchFamily="17" charset="-128"/>
                        </a:rPr>
                        <a:t>円</a:t>
                      </a:r>
                      <a:r>
                        <a:rPr lang="en-US" altLang="zh-TW" sz="8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一人当たり</a:t>
                      </a:r>
                      <a:br>
                        <a:rPr lang="ja-JP" altLang="en-US" sz="8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医療費</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円</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2876351"/>
                  </a:ext>
                </a:extLst>
              </a:tr>
              <a:tr h="213360">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入院</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入院外</a:t>
                      </a:r>
                    </a:p>
                  </a:txBody>
                  <a:tcPr marL="45720" marR="4572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99939014"/>
                  </a:ext>
                </a:extLst>
              </a:tr>
              <a:tr h="215520">
                <a:tc>
                  <a:txBody>
                    <a:bodyPr/>
                    <a:lstStyle/>
                    <a:p>
                      <a:pPr algn="l" fontAlgn="ctr"/>
                      <a:r>
                        <a:rPr lang="zh-TW" altLang="en-US" sz="700" b="1" i="0" u="none" strike="noStrike" dirty="0">
                          <a:solidFill>
                            <a:srgbClr val="000000"/>
                          </a:solidFill>
                          <a:effectLst/>
                          <a:latin typeface="ＭＳ 明朝" panose="02020609040205080304" pitchFamily="17" charset="-128"/>
                          <a:ea typeface="ＭＳ 明朝" panose="02020609040205080304" pitchFamily="17" charset="-128"/>
                        </a:rPr>
                        <a:t>３疾病併存患者</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dirty="0">
                          <a:solidFill>
                            <a:srgbClr val="000000"/>
                          </a:solidFill>
                          <a:effectLst/>
                          <a:latin typeface="ＭＳ 明朝" panose="02020609040205080304" pitchFamily="17" charset="-128"/>
                          <a:ea typeface="ＭＳ 明朝" panose="02020609040205080304" pitchFamily="17" charset="-128"/>
                        </a:rPr>
                        <a:t>合計</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12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177,970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3,284,030 </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3,462,000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288,500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3414116"/>
                  </a:ext>
                </a:extLst>
              </a:tr>
              <a:tr h="215520">
                <a:tc>
                  <a:txBody>
                    <a:bodyPr/>
                    <a:lstStyle/>
                    <a:p>
                      <a:pPr algn="l" fontAlgn="ctr"/>
                      <a:r>
                        <a:rPr lang="zh-TW" altLang="en-US" sz="700" b="1" i="0" u="none" strike="noStrike">
                          <a:solidFill>
                            <a:srgbClr val="000000"/>
                          </a:solidFill>
                          <a:effectLst/>
                          <a:latin typeface="ＭＳ 明朝" panose="02020609040205080304" pitchFamily="17" charset="-128"/>
                          <a:ea typeface="ＭＳ 明朝" panose="02020609040205080304" pitchFamily="17" charset="-128"/>
                        </a:rPr>
                        <a:t>２疾病併存患者</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糖尿病・高血圧症</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9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558,270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2,622,450 </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3,180,720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353,413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351190529"/>
                  </a:ext>
                </a:extLst>
              </a:tr>
              <a:tr h="215520">
                <a:tc>
                  <a:txBody>
                    <a:bodyPr/>
                    <a:lstStyle/>
                    <a:p>
                      <a:pPr algn="l" fontAlgn="ctr"/>
                      <a:endParaRPr lang="ja-JP" altLang="en-US" sz="7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糖尿病・脂質異常症</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1,266,160 </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1,266,160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253,232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45842413"/>
                  </a:ext>
                </a:extLst>
              </a:tr>
              <a:tr h="215520">
                <a:tc>
                  <a:txBody>
                    <a:bodyPr/>
                    <a:lstStyle/>
                    <a:p>
                      <a:pPr algn="l" fontAlgn="ctr"/>
                      <a:endParaRPr lang="ja-JP" altLang="en-US" sz="7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高血圧症・脂質異常症</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24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8,104,680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5,291,620 </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13,396,300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558,179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876961901"/>
                  </a:ext>
                </a:extLst>
              </a:tr>
              <a:tr h="215520">
                <a:tc>
                  <a:txBody>
                    <a:bodyPr/>
                    <a:lstStyle/>
                    <a:p>
                      <a:pPr algn="l" fontAlgn="ctr"/>
                      <a:endParaRPr lang="ja-JP" altLang="en-US" sz="7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dirty="0">
                          <a:solidFill>
                            <a:srgbClr val="000000"/>
                          </a:solidFill>
                          <a:effectLst/>
                          <a:latin typeface="ＭＳ 明朝" panose="02020609040205080304" pitchFamily="17" charset="-128"/>
                          <a:ea typeface="ＭＳ 明朝" panose="02020609040205080304" pitchFamily="17" charset="-128"/>
                        </a:rPr>
                        <a:t>合計</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38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8,662,950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9,180,230 </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17,843,180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469,557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9459229"/>
                  </a:ext>
                </a:extLst>
              </a:tr>
              <a:tr h="215520">
                <a:tc>
                  <a:txBody>
                    <a:bodyPr/>
                    <a:lstStyle/>
                    <a:p>
                      <a:pPr algn="l" fontAlgn="ctr"/>
                      <a:r>
                        <a:rPr lang="ja-JP" altLang="en-US" sz="700" b="1" i="0" u="none" strike="noStrike">
                          <a:solidFill>
                            <a:srgbClr val="000000"/>
                          </a:solidFill>
                          <a:effectLst/>
                          <a:latin typeface="ＭＳ 明朝" panose="02020609040205080304" pitchFamily="17" charset="-128"/>
                          <a:ea typeface="ＭＳ 明朝" panose="02020609040205080304" pitchFamily="17" charset="-128"/>
                        </a:rPr>
                        <a:t>１疾病患者</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糖尿病</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2,400,360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1,955,170 </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4,355,530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871,106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294041495"/>
                  </a:ext>
                </a:extLst>
              </a:tr>
              <a:tr h="215520">
                <a:tc>
                  <a:txBody>
                    <a:bodyPr/>
                    <a:lstStyle/>
                    <a:p>
                      <a:pPr algn="l" fontAlgn="ctr"/>
                      <a:endParaRPr lang="ja-JP" altLang="en-US" sz="7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高血圧症</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32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3,607,620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14,036,230 </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17,643,850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551,370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545795646"/>
                  </a:ext>
                </a:extLst>
              </a:tr>
              <a:tr h="215520">
                <a:tc>
                  <a:txBody>
                    <a:bodyPr/>
                    <a:lstStyle/>
                    <a:p>
                      <a:pPr algn="l" fontAlgn="ctr"/>
                      <a:endParaRPr lang="ja-JP" altLang="en-US" sz="7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脂質異常症</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25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85,950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4,912,190 </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4,998,140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199,926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47105898"/>
                  </a:ext>
                </a:extLst>
              </a:tr>
              <a:tr h="215520">
                <a:tc>
                  <a:txBody>
                    <a:bodyPr/>
                    <a:lstStyle/>
                    <a:p>
                      <a:pPr algn="l" fontAlgn="ctr"/>
                      <a:endParaRPr lang="ja-JP" altLang="en-US" sz="7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dirty="0">
                          <a:solidFill>
                            <a:srgbClr val="000000"/>
                          </a:solidFill>
                          <a:effectLst/>
                          <a:latin typeface="ＭＳ 明朝" panose="02020609040205080304" pitchFamily="17" charset="-128"/>
                          <a:ea typeface="ＭＳ 明朝" panose="02020609040205080304" pitchFamily="17" charset="-128"/>
                        </a:rPr>
                        <a:t>合計</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62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6,093,930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20,903,590 </a:t>
                      </a:r>
                    </a:p>
                  </a:txBody>
                  <a:tcPr marL="46800" marR="46800" marT="46800" marB="4680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26,997,520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435,444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0580716"/>
                  </a:ext>
                </a:extLst>
              </a:tr>
            </a:tbl>
          </a:graphicData>
        </a:graphic>
      </p:graphicFrame>
      <p:sp>
        <p:nvSpPr>
          <p:cNvPr id="6" name="テキスト ボックス 10">
            <a:extLst>
              <a:ext uri="{FF2B5EF4-FFF2-40B4-BE49-F238E27FC236}">
                <a16:creationId xmlns:a16="http://schemas.microsoft.com/office/drawing/2014/main" id="{A7F1C40B-FC51-43CB-3B9C-D1D9CBB0607C}"/>
              </a:ext>
            </a:extLst>
          </p:cNvPr>
          <p:cNvSpPr txBox="1"/>
          <p:nvPr/>
        </p:nvSpPr>
        <p:spPr>
          <a:xfrm>
            <a:off x="576263" y="900113"/>
            <a:ext cx="5327650" cy="983924"/>
          </a:xfrm>
          <a:prstGeom prst="rect">
            <a:avLst/>
          </a:prstGeom>
          <a:noFill/>
          <a:ln>
            <a:noFill/>
          </a:ln>
        </p:spPr>
        <p:txBody>
          <a:bodyPr wrap="square" l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Arial"/>
              </a:rPr>
              <a:t>　特定健康診査受診有無別に医療費を確認するとすべての罹患状況のグループにおいて、健診未受診者の方が一人当たり医療費が高額となっています。特に糖尿病を有するグループにおいて、健診受診者に対する健診未受診者の医療費の上昇幅が大きいです。</a:t>
            </a:r>
          </a:p>
        </p:txBody>
      </p:sp>
    </p:spTree>
    <p:extLst>
      <p:ext uri="{BB962C8B-B14F-4D97-AF65-F5344CB8AC3E}">
        <p14:creationId xmlns:p14="http://schemas.microsoft.com/office/powerpoint/2010/main" val="66293441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a:extLst>
              <a:ext uri="{FF2B5EF4-FFF2-40B4-BE49-F238E27FC236}">
                <a16:creationId xmlns:a16="http://schemas.microsoft.com/office/drawing/2014/main" id="{0AA1B40C-A42F-A162-4D3D-27008F8F4BAB}"/>
              </a:ext>
            </a:extLst>
          </p:cNvPr>
          <p:cNvGraphicFramePr>
            <a:graphicFrameLocks noGrp="1" noChangeAspect="1"/>
          </p:cNvGraphicFramePr>
          <p:nvPr>
            <p:extLst>
              <p:ext uri="{D42A27DB-BD31-4B8C-83A1-F6EECF244321}">
                <p14:modId xmlns:p14="http://schemas.microsoft.com/office/powerpoint/2010/main" val="3132897182"/>
              </p:ext>
            </p:extLst>
          </p:nvPr>
        </p:nvGraphicFramePr>
        <p:xfrm>
          <a:off x="582612" y="2879812"/>
          <a:ext cx="5321771" cy="3012960"/>
        </p:xfrm>
        <a:graphic>
          <a:graphicData uri="http://schemas.openxmlformats.org/drawingml/2006/table">
            <a:tbl>
              <a:tblPr/>
              <a:tblGrid>
                <a:gridCol w="202424">
                  <a:extLst>
                    <a:ext uri="{9D8B030D-6E8A-4147-A177-3AD203B41FA5}">
                      <a16:colId xmlns:a16="http://schemas.microsoft.com/office/drawing/2014/main" val="3106825877"/>
                    </a:ext>
                  </a:extLst>
                </a:gridCol>
                <a:gridCol w="914168">
                  <a:extLst>
                    <a:ext uri="{9D8B030D-6E8A-4147-A177-3AD203B41FA5}">
                      <a16:colId xmlns:a16="http://schemas.microsoft.com/office/drawing/2014/main" val="2809345428"/>
                    </a:ext>
                  </a:extLst>
                </a:gridCol>
                <a:gridCol w="1149241">
                  <a:extLst>
                    <a:ext uri="{9D8B030D-6E8A-4147-A177-3AD203B41FA5}">
                      <a16:colId xmlns:a16="http://schemas.microsoft.com/office/drawing/2014/main" val="3230456821"/>
                    </a:ext>
                  </a:extLst>
                </a:gridCol>
                <a:gridCol w="1018646">
                  <a:extLst>
                    <a:ext uri="{9D8B030D-6E8A-4147-A177-3AD203B41FA5}">
                      <a16:colId xmlns:a16="http://schemas.microsoft.com/office/drawing/2014/main" val="4269481518"/>
                    </a:ext>
                  </a:extLst>
                </a:gridCol>
                <a:gridCol w="1018646">
                  <a:extLst>
                    <a:ext uri="{9D8B030D-6E8A-4147-A177-3AD203B41FA5}">
                      <a16:colId xmlns:a16="http://schemas.microsoft.com/office/drawing/2014/main" val="3178660370"/>
                    </a:ext>
                  </a:extLst>
                </a:gridCol>
                <a:gridCol w="1018646">
                  <a:extLst>
                    <a:ext uri="{9D8B030D-6E8A-4147-A177-3AD203B41FA5}">
                      <a16:colId xmlns:a16="http://schemas.microsoft.com/office/drawing/2014/main" val="4139603850"/>
                    </a:ext>
                  </a:extLst>
                </a:gridCol>
              </a:tblGrid>
              <a:tr h="211524">
                <a:tc gridSpan="2">
                  <a:txBody>
                    <a:bodyPr/>
                    <a:lstStyle/>
                    <a:p>
                      <a:pPr algn="ctr"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区分</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800" b="1" i="0" u="none" strike="noStrike" dirty="0">
                          <a:solidFill>
                            <a:srgbClr val="000000"/>
                          </a:solidFill>
                          <a:effectLst/>
                          <a:latin typeface="ＭＳ 明朝" panose="02020609040205080304" pitchFamily="17" charset="-128"/>
                          <a:ea typeface="ＭＳ 明朝" panose="02020609040205080304" pitchFamily="17" charset="-128"/>
                        </a:rPr>
                        <a:t>風間浦村</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県</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同規模</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国</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573973"/>
                  </a:ext>
                </a:extLst>
              </a:tr>
              <a:tr h="213666">
                <a:tc gridSpan="2">
                  <a:txBody>
                    <a:bodyPr/>
                    <a:lstStyle/>
                    <a:p>
                      <a:pPr algn="l"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認定率</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800" b="1" i="0" u="none" strike="noStrike" dirty="0">
                          <a:solidFill>
                            <a:srgbClr val="000000"/>
                          </a:solidFill>
                          <a:effectLst/>
                          <a:latin typeface="ＭＳ 明朝" panose="02020609040205080304" pitchFamily="17" charset="-128"/>
                          <a:ea typeface="ＭＳ 明朝" panose="02020609040205080304" pitchFamily="17" charset="-128"/>
                        </a:rPr>
                        <a:t>17.9%</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18.5%</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19.9%</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19.4%</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1750210"/>
                  </a:ext>
                </a:extLst>
              </a:tr>
              <a:tr h="213666">
                <a:tc gridSpan="2">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認定者数</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pPr algn="ctr" fontAlgn="ctr"/>
                      <a:r>
                        <a:rPr lang="ja-JP" altLang="en-US" sz="1000" b="0" i="0" u="none" strike="noStrike" dirty="0">
                          <a:solidFill>
                            <a:srgbClr val="000000"/>
                          </a:solidFill>
                          <a:effectLst/>
                          <a:latin typeface="ＭＳ Ｐ明朝" panose="02020600040205080304" pitchFamily="18" charset="-128"/>
                          <a:ea typeface="ＭＳ Ｐ明朝" panose="02020600040205080304" pitchFamily="18" charset="-128"/>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140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78,134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60,187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6,880,137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5628927"/>
                  </a:ext>
                </a:extLst>
              </a:tr>
              <a:tr h="213666">
                <a:tc>
                  <a:txBody>
                    <a:bodyPr/>
                    <a:lstStyle/>
                    <a:p>
                      <a:pPr algn="l" fontAlgn="ct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5193" marR="5193" marT="5193"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zh-CN" altLang="en-US" sz="800" b="0" i="0" u="none" strike="noStrike">
                          <a:solidFill>
                            <a:srgbClr val="000000"/>
                          </a:solidFill>
                          <a:effectLst/>
                          <a:latin typeface="ＭＳ 明朝" panose="02020609040205080304" pitchFamily="17" charset="-128"/>
                          <a:ea typeface="ＭＳ 明朝" panose="02020609040205080304" pitchFamily="17" charset="-128"/>
                        </a:rPr>
                        <a:t>第</a:t>
                      </a:r>
                      <a:r>
                        <a:rPr lang="en-US" altLang="zh-CN" sz="800" b="0" i="0" u="none" strike="noStrike" dirty="0">
                          <a:solidFill>
                            <a:srgbClr val="000000"/>
                          </a:solidFill>
                          <a:effectLst/>
                          <a:latin typeface="ＭＳ 明朝" panose="02020609040205080304" pitchFamily="17" charset="-128"/>
                          <a:ea typeface="ＭＳ 明朝" panose="02020609040205080304" pitchFamily="17" charset="-128"/>
                        </a:rPr>
                        <a:t>1</a:t>
                      </a:r>
                      <a:r>
                        <a:rPr lang="zh-CN" altLang="en-US" sz="800" b="0" i="0" u="none" strike="noStrike">
                          <a:solidFill>
                            <a:srgbClr val="000000"/>
                          </a:solidFill>
                          <a:effectLst/>
                          <a:latin typeface="ＭＳ 明朝" panose="02020609040205080304" pitchFamily="17" charset="-128"/>
                          <a:ea typeface="ＭＳ 明朝" panose="02020609040205080304" pitchFamily="17" charset="-128"/>
                        </a:rPr>
                        <a:t>号</a:t>
                      </a:r>
                      <a:r>
                        <a:rPr lang="en-US" altLang="zh-CN" sz="800" b="0" i="0" u="none" strike="noStrike" dirty="0">
                          <a:solidFill>
                            <a:srgbClr val="000000"/>
                          </a:solidFill>
                          <a:effectLst/>
                          <a:latin typeface="ＭＳ 明朝" panose="02020609040205080304" pitchFamily="17" charset="-128"/>
                          <a:ea typeface="ＭＳ 明朝" panose="02020609040205080304" pitchFamily="17" charset="-128"/>
                        </a:rPr>
                        <a:t>(65</a:t>
                      </a:r>
                      <a:r>
                        <a:rPr lang="zh-CN" altLang="en-US" sz="800" b="0" i="0" u="none" strike="noStrike">
                          <a:solidFill>
                            <a:srgbClr val="000000"/>
                          </a:solidFill>
                          <a:effectLst/>
                          <a:latin typeface="ＭＳ 明朝" panose="02020609040205080304" pitchFamily="17" charset="-128"/>
                          <a:ea typeface="ＭＳ 明朝" panose="02020609040205080304" pitchFamily="17" charset="-128"/>
                        </a:rPr>
                        <a:t>歳以上</a:t>
                      </a:r>
                      <a:r>
                        <a:rPr lang="en-US" altLang="zh-CN" sz="8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45720" marR="4572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a:solidFill>
                            <a:srgbClr val="000000"/>
                          </a:solidFill>
                          <a:effectLst/>
                          <a:latin typeface="ＭＳ 明朝" panose="02020609040205080304" pitchFamily="17" charset="-128"/>
                          <a:ea typeface="ＭＳ 明朝" panose="02020609040205080304" pitchFamily="17" charset="-128"/>
                        </a:rPr>
                        <a:t>136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76,189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59,331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6,724,030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5077869"/>
                  </a:ext>
                </a:extLst>
              </a:tr>
              <a:tr h="213666">
                <a:tc>
                  <a:txBody>
                    <a:bodyPr/>
                    <a:lstStyle/>
                    <a:p>
                      <a:pPr algn="l" fontAlgn="ct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5193" marR="5193" marT="5193"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800" b="0" i="0" u="none" strike="noStrike">
                          <a:solidFill>
                            <a:srgbClr val="000000"/>
                          </a:solidFill>
                          <a:effectLst/>
                          <a:latin typeface="ＭＳ 明朝" panose="02020609040205080304" pitchFamily="17" charset="-128"/>
                          <a:ea typeface="ＭＳ 明朝" panose="02020609040205080304" pitchFamily="17" charset="-128"/>
                        </a:rPr>
                        <a:t>第</a:t>
                      </a:r>
                      <a:r>
                        <a:rPr lang="en-US" altLang="zh-CN" sz="800" b="0" i="0" u="none" strike="noStrike" dirty="0">
                          <a:solidFill>
                            <a:srgbClr val="000000"/>
                          </a:solidFill>
                          <a:effectLst/>
                          <a:latin typeface="ＭＳ 明朝" panose="02020609040205080304" pitchFamily="17" charset="-128"/>
                          <a:ea typeface="ＭＳ 明朝" panose="02020609040205080304" pitchFamily="17" charset="-128"/>
                        </a:rPr>
                        <a:t>2</a:t>
                      </a:r>
                      <a:r>
                        <a:rPr lang="zh-CN" altLang="en-US" sz="800" b="0" i="0" u="none" strike="noStrike">
                          <a:solidFill>
                            <a:srgbClr val="000000"/>
                          </a:solidFill>
                          <a:effectLst/>
                          <a:latin typeface="ＭＳ 明朝" panose="02020609040205080304" pitchFamily="17" charset="-128"/>
                          <a:ea typeface="ＭＳ 明朝" panose="02020609040205080304" pitchFamily="17" charset="-128"/>
                        </a:rPr>
                        <a:t>号</a:t>
                      </a:r>
                      <a:r>
                        <a:rPr lang="en-US" altLang="zh-CN" sz="800" b="0" i="0" u="none" strike="noStrike" dirty="0">
                          <a:solidFill>
                            <a:srgbClr val="000000"/>
                          </a:solidFill>
                          <a:effectLst/>
                          <a:latin typeface="ＭＳ 明朝" panose="02020609040205080304" pitchFamily="17" charset="-128"/>
                          <a:ea typeface="ＭＳ 明朝" panose="02020609040205080304" pitchFamily="17" charset="-128"/>
                        </a:rPr>
                        <a:t>(40</a:t>
                      </a:r>
                      <a:r>
                        <a:rPr lang="zh-CN" altLang="en-US" sz="800" b="0" i="0" u="none" strike="noStrike">
                          <a:solidFill>
                            <a:srgbClr val="000000"/>
                          </a:solidFill>
                          <a:effectLst/>
                          <a:latin typeface="ＭＳ 明朝" panose="02020609040205080304" pitchFamily="17" charset="-128"/>
                          <a:ea typeface="ＭＳ 明朝" panose="02020609040205080304" pitchFamily="17" charset="-128"/>
                        </a:rPr>
                        <a:t>～</a:t>
                      </a:r>
                      <a:r>
                        <a:rPr lang="en-US" altLang="zh-CN" sz="800" b="0" i="0" u="none" strike="noStrike" dirty="0">
                          <a:solidFill>
                            <a:srgbClr val="000000"/>
                          </a:solidFill>
                          <a:effectLst/>
                          <a:latin typeface="ＭＳ 明朝" panose="02020609040205080304" pitchFamily="17" charset="-128"/>
                          <a:ea typeface="ＭＳ 明朝" panose="02020609040205080304" pitchFamily="17" charset="-128"/>
                        </a:rPr>
                        <a:t>64</a:t>
                      </a:r>
                      <a:r>
                        <a:rPr lang="zh-CN" altLang="en-US" sz="800" b="0" i="0" u="none" strike="noStrike">
                          <a:solidFill>
                            <a:srgbClr val="000000"/>
                          </a:solidFill>
                          <a:effectLst/>
                          <a:latin typeface="ＭＳ 明朝" panose="02020609040205080304" pitchFamily="17" charset="-128"/>
                          <a:ea typeface="ＭＳ 明朝" panose="02020609040205080304" pitchFamily="17" charset="-128"/>
                        </a:rPr>
                        <a:t>歳</a:t>
                      </a:r>
                      <a:r>
                        <a:rPr lang="en-US" altLang="zh-CN" sz="8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45720" marR="4572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4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1,945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856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156,107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21636"/>
                  </a:ext>
                </a:extLst>
              </a:tr>
              <a:tr h="211524">
                <a:tc gridSpan="3">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一件当たり給付費（円）</a:t>
                      </a:r>
                    </a:p>
                  </a:txBody>
                  <a:tcPr marL="45720" marR="4572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pPr algn="l" fontAlgn="ctr"/>
                      <a:r>
                        <a:rPr lang="ja-JP" altLang="en-US" sz="1000" b="0" i="0" u="none" strike="noStrike" dirty="0">
                          <a:solidFill>
                            <a:srgbClr val="000000"/>
                          </a:solidFill>
                          <a:effectLst/>
                          <a:latin typeface="ＭＳ Ｐ明朝" panose="02020600040205080304" pitchFamily="18" charset="-128"/>
                          <a:ea typeface="ＭＳ Ｐ明朝" panose="02020600040205080304" pitchFamily="18" charset="-128"/>
                        </a:rPr>
                        <a:t>　</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5720" marR="4572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858966"/>
                  </a:ext>
                </a:extLst>
              </a:tr>
              <a:tr h="213666">
                <a:tc>
                  <a:txBody>
                    <a:bodyPr/>
                    <a:lstStyle/>
                    <a:p>
                      <a:pPr algn="l" fontAlgn="ct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5193" marR="5193" marT="5193"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給付費</a:t>
                      </a:r>
                    </a:p>
                  </a:txBody>
                  <a:tcPr marL="45720" marR="4572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a:solidFill>
                            <a:srgbClr val="000000"/>
                          </a:solidFill>
                          <a:effectLst/>
                          <a:latin typeface="ＭＳ 明朝" panose="02020609040205080304" pitchFamily="17" charset="-128"/>
                          <a:ea typeface="ＭＳ 明朝" panose="02020609040205080304" pitchFamily="17" charset="-128"/>
                        </a:rPr>
                        <a:t>95,602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72,200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80,543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59,662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5345006"/>
                  </a:ext>
                </a:extLst>
              </a:tr>
              <a:tr h="213666">
                <a:tc>
                  <a:txBody>
                    <a:bodyPr/>
                    <a:lstStyle/>
                    <a:p>
                      <a:pPr algn="l" fontAlgn="ct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5193" marR="5193" marT="5193"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要支援</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a:t>
                      </a:r>
                    </a:p>
                  </a:txBody>
                  <a:tcPr marL="45720" marR="4572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10,402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9,794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8,853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9,568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3003599"/>
                  </a:ext>
                </a:extLst>
              </a:tr>
              <a:tr h="213666">
                <a:tc>
                  <a:txBody>
                    <a:bodyPr/>
                    <a:lstStyle/>
                    <a:p>
                      <a:pPr algn="l" fontAlgn="ct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5193" marR="5193" marT="5193"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要支援</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a:t>
                      </a:r>
                    </a:p>
                  </a:txBody>
                  <a:tcPr marL="45720" marR="4572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11,871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13,592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12,536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12,723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2420502"/>
                  </a:ext>
                </a:extLst>
              </a:tr>
              <a:tr h="213666">
                <a:tc>
                  <a:txBody>
                    <a:bodyPr/>
                    <a:lstStyle/>
                    <a:p>
                      <a:pPr algn="l" fontAlgn="ct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5193" marR="5193" marT="5193"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要介護</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a:t>
                      </a:r>
                    </a:p>
                  </a:txBody>
                  <a:tcPr marL="45720" marR="4572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52,883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40,360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43,034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37,331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6439441"/>
                  </a:ext>
                </a:extLst>
              </a:tr>
              <a:tr h="213666">
                <a:tc>
                  <a:txBody>
                    <a:bodyPr/>
                    <a:lstStyle/>
                    <a:p>
                      <a:pPr algn="l" fontAlgn="ct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5193" marR="5193" marT="5193"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要介護</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a:t>
                      </a:r>
                    </a:p>
                  </a:txBody>
                  <a:tcPr marL="45720" marR="4572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70,247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52,617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56,496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45,837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0063612"/>
                  </a:ext>
                </a:extLst>
              </a:tr>
              <a:tr h="213666">
                <a:tc>
                  <a:txBody>
                    <a:bodyPr/>
                    <a:lstStyle/>
                    <a:p>
                      <a:pPr algn="l" fontAlgn="ct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5193" marR="5193" marT="5193"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要介護</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a:t>
                      </a:r>
                    </a:p>
                  </a:txBody>
                  <a:tcPr marL="45720" marR="4572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149,296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88,126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109,734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78,504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1764304"/>
                  </a:ext>
                </a:extLst>
              </a:tr>
              <a:tr h="213666">
                <a:tc>
                  <a:txBody>
                    <a:bodyPr/>
                    <a:lstStyle/>
                    <a:p>
                      <a:pPr algn="l" fontAlgn="ct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5193" marR="5193" marT="5193"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要介護</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a:t>
                      </a:r>
                    </a:p>
                  </a:txBody>
                  <a:tcPr marL="45720" marR="4572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157,206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114,488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154,421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103,025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0272501"/>
                  </a:ext>
                </a:extLst>
              </a:tr>
              <a:tr h="213666">
                <a:tc>
                  <a:txBody>
                    <a:bodyPr/>
                    <a:lstStyle/>
                    <a:p>
                      <a:pPr algn="l" fontAlgn="ct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5193" marR="5193" marT="5193"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要介護</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a:t>
                      </a:r>
                    </a:p>
                  </a:txBody>
                  <a:tcPr marL="45720" marR="4572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238,542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121,631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183,408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113,314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1689652"/>
                  </a:ext>
                </a:extLst>
              </a:tr>
            </a:tbl>
          </a:graphicData>
        </a:graphic>
      </p:graphicFrame>
      <p:sp>
        <p:nvSpPr>
          <p:cNvPr id="14" name="Rectangle 5"/>
          <p:cNvSpPr>
            <a:spLocks noChangeAspect="1" noChangeArrowheads="1"/>
          </p:cNvSpPr>
          <p:nvPr/>
        </p:nvSpPr>
        <p:spPr bwMode="auto">
          <a:xfrm>
            <a:off x="574121" y="6111292"/>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rPr>
              <a:t>要介護度別一件当たり介護給付費</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令和</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4</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年度</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p>
        </p:txBody>
      </p:sp>
      <p:sp>
        <p:nvSpPr>
          <p:cNvPr id="12" name="タイトル 1"/>
          <p:cNvSpPr txBox="1">
            <a:spLocks noChangeAspect="1"/>
          </p:cNvSpPr>
          <p:nvPr/>
        </p:nvSpPr>
        <p:spPr>
          <a:xfrm>
            <a:off x="586900" y="907756"/>
            <a:ext cx="5317483" cy="1788746"/>
          </a:xfrm>
          <a:prstGeom prst="rect">
            <a:avLst/>
          </a:prstGeom>
          <a:ln>
            <a:noFill/>
          </a:ln>
        </p:spPr>
        <p:txBody>
          <a:bodyPr vert="horz" lIns="0" tIns="45720" rIns="90000" bIns="45720" rtlCol="0" anchor="t">
            <a:no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(1)</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要介護</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支援</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認定状況</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a:t>
            </a:r>
            <a:r>
              <a:rPr lang="ja-JP" altLang="en-US" sz="1200" dirty="0">
                <a:latin typeface="ＭＳ 明朝" panose="02020609040205080304" pitchFamily="17" charset="-128"/>
                <a:ea typeface="ＭＳ 明朝" panose="02020609040205080304" pitchFamily="17" charset="-128"/>
              </a:rPr>
              <a:t>以下は、</a:t>
            </a:r>
            <a:r>
              <a:rPr lang="ja-JP" altLang="en-US" sz="1200" dirty="0">
                <a:latin typeface="ＭＳ 明朝" panose="02020609040205080304" pitchFamily="17" charset="-128"/>
                <a:ea typeface="ＭＳ 明朝" panose="02020609040205080304" pitchFamily="17" charset="-128"/>
                <a:cs typeface="Times New Roman" pitchFamily="18" charset="0"/>
              </a:rPr>
              <a:t>本村の令和</a:t>
            </a:r>
            <a:r>
              <a:rPr lang="en-US" altLang="ja-JP" sz="1200" dirty="0">
                <a:latin typeface="ＭＳ 明朝" panose="02020609040205080304" pitchFamily="17" charset="-128"/>
                <a:ea typeface="ＭＳ 明朝" panose="02020609040205080304" pitchFamily="17" charset="-128"/>
                <a:cs typeface="Times New Roman" pitchFamily="18" charset="0"/>
              </a:rPr>
              <a:t>4</a:t>
            </a:r>
            <a:r>
              <a:rPr lang="ja-JP" altLang="en-US" sz="1200" dirty="0">
                <a:latin typeface="ＭＳ 明朝" panose="02020609040205080304" pitchFamily="17" charset="-128"/>
                <a:ea typeface="ＭＳ 明朝" panose="02020609040205080304" pitchFamily="17" charset="-128"/>
                <a:cs typeface="Times New Roman" pitchFamily="18" charset="0"/>
              </a:rPr>
              <a:t>年度における、</a:t>
            </a:r>
            <a:r>
              <a:rPr lang="zh-TW" altLang="en-US" sz="1200" dirty="0">
                <a:latin typeface="ＭＳ 明朝" panose="02020609040205080304" pitchFamily="17" charset="-128"/>
                <a:ea typeface="ＭＳ 明朝" panose="02020609040205080304" pitchFamily="17" charset="-128"/>
                <a:cs typeface="Times New Roman" pitchFamily="18" charset="0"/>
              </a:rPr>
              <a:t>要介護</a:t>
            </a:r>
            <a:r>
              <a:rPr lang="en-US" altLang="zh-TW" sz="1200" dirty="0">
                <a:latin typeface="ＭＳ 明朝" panose="02020609040205080304" pitchFamily="17" charset="-128"/>
                <a:ea typeface="ＭＳ 明朝" panose="02020609040205080304" pitchFamily="17" charset="-128"/>
                <a:cs typeface="Times New Roman" pitchFamily="18" charset="0"/>
              </a:rPr>
              <a:t>(</a:t>
            </a:r>
            <a:r>
              <a:rPr lang="zh-TW" altLang="en-US" sz="1200" dirty="0">
                <a:latin typeface="ＭＳ 明朝" panose="02020609040205080304" pitchFamily="17" charset="-128"/>
                <a:ea typeface="ＭＳ 明朝" panose="02020609040205080304" pitchFamily="17" charset="-128"/>
                <a:cs typeface="Times New Roman" pitchFamily="18" charset="0"/>
              </a:rPr>
              <a:t>支援</a:t>
            </a:r>
            <a:r>
              <a:rPr lang="en-US" altLang="zh-TW"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rPr>
              <a:t>認定率及び介護給付費等</a:t>
            </a:r>
            <a:r>
              <a:rPr lang="ja-JP" altLang="en-US" sz="1200" dirty="0">
                <a:latin typeface="ＭＳ 明朝" panose="02020609040205080304" pitchFamily="17" charset="-128"/>
                <a:ea typeface="ＭＳ 明朝" panose="02020609040205080304" pitchFamily="17" charset="-128"/>
                <a:cs typeface="Times New Roman" pitchFamily="18" charset="0"/>
              </a:rPr>
              <a:t>の状況を</a:t>
            </a:r>
            <a:r>
              <a:rPr lang="ja-JP" altLang="en-US" sz="1200" dirty="0">
                <a:latin typeface="ＭＳ 明朝" panose="02020609040205080304" pitchFamily="17" charset="-128"/>
                <a:ea typeface="ＭＳ 明朝" panose="02020609040205080304" pitchFamily="17" charset="-128"/>
              </a:rPr>
              <a:t>示したものです。</a:t>
            </a:r>
            <a:r>
              <a:rPr lang="ja-JP" altLang="ja-JP" sz="1200" dirty="0">
                <a:latin typeface="MS Mincho"/>
                <a:ea typeface="MS Mincho"/>
                <a:cs typeface="MS Mincho"/>
                <a:sym typeface="MS Mincho"/>
              </a:rPr>
              <a:t>認定率</a:t>
            </a:r>
            <a:r>
              <a:rPr lang="en-US" altLang="ja-JP" sz="1200" dirty="0">
                <a:latin typeface="MS Mincho"/>
                <a:ea typeface="MS Mincho"/>
                <a:cs typeface="MS Mincho"/>
                <a:sym typeface="MS Mincho"/>
              </a:rPr>
              <a:t>17.9</a:t>
            </a:r>
            <a:r>
              <a:rPr lang="ja-JP" altLang="ja-JP" sz="1200" dirty="0">
                <a:latin typeface="MS Mincho"/>
                <a:ea typeface="MS Mincho"/>
                <a:cs typeface="MS Mincho"/>
                <a:sym typeface="MS Mincho"/>
              </a:rPr>
              <a:t>%は</a:t>
            </a:r>
            <a:r>
              <a:rPr lang="ja-JP" altLang="en-US" sz="1200" dirty="0">
                <a:latin typeface="MS Mincho"/>
                <a:ea typeface="MS Mincho"/>
                <a:cs typeface="MS Mincho"/>
                <a:sym typeface="MS Mincho"/>
              </a:rPr>
              <a:t>青森県より</a:t>
            </a:r>
            <a:r>
              <a:rPr lang="en-US" altLang="ja-JP" sz="1200" dirty="0">
                <a:latin typeface="MS Mincho"/>
                <a:ea typeface="MS Mincho"/>
                <a:cs typeface="MS Mincho"/>
                <a:sym typeface="MS Mincho"/>
              </a:rPr>
              <a:t>0.6</a:t>
            </a:r>
            <a:r>
              <a:rPr lang="ja-JP" altLang="en-US" sz="1200" dirty="0">
                <a:latin typeface="MS Mincho"/>
                <a:ea typeface="MS Mincho"/>
                <a:cs typeface="MS Mincho"/>
                <a:sym typeface="MS Mincho"/>
              </a:rPr>
              <a:t>ポイント低く</a:t>
            </a:r>
            <a:r>
              <a:rPr lang="ja-JP" altLang="ja-JP" sz="1200" dirty="0">
                <a:latin typeface="MS Mincho"/>
                <a:ea typeface="MS Mincho"/>
                <a:cs typeface="MS Mincho"/>
                <a:sym typeface="MS Mincho"/>
              </a:rPr>
              <a:t>、一件当たり給付費</a:t>
            </a:r>
            <a:r>
              <a:rPr lang="en-US" altLang="ja-JP" sz="1200" dirty="0">
                <a:latin typeface="MS Mincho"/>
                <a:ea typeface="MS Mincho"/>
                <a:cs typeface="MS Mincho"/>
                <a:sym typeface="MS Mincho"/>
              </a:rPr>
              <a:t>95,602</a:t>
            </a:r>
            <a:r>
              <a:rPr lang="ja-JP" altLang="en-US" sz="1200" dirty="0">
                <a:latin typeface="MS Mincho"/>
                <a:ea typeface="MS Mincho"/>
                <a:cs typeface="MS Mincho"/>
                <a:sym typeface="MS Mincho"/>
              </a:rPr>
              <a:t>円</a:t>
            </a:r>
            <a:r>
              <a:rPr lang="ja-JP" altLang="ja-JP" sz="1200" dirty="0">
                <a:latin typeface="MS Mincho"/>
                <a:ea typeface="MS Mincho"/>
                <a:cs typeface="MS Mincho"/>
                <a:sym typeface="MS Mincho"/>
              </a:rPr>
              <a:t>は</a:t>
            </a:r>
            <a:r>
              <a:rPr lang="ja-JP" altLang="en-US" sz="1200" dirty="0">
                <a:latin typeface="MS Mincho"/>
                <a:ea typeface="MS Mincho"/>
                <a:cs typeface="MS Mincho"/>
                <a:sym typeface="MS Mincho"/>
              </a:rPr>
              <a:t>青森</a:t>
            </a:r>
            <a:r>
              <a:rPr lang="ja-JP" altLang="ja-JP" sz="1200" dirty="0">
                <a:latin typeface="MS Mincho"/>
                <a:ea typeface="MS Mincho"/>
                <a:cs typeface="MS Mincho"/>
                <a:sym typeface="MS Mincho"/>
              </a:rPr>
              <a:t>県より</a:t>
            </a:r>
            <a:r>
              <a:rPr lang="en-US" altLang="ja-JP" sz="1200" dirty="0">
                <a:latin typeface="MS Mincho"/>
                <a:ea typeface="MS Mincho"/>
                <a:cs typeface="MS Mincho"/>
                <a:sym typeface="MS Mincho"/>
              </a:rPr>
              <a:t>32.4%</a:t>
            </a:r>
            <a:r>
              <a:rPr lang="ja-JP" altLang="en-US" sz="1200" dirty="0">
                <a:latin typeface="MS Mincho"/>
                <a:ea typeface="MS Mincho"/>
                <a:cs typeface="MS Mincho"/>
                <a:sym typeface="MS Mincho"/>
              </a:rPr>
              <a:t>高い</a:t>
            </a:r>
            <a:r>
              <a:rPr lang="ja-JP" altLang="ja-JP" sz="1200" dirty="0">
                <a:latin typeface="MS Mincho"/>
                <a:ea typeface="MS Mincho"/>
                <a:cs typeface="MS Mincho"/>
                <a:sym typeface="MS Mincho"/>
              </a:rPr>
              <a:t>です。</a:t>
            </a:r>
            <a:r>
              <a:rPr lang="ja-JP" altLang="en-US" sz="1200" dirty="0">
                <a:latin typeface="ＭＳ 明朝" panose="02020609040205080304" pitchFamily="17" charset="-128"/>
                <a:ea typeface="ＭＳ 明朝" panose="02020609040205080304" pitchFamily="17" charset="-128"/>
              </a:rPr>
              <a:t>一件当たり給付費は、要支援</a:t>
            </a:r>
            <a:r>
              <a:rPr lang="en-US" altLang="ja-JP" sz="1200" dirty="0">
                <a:latin typeface="ＭＳ 明朝" panose="02020609040205080304" pitchFamily="17" charset="-128"/>
                <a:ea typeface="ＭＳ 明朝" panose="02020609040205080304" pitchFamily="17" charset="-128"/>
              </a:rPr>
              <a:t>2</a:t>
            </a:r>
            <a:r>
              <a:rPr lang="ja-JP" altLang="en-US" sz="1200" dirty="0">
                <a:latin typeface="ＭＳ 明朝" panose="02020609040205080304" pitchFamily="17" charset="-128"/>
                <a:ea typeface="ＭＳ 明朝" panose="02020609040205080304" pitchFamily="17" charset="-128"/>
              </a:rPr>
              <a:t>以外で本市が青森県よりも高くなっています。</a:t>
            </a:r>
            <a:endParaRPr lang="en-US" altLang="ja-JP" sz="1200" dirty="0">
              <a:latin typeface="ＭＳ 明朝" panose="02020609040205080304" pitchFamily="17" charset="-128"/>
              <a:ea typeface="ＭＳ 明朝" panose="02020609040205080304" pitchFamily="17" charset="-128"/>
            </a:endParaRPr>
          </a:p>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rPr>
              <a:t>　また、要介護度が上がるにつれて、一件当たり給付費における青森県との差が大きくなっている傾向にあります。</a:t>
            </a:r>
            <a:endParaRPr kumimoji="1" lang="ja-JP" altLang="ja-JP" sz="1200" dirty="0">
              <a:latin typeface="ＭＳ 明朝" panose="02020609040205080304" pitchFamily="17" charset="-128"/>
              <a:ea typeface="ＭＳ 明朝" panose="02020609040205080304" pitchFamily="17" charset="-128"/>
            </a:endParaRPr>
          </a:p>
        </p:txBody>
      </p:sp>
      <p:sp>
        <p:nvSpPr>
          <p:cNvPr id="13" name="Rectangle 5"/>
          <p:cNvSpPr>
            <a:spLocks noChangeAspect="1" noChangeArrowheads="1"/>
          </p:cNvSpPr>
          <p:nvPr/>
        </p:nvSpPr>
        <p:spPr bwMode="auto">
          <a:xfrm>
            <a:off x="601485" y="2629044"/>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要介護</a:t>
            </a:r>
            <a:r>
              <a:rPr kumimoji="1" lang="en-US" altLang="zh-TW"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a:t>
            </a:r>
            <a:r>
              <a:rPr kumimoji="1" lang="zh-TW"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支援</a:t>
            </a:r>
            <a:r>
              <a:rPr kumimoji="1" lang="en-US" altLang="zh-TW"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認定率及び介護給付費等の状況</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令和</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4</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年度</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p>
        </p:txBody>
      </p:sp>
      <p:sp>
        <p:nvSpPr>
          <p:cNvPr id="2" name="スライド番号プレースホルダー 1">
            <a:extLst>
              <a:ext uri="{FF2B5EF4-FFF2-40B4-BE49-F238E27FC236}">
                <a16:creationId xmlns:a16="http://schemas.microsoft.com/office/drawing/2014/main" id="{E2A538A8-F03F-41BD-B200-7AC489D0643F}"/>
              </a:ext>
            </a:extLst>
          </p:cNvPr>
          <p:cNvSpPr>
            <a:spLocks noGrp="1"/>
          </p:cNvSpPr>
          <p:nvPr>
            <p:ph type="sldNum" sz="quarter" idx="4"/>
          </p:nvPr>
        </p:nvSpPr>
        <p:spPr>
          <a:xfrm>
            <a:off x="2484067" y="8820472"/>
            <a:ext cx="1512041" cy="48577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800" b="0" i="0" u="none" strike="noStrike" kern="1200" cap="none" spc="0" normalizeH="0" baseline="0" noProof="0" smtClean="0">
                <a:ln>
                  <a:noFill/>
                </a:ln>
                <a:solidFill>
                  <a:srgbClr val="898989"/>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1" lang="ja-JP" altLang="en-US" sz="800" b="0" i="0" u="none" strike="noStrike" kern="1200" cap="none" spc="0" normalizeH="0" baseline="0" noProof="0" dirty="0">
              <a:ln>
                <a:noFill/>
              </a:ln>
              <a:solidFill>
                <a:srgbClr val="898989"/>
              </a:solidFill>
              <a:effectLst/>
              <a:uLnTx/>
              <a:uFillTx/>
            </a:endParaRPr>
          </a:p>
        </p:txBody>
      </p:sp>
      <p:sp>
        <p:nvSpPr>
          <p:cNvPr id="8" name="テキスト ボックス 7">
            <a:extLst>
              <a:ext uri="{FF2B5EF4-FFF2-40B4-BE49-F238E27FC236}">
                <a16:creationId xmlns:a16="http://schemas.microsoft.com/office/drawing/2014/main" id="{55892805-E7E0-475B-827D-43261623EE0A}"/>
              </a:ext>
            </a:extLst>
          </p:cNvPr>
          <p:cNvSpPr txBox="1">
            <a:spLocks noChangeAspect="1"/>
          </p:cNvSpPr>
          <p:nvPr/>
        </p:nvSpPr>
        <p:spPr>
          <a:xfrm>
            <a:off x="582613" y="546100"/>
            <a:ext cx="6120000" cy="338554"/>
          </a:xfrm>
          <a:prstGeom prst="rect">
            <a:avLst/>
          </a:prstGeom>
          <a:noFill/>
          <a:ln>
            <a:noFill/>
          </a:ln>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5.</a:t>
            </a:r>
            <a:r>
              <a:rPr kumimoji="1" lang="ja-JP" altLang="en-US" sz="1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介護保険の状況</a:t>
            </a:r>
            <a:endParaRPr kumimoji="1" lang="ja-JP" altLang="ja-JP" sz="16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3" name="注釈文章 9">
            <a:extLst>
              <a:ext uri="{FF2B5EF4-FFF2-40B4-BE49-F238E27FC236}">
                <a16:creationId xmlns:a16="http://schemas.microsoft.com/office/drawing/2014/main" id="{F9FC1D7B-AB10-7B55-8925-0814418606C9}"/>
              </a:ext>
            </a:extLst>
          </p:cNvPr>
          <p:cNvSpPr txBox="1">
            <a:spLocks noChangeAspect="1"/>
          </p:cNvSpPr>
          <p:nvPr/>
        </p:nvSpPr>
        <p:spPr>
          <a:xfrm>
            <a:off x="582611" y="5853833"/>
            <a:ext cx="2947067" cy="215444"/>
          </a:xfrm>
          <a:prstGeom prst="rect">
            <a:avLst/>
          </a:prstGeom>
          <a:noFill/>
        </p:spPr>
        <p:txBody>
          <a:bodyPr wrap="square" lIns="0" rIns="90000" rtlCol="0">
            <a:spAutoFit/>
          </a:bodyPr>
          <a:lstStyle>
            <a:defPPr>
              <a:defRPr lang="ja-JP"/>
            </a:defPPr>
            <a:lvl1pPr>
              <a:defRPr sz="800">
                <a:latin typeface="ＭＳ 明朝" panose="02020609040205080304" pitchFamily="17" charset="-128"/>
                <a:ea typeface="ＭＳ 明朝" panose="02020609040205080304" pitchFamily="17"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rPr>
              <a:t>出典</a:t>
            </a:r>
            <a:r>
              <a:rPr kumimoji="1" lang="en-US" altLang="ja-JP" sz="800" b="0" i="0" u="none" strike="noStrike" kern="1200" cap="none" spc="0" normalizeH="0" baseline="0" noProof="0" dirty="0">
                <a:ln>
                  <a:noFill/>
                </a:ln>
                <a:solidFill>
                  <a:prstClr val="black"/>
                </a:solidFill>
                <a:effectLst/>
                <a:uLnTx/>
                <a:uFillTx/>
              </a:rPr>
              <a:t>:</a:t>
            </a:r>
            <a:r>
              <a:rPr kumimoji="1" lang="ja-JP" altLang="en-US" sz="800" b="0" i="0" u="none" strike="noStrike" kern="1200" cap="none" spc="0" normalizeH="0" baseline="0" noProof="0" dirty="0">
                <a:ln>
                  <a:noFill/>
                </a:ln>
                <a:solidFill>
                  <a:prstClr val="black"/>
                </a:solidFill>
                <a:effectLst/>
                <a:uLnTx/>
                <a:uFillTx/>
              </a:rPr>
              <a:t>国保データベース</a:t>
            </a:r>
            <a:r>
              <a:rPr kumimoji="1" lang="en-US" altLang="ja-JP" sz="800" b="0" i="0" u="none" strike="noStrike" kern="1200" cap="none" spc="0" normalizeH="0" baseline="0" noProof="0" dirty="0">
                <a:ln>
                  <a:noFill/>
                </a:ln>
                <a:solidFill>
                  <a:prstClr val="black"/>
                </a:solidFill>
                <a:effectLst/>
                <a:uLnTx/>
                <a:uFillTx/>
              </a:rPr>
              <a:t>(KDB)</a:t>
            </a:r>
            <a:r>
              <a:rPr kumimoji="1" lang="ja-JP" altLang="en-US" sz="800" b="0" i="0" u="none" strike="noStrike" kern="1200" cap="none" spc="0" normalizeH="0" baseline="0" noProof="0" dirty="0">
                <a:ln>
                  <a:noFill/>
                </a:ln>
                <a:solidFill>
                  <a:prstClr val="black"/>
                </a:solidFill>
                <a:effectLst/>
                <a:uLnTx/>
                <a:uFillTx/>
              </a:rPr>
              <a:t>システム</a:t>
            </a:r>
            <a:r>
              <a:rPr kumimoji="1" lang="en-US" altLang="ja-JP" sz="800" b="0" i="0" u="none" strike="noStrike" kern="1200" cap="none" spc="0" normalizeH="0" baseline="0" noProof="0" dirty="0">
                <a:ln>
                  <a:noFill/>
                </a:ln>
                <a:solidFill>
                  <a:prstClr val="black"/>
                </a:solidFill>
                <a:effectLst/>
                <a:uLnTx/>
                <a:uFillTx/>
              </a:rPr>
              <a:t>｢</a:t>
            </a:r>
            <a:r>
              <a:rPr kumimoji="1" lang="ja-JP" altLang="en-US" sz="800" b="0" i="0" u="none" strike="noStrike" kern="1200" cap="none" spc="0" normalizeH="0" baseline="0" noProof="0" dirty="0">
                <a:ln>
                  <a:noFill/>
                </a:ln>
                <a:solidFill>
                  <a:prstClr val="black"/>
                </a:solidFill>
                <a:effectLst/>
                <a:uLnTx/>
                <a:uFillTx/>
              </a:rPr>
              <a:t>地域の全体像の把握</a:t>
            </a:r>
            <a:r>
              <a:rPr kumimoji="1" lang="en-US" altLang="ja-JP" sz="800" b="0" i="0" u="none" strike="noStrike" kern="1200" cap="none" spc="0" normalizeH="0" baseline="0" noProof="0" dirty="0">
                <a:ln>
                  <a:noFill/>
                </a:ln>
                <a:solidFill>
                  <a:prstClr val="black"/>
                </a:solidFill>
                <a:effectLst/>
                <a:uLnTx/>
                <a:uFillTx/>
              </a:rPr>
              <a:t>｣</a:t>
            </a:r>
            <a:endParaRPr kumimoji="1" lang="ja-JP" altLang="en-US" sz="800" b="0" i="0" u="none" strike="noStrike" kern="1200" cap="none" spc="0" normalizeH="0" baseline="0" noProof="0" dirty="0">
              <a:ln>
                <a:noFill/>
              </a:ln>
              <a:solidFill>
                <a:prstClr val="black"/>
              </a:solidFill>
              <a:effectLst/>
              <a:uLnTx/>
              <a:uFillTx/>
            </a:endParaRPr>
          </a:p>
        </p:txBody>
      </p:sp>
      <p:sp>
        <p:nvSpPr>
          <p:cNvPr id="4" name="注釈文章 9">
            <a:extLst>
              <a:ext uri="{FF2B5EF4-FFF2-40B4-BE49-F238E27FC236}">
                <a16:creationId xmlns:a16="http://schemas.microsoft.com/office/drawing/2014/main" id="{C02C0CC1-03D0-CB9D-4795-545439D38F73}"/>
              </a:ext>
            </a:extLst>
          </p:cNvPr>
          <p:cNvSpPr txBox="1">
            <a:spLocks/>
          </p:cNvSpPr>
          <p:nvPr/>
        </p:nvSpPr>
        <p:spPr>
          <a:xfrm>
            <a:off x="581060" y="8765054"/>
            <a:ext cx="2912164" cy="215444"/>
          </a:xfrm>
          <a:prstGeom prst="rect">
            <a:avLst/>
          </a:prstGeom>
          <a:noFill/>
        </p:spPr>
        <p:txBody>
          <a:bodyPr wrap="none" lIns="0" rIns="90000" rtlCol="0">
            <a:spAutoFit/>
          </a:bodyPr>
          <a:lstStyle>
            <a:defPPr>
              <a:defRPr lang="ja-JP"/>
            </a:defPPr>
            <a:lvl1pPr>
              <a:defRPr sz="800">
                <a:latin typeface="ＭＳ 明朝" panose="02020609040205080304" pitchFamily="17" charset="-128"/>
                <a:ea typeface="ＭＳ 明朝" panose="02020609040205080304" pitchFamily="17"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rPr>
              <a:t>出典</a:t>
            </a:r>
            <a:r>
              <a:rPr kumimoji="1" lang="en-US" altLang="ja-JP" sz="800" b="0" i="0" u="none" strike="noStrike" kern="1200" cap="none" spc="0" normalizeH="0" baseline="0" noProof="0" dirty="0">
                <a:ln>
                  <a:noFill/>
                </a:ln>
                <a:solidFill>
                  <a:prstClr val="black"/>
                </a:solidFill>
                <a:effectLst/>
                <a:uLnTx/>
                <a:uFillTx/>
              </a:rPr>
              <a:t>:</a:t>
            </a:r>
            <a:r>
              <a:rPr kumimoji="1" lang="ja-JP" altLang="en-US" sz="800" b="0" i="0" u="none" strike="noStrike" kern="1200" cap="none" spc="0" normalizeH="0" baseline="0" noProof="0" dirty="0">
                <a:ln>
                  <a:noFill/>
                </a:ln>
                <a:solidFill>
                  <a:prstClr val="black"/>
                </a:solidFill>
                <a:effectLst/>
                <a:uLnTx/>
                <a:uFillTx/>
              </a:rPr>
              <a:t>国保データベース</a:t>
            </a:r>
            <a:r>
              <a:rPr kumimoji="1" lang="en-US" altLang="ja-JP" sz="800" b="0" i="0" u="none" strike="noStrike" kern="1200" cap="none" spc="0" normalizeH="0" baseline="0" noProof="0" dirty="0">
                <a:ln>
                  <a:noFill/>
                </a:ln>
                <a:solidFill>
                  <a:prstClr val="black"/>
                </a:solidFill>
                <a:effectLst/>
                <a:uLnTx/>
                <a:uFillTx/>
              </a:rPr>
              <a:t>(KDB)</a:t>
            </a:r>
            <a:r>
              <a:rPr kumimoji="1" lang="ja-JP" altLang="en-US" sz="800" b="0" i="0" u="none" strike="noStrike" kern="1200" cap="none" spc="0" normalizeH="0" baseline="0" noProof="0" dirty="0">
                <a:ln>
                  <a:noFill/>
                </a:ln>
                <a:solidFill>
                  <a:prstClr val="black"/>
                </a:solidFill>
                <a:effectLst/>
                <a:uLnTx/>
                <a:uFillTx/>
              </a:rPr>
              <a:t>システム</a:t>
            </a:r>
            <a:r>
              <a:rPr kumimoji="1" lang="en-US" altLang="ja-JP" sz="800" b="0" i="0" u="none" strike="noStrike" kern="1200" cap="none" spc="0" normalizeH="0" baseline="0" noProof="0" dirty="0">
                <a:ln>
                  <a:noFill/>
                </a:ln>
                <a:solidFill>
                  <a:prstClr val="black"/>
                </a:solidFill>
                <a:effectLst/>
                <a:uLnTx/>
                <a:uFillTx/>
              </a:rPr>
              <a:t>｢</a:t>
            </a:r>
            <a:r>
              <a:rPr kumimoji="1" lang="ja-JP" altLang="en-US" sz="800" b="0" i="0" u="none" strike="noStrike" kern="1200" cap="none" spc="0" normalizeH="0" baseline="0" noProof="0" dirty="0">
                <a:ln>
                  <a:noFill/>
                </a:ln>
                <a:solidFill>
                  <a:prstClr val="black"/>
                </a:solidFill>
                <a:effectLst/>
                <a:uLnTx/>
                <a:uFillTx/>
              </a:rPr>
              <a:t>地域の全体像の把握</a:t>
            </a:r>
            <a:r>
              <a:rPr kumimoji="1" lang="en-US" altLang="ja-JP" sz="800" b="0" i="0" u="none" strike="noStrike" kern="1200" cap="none" spc="0" normalizeH="0" baseline="0" noProof="0" dirty="0">
                <a:ln>
                  <a:noFill/>
                </a:ln>
                <a:solidFill>
                  <a:prstClr val="black"/>
                </a:solidFill>
                <a:effectLst/>
                <a:uLnTx/>
                <a:uFillTx/>
              </a:rPr>
              <a:t>｣</a:t>
            </a:r>
            <a:endParaRPr kumimoji="1" lang="ja-JP" altLang="en-US" sz="800" b="0" i="0" u="none" strike="noStrike" kern="1200" cap="none" spc="0" normalizeH="0" baseline="0" noProof="0" dirty="0">
              <a:ln>
                <a:noFill/>
              </a:ln>
              <a:solidFill>
                <a:prstClr val="black"/>
              </a:solidFill>
              <a:effectLst/>
              <a:uLnTx/>
              <a:uFillTx/>
            </a:endParaRPr>
          </a:p>
        </p:txBody>
      </p:sp>
      <p:graphicFrame>
        <p:nvGraphicFramePr>
          <p:cNvPr id="15" name="要介護度別 一件当たり給付費">
            <a:extLst>
              <a:ext uri="{FF2B5EF4-FFF2-40B4-BE49-F238E27FC236}">
                <a16:creationId xmlns:a16="http://schemas.microsoft.com/office/drawing/2014/main" id="{16B795CB-2745-4E35-9892-47A89B49F6BF}"/>
              </a:ext>
            </a:extLst>
          </p:cNvPr>
          <p:cNvGraphicFramePr>
            <a:graphicFrameLocks/>
          </p:cNvGraphicFramePr>
          <p:nvPr>
            <p:extLst>
              <p:ext uri="{D42A27DB-BD31-4B8C-83A1-F6EECF244321}">
                <p14:modId xmlns:p14="http://schemas.microsoft.com/office/powerpoint/2010/main" val="2493542445"/>
              </p:ext>
            </p:extLst>
          </p:nvPr>
        </p:nvGraphicFramePr>
        <p:xfrm>
          <a:off x="576088" y="6388291"/>
          <a:ext cx="5328000" cy="235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13754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a:spLocks noChangeAspect="1"/>
          </p:cNvSpPr>
          <p:nvPr/>
        </p:nvSpPr>
        <p:spPr>
          <a:xfrm>
            <a:off x="599592" y="907756"/>
            <a:ext cx="5304791" cy="1208987"/>
          </a:xfrm>
          <a:prstGeom prst="rect">
            <a:avLst/>
          </a:prstGeom>
          <a:noFill/>
          <a:ln>
            <a:noFill/>
          </a:ln>
        </p:spPr>
        <p:txBody>
          <a:bodyPr wrap="square" lIns="0" rIns="90000" rtlCol="0">
            <a:noAutofit/>
          </a:bodyPr>
          <a:lstStyle/>
          <a:p>
            <a:pPr marL="0" marR="0" lvl="0" indent="0" algn="just" defTabSz="914400" rtl="0" eaLnBrk="1" fontAlgn="base" latinLnBrk="0" hangingPunct="1">
              <a:lnSpc>
                <a:spcPct val="125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(2)</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要介護</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支援</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認定状況の推移</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endParaRPr>
          </a:p>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a:t>
            </a:r>
            <a:r>
              <a:rPr lang="ja-JP" altLang="en-US" sz="1200" dirty="0">
                <a:latin typeface="ＭＳ 明朝" panose="02020609040205080304" pitchFamily="17" charset="-128"/>
                <a:ea typeface="ＭＳ 明朝" panose="02020609040205080304" pitchFamily="17" charset="-128"/>
              </a:rPr>
              <a:t>以下は、</a:t>
            </a:r>
            <a:r>
              <a:rPr lang="ja-JP" altLang="en-US" sz="1200" dirty="0">
                <a:latin typeface="ＭＳ 明朝" panose="02020609040205080304" pitchFamily="17" charset="-128"/>
                <a:ea typeface="ＭＳ 明朝" panose="02020609040205080304" pitchFamily="17" charset="-128"/>
                <a:cs typeface="Times New Roman" pitchFamily="18" charset="0"/>
              </a:rPr>
              <a:t>平成</a:t>
            </a:r>
            <a:r>
              <a:rPr lang="en-US" altLang="ja-JP" sz="1200" dirty="0">
                <a:latin typeface="ＭＳ 明朝" panose="02020609040205080304" pitchFamily="17" charset="-128"/>
                <a:ea typeface="ＭＳ 明朝" panose="02020609040205080304" pitchFamily="17" charset="-128"/>
                <a:cs typeface="Times New Roman" pitchFamily="18" charset="0"/>
              </a:rPr>
              <a:t>30</a:t>
            </a:r>
            <a:r>
              <a:rPr lang="ja-JP" altLang="en-US" sz="1200" dirty="0">
                <a:latin typeface="ＭＳ 明朝" panose="02020609040205080304" pitchFamily="17" charset="-128"/>
                <a:ea typeface="ＭＳ 明朝" panose="02020609040205080304" pitchFamily="17" charset="-128"/>
                <a:cs typeface="Times New Roman" pitchFamily="18" charset="0"/>
              </a:rPr>
              <a:t>年度</a:t>
            </a:r>
            <a:r>
              <a:rPr lang="ja-JP" altLang="en-US" sz="1200" dirty="0">
                <a:solidFill>
                  <a:sysClr val="windowText" lastClr="000000"/>
                </a:solidFill>
                <a:latin typeface="ＭＳ 明朝" panose="02020609040205080304" pitchFamily="17" charset="-128"/>
                <a:ea typeface="ＭＳ 明朝" panose="02020609040205080304" pitchFamily="17" charset="-128"/>
              </a:rPr>
              <a:t>から令和</a:t>
            </a:r>
            <a:r>
              <a:rPr lang="en-US" altLang="ja-JP" sz="1200" dirty="0">
                <a:solidFill>
                  <a:sysClr val="windowText" lastClr="000000"/>
                </a:solidFill>
                <a:latin typeface="ＭＳ 明朝" panose="02020609040205080304" pitchFamily="17" charset="-128"/>
                <a:ea typeface="ＭＳ 明朝" panose="02020609040205080304" pitchFamily="17" charset="-128"/>
              </a:rPr>
              <a:t>4</a:t>
            </a:r>
            <a:r>
              <a:rPr lang="ja-JP" altLang="en-US" sz="1200" dirty="0">
                <a:solidFill>
                  <a:sysClr val="windowText" lastClr="000000"/>
                </a:solidFill>
                <a:latin typeface="ＭＳ 明朝" panose="02020609040205080304" pitchFamily="17" charset="-128"/>
                <a:ea typeface="ＭＳ 明朝" panose="02020609040205080304" pitchFamily="17" charset="-128"/>
              </a:rPr>
              <a:t>年度における、要介護</a:t>
            </a:r>
            <a:r>
              <a:rPr lang="en-US" altLang="ja-JP" sz="1200" dirty="0">
                <a:solidFill>
                  <a:sysClr val="windowText" lastClr="000000"/>
                </a:solidFill>
                <a:latin typeface="ＭＳ 明朝" panose="02020609040205080304" pitchFamily="17" charset="-128"/>
                <a:ea typeface="ＭＳ 明朝" panose="02020609040205080304" pitchFamily="17" charset="-128"/>
              </a:rPr>
              <a:t>(</a:t>
            </a:r>
            <a:r>
              <a:rPr lang="ja-JP" altLang="en-US" sz="1200" dirty="0">
                <a:solidFill>
                  <a:sysClr val="windowText" lastClr="000000"/>
                </a:solidFill>
                <a:latin typeface="ＭＳ 明朝" panose="02020609040205080304" pitchFamily="17" charset="-128"/>
                <a:ea typeface="ＭＳ 明朝" panose="02020609040205080304" pitchFamily="17" charset="-128"/>
              </a:rPr>
              <a:t>支援</a:t>
            </a:r>
            <a:r>
              <a:rPr lang="en-US" altLang="ja-JP" sz="1200" dirty="0">
                <a:solidFill>
                  <a:sysClr val="windowText" lastClr="000000"/>
                </a:solidFill>
                <a:latin typeface="ＭＳ 明朝" panose="02020609040205080304" pitchFamily="17" charset="-128"/>
                <a:ea typeface="ＭＳ 明朝" panose="02020609040205080304" pitchFamily="17" charset="-128"/>
              </a:rPr>
              <a:t>)</a:t>
            </a:r>
            <a:r>
              <a:rPr lang="ja-JP" altLang="en-US" sz="1200" dirty="0">
                <a:solidFill>
                  <a:sysClr val="windowText" lastClr="000000"/>
                </a:solidFill>
                <a:latin typeface="ＭＳ 明朝" panose="02020609040205080304" pitchFamily="17" charset="-128"/>
                <a:ea typeface="ＭＳ 明朝" panose="02020609040205080304" pitchFamily="17" charset="-128"/>
              </a:rPr>
              <a:t>認定率及び認定者数を年度別に</a:t>
            </a:r>
            <a:r>
              <a:rPr lang="ja-JP" altLang="en-US" sz="1200" dirty="0">
                <a:latin typeface="ＭＳ 明朝" panose="02020609040205080304" pitchFamily="17" charset="-128"/>
                <a:ea typeface="ＭＳ 明朝" panose="02020609040205080304" pitchFamily="17" charset="-128"/>
              </a:rPr>
              <a:t>示したものです</a:t>
            </a:r>
            <a:r>
              <a:rPr lang="ja-JP" altLang="en-US" sz="1200" dirty="0">
                <a:solidFill>
                  <a:sysClr val="windowText" lastClr="000000"/>
                </a:solidFill>
                <a:latin typeface="ＭＳ 明朝" panose="02020609040205080304" pitchFamily="17" charset="-128"/>
                <a:ea typeface="ＭＳ 明朝" panose="02020609040205080304" pitchFamily="17" charset="-128"/>
              </a:rPr>
              <a:t>。令和</a:t>
            </a:r>
            <a:r>
              <a:rPr lang="en-US" altLang="ja-JP" sz="1200" dirty="0">
                <a:solidFill>
                  <a:sysClr val="windowText" lastClr="000000"/>
                </a:solidFill>
                <a:latin typeface="ＭＳ 明朝" panose="02020609040205080304" pitchFamily="17" charset="-128"/>
                <a:ea typeface="ＭＳ 明朝" panose="02020609040205080304" pitchFamily="17" charset="-128"/>
              </a:rPr>
              <a:t>4</a:t>
            </a:r>
            <a:r>
              <a:rPr lang="ja-JP" altLang="en-US" sz="1200" dirty="0">
                <a:solidFill>
                  <a:sysClr val="windowText" lastClr="000000"/>
                </a:solidFill>
                <a:latin typeface="ＭＳ 明朝" panose="02020609040205080304" pitchFamily="17" charset="-128"/>
                <a:ea typeface="ＭＳ 明朝" panose="02020609040205080304" pitchFamily="17" charset="-128"/>
              </a:rPr>
              <a:t>年度認定率</a:t>
            </a:r>
            <a:r>
              <a:rPr lang="en-US" altLang="ja-JP" sz="1200" dirty="0">
                <a:solidFill>
                  <a:sysClr val="windowText" lastClr="000000"/>
                </a:solidFill>
                <a:latin typeface="ＭＳ 明朝" panose="02020609040205080304" pitchFamily="17" charset="-128"/>
                <a:ea typeface="ＭＳ 明朝" panose="02020609040205080304" pitchFamily="17" charset="-128"/>
              </a:rPr>
              <a:t>17.9%</a:t>
            </a:r>
            <a:r>
              <a:rPr lang="ja-JP" altLang="en-US" sz="1200" dirty="0">
                <a:solidFill>
                  <a:sysClr val="windowText" lastClr="000000"/>
                </a:solidFill>
                <a:latin typeface="ＭＳ 明朝" panose="02020609040205080304" pitchFamily="17" charset="-128"/>
                <a:ea typeface="ＭＳ 明朝" panose="02020609040205080304" pitchFamily="17" charset="-128"/>
              </a:rPr>
              <a:t>は平成</a:t>
            </a:r>
            <a:r>
              <a:rPr lang="en-US" altLang="ja-JP" sz="1200" dirty="0">
                <a:solidFill>
                  <a:sysClr val="windowText" lastClr="000000"/>
                </a:solidFill>
                <a:latin typeface="ＭＳ 明朝" panose="02020609040205080304" pitchFamily="17" charset="-128"/>
                <a:ea typeface="ＭＳ 明朝" panose="02020609040205080304" pitchFamily="17" charset="-128"/>
              </a:rPr>
              <a:t>30</a:t>
            </a:r>
            <a:r>
              <a:rPr lang="ja-JP" altLang="en-US" sz="1200" dirty="0">
                <a:solidFill>
                  <a:sysClr val="windowText" lastClr="000000"/>
                </a:solidFill>
                <a:latin typeface="ＭＳ 明朝" panose="02020609040205080304" pitchFamily="17" charset="-128"/>
                <a:ea typeface="ＭＳ 明朝" panose="02020609040205080304" pitchFamily="17" charset="-128"/>
              </a:rPr>
              <a:t>年度</a:t>
            </a:r>
            <a:r>
              <a:rPr lang="en-US" altLang="ja-JP" sz="1200" dirty="0">
                <a:latin typeface="ＭＳ 明朝" panose="02020609040205080304" pitchFamily="17" charset="-128"/>
                <a:ea typeface="ＭＳ 明朝" panose="02020609040205080304" pitchFamily="17" charset="-128"/>
                <a:cs typeface="Times New Roman" pitchFamily="18" charset="0"/>
              </a:rPr>
              <a:t>20.9%</a:t>
            </a:r>
            <a:r>
              <a:rPr lang="ja-JP" altLang="en-US" sz="1200" dirty="0">
                <a:solidFill>
                  <a:sysClr val="windowText" lastClr="000000"/>
                </a:solidFill>
                <a:latin typeface="ＭＳ 明朝" panose="02020609040205080304" pitchFamily="17" charset="-128"/>
                <a:ea typeface="ＭＳ 明朝" panose="02020609040205080304" pitchFamily="17" charset="-128"/>
              </a:rPr>
              <a:t>より</a:t>
            </a:r>
            <a:r>
              <a:rPr lang="en-US" altLang="ja-JP" sz="1200" dirty="0">
                <a:solidFill>
                  <a:sysClr val="windowText" lastClr="000000"/>
                </a:solidFill>
                <a:latin typeface="ＭＳ 明朝" panose="02020609040205080304" pitchFamily="17" charset="-128"/>
                <a:ea typeface="ＭＳ 明朝" panose="02020609040205080304" pitchFamily="17" charset="-128"/>
              </a:rPr>
              <a:t>3.0</a:t>
            </a:r>
            <a:r>
              <a:rPr lang="ja-JP" altLang="en-US" sz="1200" dirty="0">
                <a:solidFill>
                  <a:sysClr val="windowText" lastClr="000000"/>
                </a:solidFill>
                <a:latin typeface="ＭＳ 明朝" panose="02020609040205080304" pitchFamily="17" charset="-128"/>
                <a:ea typeface="ＭＳ 明朝" panose="02020609040205080304" pitchFamily="17" charset="-128"/>
              </a:rPr>
              <a:t>ポイント減少しています</a:t>
            </a:r>
            <a:r>
              <a:rPr lang="ja-JP" altLang="en-US" sz="1200" kern="0" dirty="0">
                <a:solidFill>
                  <a:sysClr val="windowText" lastClr="000000"/>
                </a:solidFill>
                <a:latin typeface="ＭＳ 明朝" panose="02020609040205080304" pitchFamily="17" charset="-128"/>
                <a:ea typeface="ＭＳ 明朝" panose="02020609040205080304" pitchFamily="17" charset="-128"/>
              </a:rPr>
              <a:t>。平成</a:t>
            </a:r>
            <a:r>
              <a:rPr lang="en-US" altLang="ja-JP" sz="1200" kern="0" dirty="0">
                <a:solidFill>
                  <a:sysClr val="windowText" lastClr="000000"/>
                </a:solidFill>
                <a:latin typeface="ＭＳ 明朝" panose="02020609040205080304" pitchFamily="17" charset="-128"/>
                <a:ea typeface="ＭＳ 明朝" panose="02020609040205080304" pitchFamily="17" charset="-128"/>
              </a:rPr>
              <a:t>30</a:t>
            </a:r>
            <a:r>
              <a:rPr lang="ja-JP" altLang="en-US" sz="1200" kern="0" dirty="0">
                <a:solidFill>
                  <a:sysClr val="windowText" lastClr="000000"/>
                </a:solidFill>
                <a:latin typeface="ＭＳ 明朝" panose="02020609040205080304" pitchFamily="17" charset="-128"/>
                <a:ea typeface="ＭＳ 明朝" panose="02020609040205080304" pitchFamily="17" charset="-128"/>
              </a:rPr>
              <a:t>年度･平成</a:t>
            </a:r>
            <a:r>
              <a:rPr lang="en-US" altLang="ja-JP" sz="1200" kern="0" dirty="0">
                <a:solidFill>
                  <a:sysClr val="windowText" lastClr="000000"/>
                </a:solidFill>
                <a:latin typeface="ＭＳ 明朝" panose="02020609040205080304" pitchFamily="17" charset="-128"/>
                <a:ea typeface="ＭＳ 明朝" panose="02020609040205080304" pitchFamily="17" charset="-128"/>
              </a:rPr>
              <a:t>31</a:t>
            </a:r>
            <a:r>
              <a:rPr lang="ja-JP" altLang="en-US" sz="1200" kern="0" dirty="0">
                <a:solidFill>
                  <a:sysClr val="windowText" lastClr="000000"/>
                </a:solidFill>
                <a:latin typeface="ＭＳ 明朝" panose="02020609040205080304" pitchFamily="17" charset="-128"/>
                <a:ea typeface="ＭＳ 明朝" panose="02020609040205080304" pitchFamily="17" charset="-128"/>
              </a:rPr>
              <a:t>年度の本村の認定率は青森県を上回っていますが、令和</a:t>
            </a:r>
            <a:r>
              <a:rPr lang="en-US" altLang="ja-JP" sz="1200" kern="0" dirty="0">
                <a:solidFill>
                  <a:sysClr val="windowText" lastClr="000000"/>
                </a:solidFill>
                <a:latin typeface="ＭＳ 明朝" panose="02020609040205080304" pitchFamily="17" charset="-128"/>
                <a:ea typeface="ＭＳ 明朝" panose="02020609040205080304" pitchFamily="17" charset="-128"/>
              </a:rPr>
              <a:t>2</a:t>
            </a:r>
            <a:r>
              <a:rPr lang="ja-JP" altLang="en-US" sz="1200" kern="0" dirty="0">
                <a:solidFill>
                  <a:sysClr val="windowText" lastClr="000000"/>
                </a:solidFill>
                <a:latin typeface="ＭＳ 明朝" panose="02020609040205080304" pitchFamily="17" charset="-128"/>
                <a:ea typeface="ＭＳ 明朝" panose="02020609040205080304" pitchFamily="17" charset="-128"/>
              </a:rPr>
              <a:t>年度以降は本村の認定率が青森県を下回っています。</a:t>
            </a:r>
            <a:endParaRPr lang="ja-JP" altLang="en-US" sz="1200" dirty="0">
              <a:latin typeface="ＭＳ 明朝" panose="02020609040205080304" pitchFamily="17" charset="-128"/>
              <a:ea typeface="ＭＳ 明朝" panose="02020609040205080304" pitchFamily="17" charset="-128"/>
              <a:cs typeface="ＭＳ Ｐゴシック" pitchFamily="50" charset="-128"/>
            </a:endParaRPr>
          </a:p>
        </p:txBody>
      </p:sp>
      <p:sp>
        <p:nvSpPr>
          <p:cNvPr id="2" name="スライド番号プレースホルダー 1">
            <a:extLst>
              <a:ext uri="{FF2B5EF4-FFF2-40B4-BE49-F238E27FC236}">
                <a16:creationId xmlns:a16="http://schemas.microsoft.com/office/drawing/2014/main" id="{76EA3D36-5199-43BD-838E-6B0C1504AD1F}"/>
              </a:ext>
            </a:extLst>
          </p:cNvPr>
          <p:cNvSpPr>
            <a:spLocks noGrp="1"/>
          </p:cNvSpPr>
          <p:nvPr>
            <p:ph type="sldNum" sz="quarter" idx="4"/>
          </p:nvPr>
        </p:nvSpPr>
        <p:spPr>
          <a:xfrm>
            <a:off x="2484067" y="8820472"/>
            <a:ext cx="1512041" cy="48577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800" b="0" i="0" u="none" strike="noStrike" kern="1200" cap="none" spc="0" normalizeH="0" baseline="0" noProof="0" smtClean="0">
                <a:ln>
                  <a:noFill/>
                </a:ln>
                <a:solidFill>
                  <a:srgbClr val="898989"/>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1" lang="ja-JP" altLang="en-US" sz="800" b="0" i="0" u="none" strike="noStrike" kern="1200" cap="none" spc="0" normalizeH="0" baseline="0" noProof="0" dirty="0">
              <a:ln>
                <a:noFill/>
              </a:ln>
              <a:solidFill>
                <a:srgbClr val="898989"/>
              </a:solidFill>
              <a:effectLst/>
              <a:uLnTx/>
              <a:uFillTx/>
            </a:endParaRPr>
          </a:p>
        </p:txBody>
      </p:sp>
      <p:sp>
        <p:nvSpPr>
          <p:cNvPr id="15" name="Rectangle 5"/>
          <p:cNvSpPr>
            <a:spLocks noChangeAspect="1" noChangeArrowheads="1"/>
          </p:cNvSpPr>
          <p:nvPr/>
        </p:nvSpPr>
        <p:spPr bwMode="auto">
          <a:xfrm>
            <a:off x="599992" y="2383813"/>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年度別要介護</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支援</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認定率及び認定者数</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endParaRPr>
          </a:p>
        </p:txBody>
      </p:sp>
      <p:sp>
        <p:nvSpPr>
          <p:cNvPr id="4" name="注釈文章 9">
            <a:extLst>
              <a:ext uri="{FF2B5EF4-FFF2-40B4-BE49-F238E27FC236}">
                <a16:creationId xmlns:a16="http://schemas.microsoft.com/office/drawing/2014/main" id="{C1ED7CC0-7E08-4C1F-7D3E-F171FC649B3F}"/>
              </a:ext>
            </a:extLst>
          </p:cNvPr>
          <p:cNvSpPr txBox="1">
            <a:spLocks noChangeAspect="1"/>
          </p:cNvSpPr>
          <p:nvPr/>
        </p:nvSpPr>
        <p:spPr>
          <a:xfrm>
            <a:off x="603830" y="5816167"/>
            <a:ext cx="2912164" cy="215444"/>
          </a:xfrm>
          <a:prstGeom prst="rect">
            <a:avLst/>
          </a:prstGeom>
          <a:noFill/>
        </p:spPr>
        <p:txBody>
          <a:bodyPr wrap="none" lIns="0" rIns="90000" rtlCol="0">
            <a:spAutoFit/>
          </a:bodyPr>
          <a:lstStyle>
            <a:defPPr>
              <a:defRPr lang="ja-JP"/>
            </a:defPPr>
            <a:lvl1pPr>
              <a:defRPr sz="800">
                <a:latin typeface="ＭＳ 明朝" panose="02020609040205080304" pitchFamily="17" charset="-128"/>
                <a:ea typeface="ＭＳ 明朝" panose="02020609040205080304" pitchFamily="17"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rPr>
              <a:t>出典</a:t>
            </a:r>
            <a:r>
              <a:rPr kumimoji="1" lang="en-US" altLang="ja-JP" sz="800" b="0" i="0" u="none" strike="noStrike" kern="1200" cap="none" spc="0" normalizeH="0" baseline="0" noProof="0" dirty="0">
                <a:ln>
                  <a:noFill/>
                </a:ln>
                <a:solidFill>
                  <a:prstClr val="black"/>
                </a:solidFill>
                <a:effectLst/>
                <a:uLnTx/>
                <a:uFillTx/>
              </a:rPr>
              <a:t>:</a:t>
            </a:r>
            <a:r>
              <a:rPr kumimoji="1" lang="ja-JP" altLang="en-US" sz="800" b="0" i="0" u="none" strike="noStrike" kern="1200" cap="none" spc="0" normalizeH="0" baseline="0" noProof="0" dirty="0">
                <a:ln>
                  <a:noFill/>
                </a:ln>
                <a:solidFill>
                  <a:prstClr val="black"/>
                </a:solidFill>
                <a:effectLst/>
                <a:uLnTx/>
                <a:uFillTx/>
              </a:rPr>
              <a:t>国保データベース</a:t>
            </a:r>
            <a:r>
              <a:rPr kumimoji="1" lang="en-US" altLang="ja-JP" sz="800" b="0" i="0" u="none" strike="noStrike" kern="1200" cap="none" spc="0" normalizeH="0" baseline="0" noProof="0" dirty="0">
                <a:ln>
                  <a:noFill/>
                </a:ln>
                <a:solidFill>
                  <a:prstClr val="black"/>
                </a:solidFill>
                <a:effectLst/>
                <a:uLnTx/>
                <a:uFillTx/>
              </a:rPr>
              <a:t>(KDB)</a:t>
            </a:r>
            <a:r>
              <a:rPr kumimoji="1" lang="ja-JP" altLang="en-US" sz="800" b="0" i="0" u="none" strike="noStrike" kern="1200" cap="none" spc="0" normalizeH="0" baseline="0" noProof="0" dirty="0">
                <a:ln>
                  <a:noFill/>
                </a:ln>
                <a:solidFill>
                  <a:prstClr val="black"/>
                </a:solidFill>
                <a:effectLst/>
                <a:uLnTx/>
                <a:uFillTx/>
              </a:rPr>
              <a:t>システム</a:t>
            </a:r>
            <a:r>
              <a:rPr kumimoji="1" lang="en-US" altLang="ja-JP" sz="800" b="0" i="0" u="none" strike="noStrike" kern="1200" cap="none" spc="0" normalizeH="0" baseline="0" noProof="0" dirty="0">
                <a:ln>
                  <a:noFill/>
                </a:ln>
                <a:solidFill>
                  <a:prstClr val="black"/>
                </a:solidFill>
                <a:effectLst/>
                <a:uLnTx/>
                <a:uFillTx/>
              </a:rPr>
              <a:t>｢</a:t>
            </a:r>
            <a:r>
              <a:rPr kumimoji="1" lang="ja-JP" altLang="en-US" sz="800" b="0" i="0" u="none" strike="noStrike" kern="1200" cap="none" spc="0" normalizeH="0" baseline="0" noProof="0" dirty="0">
                <a:ln>
                  <a:noFill/>
                </a:ln>
                <a:solidFill>
                  <a:prstClr val="black"/>
                </a:solidFill>
                <a:effectLst/>
                <a:uLnTx/>
                <a:uFillTx/>
              </a:rPr>
              <a:t>地域の全体像の把握</a:t>
            </a:r>
            <a:r>
              <a:rPr kumimoji="1" lang="en-US" altLang="ja-JP" sz="800" b="0" i="0" u="none" strike="noStrike" kern="1200" cap="none" spc="0" normalizeH="0" baseline="0" noProof="0" dirty="0">
                <a:ln>
                  <a:noFill/>
                </a:ln>
                <a:solidFill>
                  <a:prstClr val="black"/>
                </a:solidFill>
                <a:effectLst/>
                <a:uLnTx/>
                <a:uFillTx/>
              </a:rPr>
              <a:t>｣</a:t>
            </a:r>
            <a:endParaRPr kumimoji="1" lang="ja-JP" altLang="en-US" sz="800" b="0" i="0" u="none" strike="noStrike" kern="1200" cap="none" spc="0" normalizeH="0" baseline="0" noProof="0" dirty="0">
              <a:ln>
                <a:noFill/>
              </a:ln>
              <a:solidFill>
                <a:prstClr val="black"/>
              </a:solidFill>
              <a:effectLst/>
              <a:uLnTx/>
              <a:uFillTx/>
            </a:endParaRPr>
          </a:p>
        </p:txBody>
      </p:sp>
      <p:sp>
        <p:nvSpPr>
          <p:cNvPr id="8" name="注釈文章 9">
            <a:extLst>
              <a:ext uri="{FF2B5EF4-FFF2-40B4-BE49-F238E27FC236}">
                <a16:creationId xmlns:a16="http://schemas.microsoft.com/office/drawing/2014/main" id="{BC42BBF9-DDF6-41D5-833B-39F17A573EDB}"/>
              </a:ext>
            </a:extLst>
          </p:cNvPr>
          <p:cNvSpPr txBox="1">
            <a:spLocks/>
          </p:cNvSpPr>
          <p:nvPr/>
        </p:nvSpPr>
        <p:spPr>
          <a:xfrm>
            <a:off x="582437" y="8655217"/>
            <a:ext cx="2912164" cy="215444"/>
          </a:xfrm>
          <a:prstGeom prst="rect">
            <a:avLst/>
          </a:prstGeom>
          <a:noFill/>
        </p:spPr>
        <p:txBody>
          <a:bodyPr wrap="none" lIns="0" rIns="90000" rtlCol="0">
            <a:spAutoFit/>
          </a:bodyPr>
          <a:lstStyle>
            <a:defPPr>
              <a:defRPr lang="ja-JP"/>
            </a:defPPr>
            <a:lvl1pPr>
              <a:defRPr sz="800">
                <a:latin typeface="ＭＳ 明朝" panose="02020609040205080304" pitchFamily="17" charset="-128"/>
                <a:ea typeface="ＭＳ 明朝" panose="02020609040205080304" pitchFamily="17"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rPr>
              <a:t>出典</a:t>
            </a:r>
            <a:r>
              <a:rPr kumimoji="1" lang="en-US" altLang="ja-JP" sz="800" b="0" i="0" u="none" strike="noStrike" kern="1200" cap="none" spc="0" normalizeH="0" baseline="0" noProof="0" dirty="0">
                <a:ln>
                  <a:noFill/>
                </a:ln>
                <a:solidFill>
                  <a:prstClr val="black"/>
                </a:solidFill>
                <a:effectLst/>
                <a:uLnTx/>
                <a:uFillTx/>
              </a:rPr>
              <a:t>:</a:t>
            </a:r>
            <a:r>
              <a:rPr kumimoji="1" lang="ja-JP" altLang="en-US" sz="800" b="0" i="0" u="none" strike="noStrike" kern="1200" cap="none" spc="0" normalizeH="0" baseline="0" noProof="0" dirty="0">
                <a:ln>
                  <a:noFill/>
                </a:ln>
                <a:solidFill>
                  <a:prstClr val="black"/>
                </a:solidFill>
                <a:effectLst/>
                <a:uLnTx/>
                <a:uFillTx/>
              </a:rPr>
              <a:t>国保データベース</a:t>
            </a:r>
            <a:r>
              <a:rPr kumimoji="1" lang="en-US" altLang="ja-JP" sz="800" b="0" i="0" u="none" strike="noStrike" kern="1200" cap="none" spc="0" normalizeH="0" baseline="0" noProof="0" dirty="0">
                <a:ln>
                  <a:noFill/>
                </a:ln>
                <a:solidFill>
                  <a:prstClr val="black"/>
                </a:solidFill>
                <a:effectLst/>
                <a:uLnTx/>
                <a:uFillTx/>
              </a:rPr>
              <a:t>(KDB)</a:t>
            </a:r>
            <a:r>
              <a:rPr kumimoji="1" lang="ja-JP" altLang="en-US" sz="800" b="0" i="0" u="none" strike="noStrike" kern="1200" cap="none" spc="0" normalizeH="0" baseline="0" noProof="0" dirty="0">
                <a:ln>
                  <a:noFill/>
                </a:ln>
                <a:solidFill>
                  <a:prstClr val="black"/>
                </a:solidFill>
                <a:effectLst/>
                <a:uLnTx/>
                <a:uFillTx/>
              </a:rPr>
              <a:t>システム</a:t>
            </a:r>
            <a:r>
              <a:rPr kumimoji="1" lang="en-US" altLang="ja-JP" sz="800" b="0" i="0" u="none" strike="noStrike" kern="1200" cap="none" spc="0" normalizeH="0" baseline="0" noProof="0" dirty="0">
                <a:ln>
                  <a:noFill/>
                </a:ln>
                <a:solidFill>
                  <a:prstClr val="black"/>
                </a:solidFill>
                <a:effectLst/>
                <a:uLnTx/>
                <a:uFillTx/>
              </a:rPr>
              <a:t>｢</a:t>
            </a:r>
            <a:r>
              <a:rPr kumimoji="1" lang="ja-JP" altLang="en-US" sz="800" b="0" i="0" u="none" strike="noStrike" kern="1200" cap="none" spc="0" normalizeH="0" baseline="0" noProof="0" dirty="0">
                <a:ln>
                  <a:noFill/>
                </a:ln>
                <a:solidFill>
                  <a:prstClr val="black"/>
                </a:solidFill>
                <a:effectLst/>
                <a:uLnTx/>
                <a:uFillTx/>
              </a:rPr>
              <a:t>地域の全体像の把握</a:t>
            </a:r>
            <a:r>
              <a:rPr kumimoji="1" lang="en-US" altLang="ja-JP" sz="800" b="0" i="0" u="none" strike="noStrike" kern="1200" cap="none" spc="0" normalizeH="0" baseline="0" noProof="0" dirty="0">
                <a:ln>
                  <a:noFill/>
                </a:ln>
                <a:solidFill>
                  <a:prstClr val="black"/>
                </a:solidFill>
                <a:effectLst/>
                <a:uLnTx/>
                <a:uFillTx/>
              </a:rPr>
              <a:t>｣</a:t>
            </a:r>
            <a:endParaRPr kumimoji="1" lang="ja-JP" altLang="en-US" sz="800" b="0" i="0" u="none" strike="noStrike" kern="1200" cap="none" spc="0" normalizeH="0" baseline="0" noProof="0" dirty="0">
              <a:ln>
                <a:noFill/>
              </a:ln>
              <a:solidFill>
                <a:prstClr val="black"/>
              </a:solidFill>
              <a:effectLst/>
              <a:uLnTx/>
              <a:uFillTx/>
            </a:endParaRPr>
          </a:p>
        </p:txBody>
      </p:sp>
      <p:sp>
        <p:nvSpPr>
          <p:cNvPr id="9" name="テキスト ボックス 8">
            <a:extLst>
              <a:ext uri="{FF2B5EF4-FFF2-40B4-BE49-F238E27FC236}">
                <a16:creationId xmlns:a16="http://schemas.microsoft.com/office/drawing/2014/main" id="{771D89CA-C2E7-0FAA-8853-A1F93F56DA55}"/>
              </a:ext>
            </a:extLst>
          </p:cNvPr>
          <p:cNvSpPr txBox="1">
            <a:spLocks noChangeAspect="1"/>
          </p:cNvSpPr>
          <p:nvPr/>
        </p:nvSpPr>
        <p:spPr>
          <a:xfrm>
            <a:off x="582437" y="6083393"/>
            <a:ext cx="1937538" cy="314234"/>
          </a:xfrm>
          <a:prstGeom prst="rect">
            <a:avLst/>
          </a:prstGeom>
          <a:noFill/>
          <a:ln>
            <a:noFill/>
          </a:ln>
        </p:spPr>
        <p:txBody>
          <a:bodyPr wrap="none" lIns="0" tIns="34017" rIns="90000" rtlCol="0" anchor="ctr">
            <a:spAutoFit/>
          </a:bodyPr>
          <a:lstStyle>
            <a:defPPr>
              <a:defRPr lang="ja-JP"/>
            </a:defPPr>
            <a:lvl1pPr indent="0" defTabSz="864017">
              <a:lnSpc>
                <a:spcPct val="150000"/>
              </a:lnSpc>
              <a:defRPr kumimoji="0" sz="1200" kern="0">
                <a:solidFill>
                  <a:sysClr val="windowText" lastClr="000000"/>
                </a:solidFill>
                <a:latin typeface="ＭＳ 明朝" panose="02020609040205080304" pitchFamily="17" charset="-128"/>
                <a:ea typeface="ＭＳ 明朝" panose="02020609040205080304" pitchFamily="17" charset="-128"/>
              </a:defRPr>
            </a:lvl1pPr>
          </a:lstStyle>
          <a:p>
            <a:pPr marL="0" marR="0" lvl="0" indent="0" algn="l" defTabSz="864017" rtl="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rPr>
              <a:t>年度別</a:t>
            </a:r>
            <a:r>
              <a:rPr kumimoji="0" lang="zh-TW" altLang="en-US" sz="1200" b="0" i="0" u="none" strike="noStrike" kern="0" cap="none" spc="0" normalizeH="0" baseline="0" noProof="0" dirty="0">
                <a:ln>
                  <a:noFill/>
                </a:ln>
                <a:solidFill>
                  <a:sysClr val="windowText" lastClr="000000"/>
                </a:solidFill>
                <a:effectLst/>
                <a:uLnTx/>
                <a:uFillTx/>
                <a:cs typeface="Times New Roman" pitchFamily="18" charset="0"/>
              </a:rPr>
              <a:t>要介護</a:t>
            </a:r>
            <a:r>
              <a:rPr kumimoji="0" lang="en-US" altLang="zh-TW" sz="1200" b="0" i="0" u="none" strike="noStrike" kern="0" cap="none" spc="0" normalizeH="0" baseline="0" noProof="0" dirty="0">
                <a:ln>
                  <a:noFill/>
                </a:ln>
                <a:solidFill>
                  <a:sysClr val="windowText" lastClr="000000"/>
                </a:solidFill>
                <a:effectLst/>
                <a:uLnTx/>
                <a:uFillTx/>
                <a:cs typeface="Times New Roman" pitchFamily="18" charset="0"/>
              </a:rPr>
              <a:t>(</a:t>
            </a:r>
            <a:r>
              <a:rPr kumimoji="0" lang="zh-TW" altLang="en-US" sz="1200" b="0" i="0" u="none" strike="noStrike" kern="0" cap="none" spc="0" normalizeH="0" baseline="0" noProof="0" dirty="0">
                <a:ln>
                  <a:noFill/>
                </a:ln>
                <a:solidFill>
                  <a:sysClr val="windowText" lastClr="000000"/>
                </a:solidFill>
                <a:effectLst/>
                <a:uLnTx/>
                <a:uFillTx/>
                <a:cs typeface="Times New Roman" pitchFamily="18" charset="0"/>
              </a:rPr>
              <a:t>支援</a:t>
            </a:r>
            <a:r>
              <a:rPr kumimoji="0" lang="en-US" altLang="zh-TW" sz="1200" b="0" i="0" u="none" strike="noStrike" kern="0" cap="none" spc="0" normalizeH="0" baseline="0" noProof="0" dirty="0">
                <a:ln>
                  <a:noFill/>
                </a:ln>
                <a:solidFill>
                  <a:sysClr val="windowText" lastClr="000000"/>
                </a:solidFill>
                <a:effectLst/>
                <a:uLnTx/>
                <a:uFillTx/>
                <a:cs typeface="Times New Roman" pitchFamily="18" charset="0"/>
              </a:rPr>
              <a:t>)</a:t>
            </a:r>
            <a:r>
              <a:rPr kumimoji="0" lang="ja-JP" altLang="en-US" sz="1200" b="0" i="0" u="none" strike="noStrike" kern="0" cap="none" spc="0" normalizeH="0" baseline="0" noProof="0" dirty="0">
                <a:ln>
                  <a:noFill/>
                </a:ln>
                <a:solidFill>
                  <a:sysClr val="windowText" lastClr="000000"/>
                </a:solidFill>
                <a:effectLst/>
                <a:uLnTx/>
                <a:uFillTx/>
              </a:rPr>
              <a:t>認定率</a:t>
            </a:r>
            <a:endParaRPr kumimoji="0" lang="en-US" altLang="ja-JP" sz="1200" b="0" i="0" u="none" strike="noStrike" kern="0" cap="none" spc="0" normalizeH="0" baseline="0" noProof="0" dirty="0">
              <a:ln>
                <a:noFill/>
              </a:ln>
              <a:solidFill>
                <a:sysClr val="windowText" lastClr="000000"/>
              </a:solidFill>
              <a:effectLst/>
              <a:uLnTx/>
              <a:uFillTx/>
            </a:endParaRPr>
          </a:p>
        </p:txBody>
      </p:sp>
      <p:graphicFrame>
        <p:nvGraphicFramePr>
          <p:cNvPr id="7" name="表 6">
            <a:extLst>
              <a:ext uri="{FF2B5EF4-FFF2-40B4-BE49-F238E27FC236}">
                <a16:creationId xmlns:a16="http://schemas.microsoft.com/office/drawing/2014/main" id="{6A006041-B0C7-46C9-AF39-A250503B0290}"/>
              </a:ext>
            </a:extLst>
          </p:cNvPr>
          <p:cNvGraphicFramePr>
            <a:graphicFrameLocks noGrp="1"/>
          </p:cNvGraphicFramePr>
          <p:nvPr>
            <p:extLst>
              <p:ext uri="{D42A27DB-BD31-4B8C-83A1-F6EECF244321}">
                <p14:modId xmlns:p14="http://schemas.microsoft.com/office/powerpoint/2010/main" val="2887549921"/>
              </p:ext>
            </p:extLst>
          </p:nvPr>
        </p:nvGraphicFramePr>
        <p:xfrm>
          <a:off x="576264" y="2627450"/>
          <a:ext cx="4392000" cy="3204000"/>
        </p:xfrm>
        <a:graphic>
          <a:graphicData uri="http://schemas.openxmlformats.org/drawingml/2006/table">
            <a:tbl>
              <a:tblPr/>
              <a:tblGrid>
                <a:gridCol w="864000">
                  <a:extLst>
                    <a:ext uri="{9D8B030D-6E8A-4147-A177-3AD203B41FA5}">
                      <a16:colId xmlns:a16="http://schemas.microsoft.com/office/drawing/2014/main" val="1669702257"/>
                    </a:ext>
                  </a:extLst>
                </a:gridCol>
                <a:gridCol w="720000">
                  <a:extLst>
                    <a:ext uri="{9D8B030D-6E8A-4147-A177-3AD203B41FA5}">
                      <a16:colId xmlns:a16="http://schemas.microsoft.com/office/drawing/2014/main" val="1119671693"/>
                    </a:ext>
                  </a:extLst>
                </a:gridCol>
                <a:gridCol w="702000">
                  <a:extLst>
                    <a:ext uri="{9D8B030D-6E8A-4147-A177-3AD203B41FA5}">
                      <a16:colId xmlns:a16="http://schemas.microsoft.com/office/drawing/2014/main" val="2559724687"/>
                    </a:ext>
                  </a:extLst>
                </a:gridCol>
                <a:gridCol w="702000">
                  <a:extLst>
                    <a:ext uri="{9D8B030D-6E8A-4147-A177-3AD203B41FA5}">
                      <a16:colId xmlns:a16="http://schemas.microsoft.com/office/drawing/2014/main" val="2829094978"/>
                    </a:ext>
                  </a:extLst>
                </a:gridCol>
                <a:gridCol w="702000">
                  <a:extLst>
                    <a:ext uri="{9D8B030D-6E8A-4147-A177-3AD203B41FA5}">
                      <a16:colId xmlns:a16="http://schemas.microsoft.com/office/drawing/2014/main" val="3041041788"/>
                    </a:ext>
                  </a:extLst>
                </a:gridCol>
                <a:gridCol w="702000">
                  <a:extLst>
                    <a:ext uri="{9D8B030D-6E8A-4147-A177-3AD203B41FA5}">
                      <a16:colId xmlns:a16="http://schemas.microsoft.com/office/drawing/2014/main" val="752748969"/>
                    </a:ext>
                  </a:extLst>
                </a:gridCol>
              </a:tblGrid>
              <a:tr h="183600">
                <a:tc rowSpan="2" gridSpan="2">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区分</a:t>
                      </a:r>
                    </a:p>
                  </a:txBody>
                  <a:tcPr marL="7997" marR="7997" marT="79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認定率</a:t>
                      </a:r>
                    </a:p>
                  </a:txBody>
                  <a:tcPr marL="7997" marR="7997" marT="79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認定者数</a:t>
                      </a: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7997" marR="7997" marT="79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74290387"/>
                  </a:ext>
                </a:extLst>
              </a:tr>
              <a:tr h="284400">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　</a:t>
                      </a:r>
                    </a:p>
                  </a:txBody>
                  <a:tcPr marL="7997" marR="7997" marT="79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700" b="0" i="0" u="none" strike="noStrike" dirty="0">
                          <a:solidFill>
                            <a:srgbClr val="000000"/>
                          </a:solidFill>
                          <a:effectLst/>
                          <a:latin typeface="ＭＳ 明朝" panose="02020609040205080304" pitchFamily="17" charset="-128"/>
                          <a:ea typeface="ＭＳ 明朝" panose="02020609040205080304" pitchFamily="17" charset="-128"/>
                        </a:rPr>
                        <a:t>第</a:t>
                      </a:r>
                      <a:r>
                        <a:rPr lang="en-US" altLang="zh-CN" sz="700" b="0" i="0" u="none" strike="noStrike" dirty="0">
                          <a:solidFill>
                            <a:srgbClr val="000000"/>
                          </a:solidFill>
                          <a:effectLst/>
                          <a:latin typeface="ＭＳ 明朝" panose="02020609040205080304" pitchFamily="17" charset="-128"/>
                          <a:ea typeface="ＭＳ 明朝" panose="02020609040205080304" pitchFamily="17" charset="-128"/>
                        </a:rPr>
                        <a:t>1</a:t>
                      </a:r>
                      <a:r>
                        <a:rPr lang="zh-CN" altLang="en-US" sz="700" b="0" i="0" u="none" strike="noStrike" dirty="0">
                          <a:solidFill>
                            <a:srgbClr val="000000"/>
                          </a:solidFill>
                          <a:effectLst/>
                          <a:latin typeface="ＭＳ 明朝" panose="02020609040205080304" pitchFamily="17" charset="-128"/>
                          <a:ea typeface="ＭＳ 明朝" panose="02020609040205080304" pitchFamily="17" charset="-128"/>
                        </a:rPr>
                        <a:t>号</a:t>
                      </a:r>
                      <a:br>
                        <a:rPr lang="zh-CN" altLang="en-US" sz="700" b="0" i="0" u="none" strike="noStrike" dirty="0">
                          <a:solidFill>
                            <a:srgbClr val="000000"/>
                          </a:solidFill>
                          <a:effectLst/>
                          <a:latin typeface="ＭＳ 明朝" panose="02020609040205080304" pitchFamily="17" charset="-128"/>
                          <a:ea typeface="ＭＳ 明朝" panose="02020609040205080304" pitchFamily="17" charset="-128"/>
                        </a:rPr>
                      </a:br>
                      <a:r>
                        <a:rPr lang="en-US" altLang="zh-CN" sz="700" b="0" i="0" u="none" strike="noStrike" dirty="0">
                          <a:solidFill>
                            <a:srgbClr val="000000"/>
                          </a:solidFill>
                          <a:effectLst/>
                          <a:latin typeface="ＭＳ 明朝" panose="02020609040205080304" pitchFamily="17" charset="-128"/>
                          <a:ea typeface="ＭＳ 明朝" panose="02020609040205080304" pitchFamily="17" charset="-128"/>
                        </a:rPr>
                        <a:t>(65</a:t>
                      </a:r>
                      <a:r>
                        <a:rPr lang="zh-CN" altLang="en-US" sz="700" b="0" i="0" u="none" strike="noStrike" dirty="0">
                          <a:solidFill>
                            <a:srgbClr val="000000"/>
                          </a:solidFill>
                          <a:effectLst/>
                          <a:latin typeface="ＭＳ 明朝" panose="02020609040205080304" pitchFamily="17" charset="-128"/>
                          <a:ea typeface="ＭＳ 明朝" panose="02020609040205080304" pitchFamily="17" charset="-128"/>
                        </a:rPr>
                        <a:t>歳以上</a:t>
                      </a:r>
                      <a:r>
                        <a:rPr lang="en-US" altLang="zh-CN"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7997" marR="7997" marT="79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700" b="0" i="0" u="none" strike="noStrike">
                          <a:solidFill>
                            <a:srgbClr val="000000"/>
                          </a:solidFill>
                          <a:effectLst/>
                          <a:latin typeface="ＭＳ 明朝" panose="02020609040205080304" pitchFamily="17" charset="-128"/>
                          <a:ea typeface="ＭＳ 明朝" panose="02020609040205080304" pitchFamily="17" charset="-128"/>
                        </a:rPr>
                        <a:t>第</a:t>
                      </a:r>
                      <a:r>
                        <a:rPr lang="en-US" altLang="zh-CN" sz="700" b="0" i="0" u="none" strike="noStrike">
                          <a:solidFill>
                            <a:srgbClr val="000000"/>
                          </a:solidFill>
                          <a:effectLst/>
                          <a:latin typeface="ＭＳ 明朝" panose="02020609040205080304" pitchFamily="17" charset="-128"/>
                          <a:ea typeface="ＭＳ 明朝" panose="02020609040205080304" pitchFamily="17" charset="-128"/>
                        </a:rPr>
                        <a:t>2</a:t>
                      </a:r>
                      <a:r>
                        <a:rPr lang="zh-CN" altLang="en-US" sz="700" b="0" i="0" u="none" strike="noStrike">
                          <a:solidFill>
                            <a:srgbClr val="000000"/>
                          </a:solidFill>
                          <a:effectLst/>
                          <a:latin typeface="ＭＳ 明朝" panose="02020609040205080304" pitchFamily="17" charset="-128"/>
                          <a:ea typeface="ＭＳ 明朝" panose="02020609040205080304" pitchFamily="17" charset="-128"/>
                        </a:rPr>
                        <a:t>号</a:t>
                      </a:r>
                      <a:br>
                        <a:rPr lang="zh-CN" altLang="en-US" sz="700" b="0" i="0" u="none" strike="noStrike">
                          <a:solidFill>
                            <a:srgbClr val="000000"/>
                          </a:solidFill>
                          <a:effectLst/>
                          <a:latin typeface="ＭＳ 明朝" panose="02020609040205080304" pitchFamily="17" charset="-128"/>
                          <a:ea typeface="ＭＳ 明朝" panose="02020609040205080304" pitchFamily="17" charset="-128"/>
                        </a:rPr>
                      </a:br>
                      <a:r>
                        <a:rPr lang="en-US" altLang="zh-CN" sz="700" b="0" i="0" u="none" strike="noStrike">
                          <a:solidFill>
                            <a:srgbClr val="000000"/>
                          </a:solidFill>
                          <a:effectLst/>
                          <a:latin typeface="ＭＳ 明朝" panose="02020609040205080304" pitchFamily="17" charset="-128"/>
                          <a:ea typeface="ＭＳ 明朝" panose="02020609040205080304" pitchFamily="17" charset="-128"/>
                        </a:rPr>
                        <a:t>(40</a:t>
                      </a:r>
                      <a:r>
                        <a:rPr lang="zh-CN" altLang="en-US" sz="700" b="0" i="0" u="none" strike="noStrike">
                          <a:solidFill>
                            <a:srgbClr val="000000"/>
                          </a:solidFill>
                          <a:effectLst/>
                          <a:latin typeface="ＭＳ 明朝" panose="02020609040205080304" pitchFamily="17" charset="-128"/>
                          <a:ea typeface="ＭＳ 明朝" panose="02020609040205080304" pitchFamily="17" charset="-128"/>
                        </a:rPr>
                        <a:t>歳～</a:t>
                      </a:r>
                      <a:r>
                        <a:rPr lang="en-US" altLang="zh-CN" sz="700" b="0" i="0" u="none" strike="noStrike">
                          <a:solidFill>
                            <a:srgbClr val="000000"/>
                          </a:solidFill>
                          <a:effectLst/>
                          <a:latin typeface="ＭＳ 明朝" panose="02020609040205080304" pitchFamily="17" charset="-128"/>
                          <a:ea typeface="ＭＳ 明朝" panose="02020609040205080304" pitchFamily="17" charset="-128"/>
                        </a:rPr>
                        <a:t>64</a:t>
                      </a:r>
                      <a:r>
                        <a:rPr lang="zh-CN" altLang="en-US" sz="700" b="0" i="0" u="none" strike="noStrike">
                          <a:solidFill>
                            <a:srgbClr val="000000"/>
                          </a:solidFill>
                          <a:effectLst/>
                          <a:latin typeface="ＭＳ 明朝" panose="02020609040205080304" pitchFamily="17" charset="-128"/>
                          <a:ea typeface="ＭＳ 明朝" panose="02020609040205080304" pitchFamily="17" charset="-128"/>
                        </a:rPr>
                        <a:t>歳</a:t>
                      </a:r>
                      <a:r>
                        <a:rPr lang="en-US" altLang="zh-CN" sz="700" b="0" i="0" u="none" strike="noStrike">
                          <a:solidFill>
                            <a:srgbClr val="000000"/>
                          </a:solidFill>
                          <a:effectLst/>
                          <a:latin typeface="ＭＳ 明朝" panose="02020609040205080304" pitchFamily="17" charset="-128"/>
                          <a:ea typeface="ＭＳ 明朝" panose="02020609040205080304" pitchFamily="17" charset="-128"/>
                        </a:rPr>
                        <a:t>)</a:t>
                      </a:r>
                    </a:p>
                  </a:txBody>
                  <a:tcPr marL="7997" marR="7997" marT="79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8147207"/>
                  </a:ext>
                </a:extLst>
              </a:tr>
              <a:tr h="136800">
                <a:tc rowSpan="5">
                  <a:txBody>
                    <a:bodyPr/>
                    <a:lstStyle/>
                    <a:p>
                      <a:pPr algn="l" fontAlgn="ctr"/>
                      <a:r>
                        <a:rPr lang="ja-JP" altLang="en-US" sz="700" b="1" i="0" u="none" strike="noStrike" dirty="0">
                          <a:solidFill>
                            <a:srgbClr val="000000"/>
                          </a:solidFill>
                          <a:effectLst/>
                          <a:latin typeface="ＭＳ 明朝" panose="02020609040205080304" pitchFamily="17" charset="-128"/>
                          <a:ea typeface="ＭＳ 明朝" panose="02020609040205080304" pitchFamily="17" charset="-128"/>
                        </a:rPr>
                        <a:t>風間浦村</a:t>
                      </a:r>
                    </a:p>
                  </a:txBody>
                  <a:tcPr marL="7997" marR="7997" marT="79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ＭＳ 明朝" panose="02020609040205080304" pitchFamily="17" charset="-128"/>
                          <a:ea typeface="ＭＳ 明朝" panose="02020609040205080304" pitchFamily="17" charset="-128"/>
                        </a:rPr>
                        <a:t>平成</a:t>
                      </a: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30</a:t>
                      </a:r>
                      <a:r>
                        <a:rPr lang="ja-JP" altLang="en-US" sz="700" b="1" i="0" u="none" strike="noStrike">
                          <a:solidFill>
                            <a:srgbClr val="000000"/>
                          </a:solidFill>
                          <a:effectLst/>
                          <a:latin typeface="ＭＳ 明朝" panose="02020609040205080304" pitchFamily="17" charset="-128"/>
                          <a:ea typeface="ＭＳ 明朝" panose="02020609040205080304" pitchFamily="17" charset="-128"/>
                        </a:rPr>
                        <a:t>年度</a:t>
                      </a:r>
                    </a:p>
                  </a:txBody>
                  <a:tcPr marL="7997" marR="7997" marT="79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20.9%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157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154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604269605"/>
                  </a:ext>
                </a:extLst>
              </a:tr>
              <a:tr h="136800">
                <a:tc vMerge="1">
                  <a:txBody>
                    <a:bodyPr/>
                    <a:lstStyle/>
                    <a:p>
                      <a:endParaRPr kumimoji="1" lang="ja-JP" altLang="en-US"/>
                    </a:p>
                  </a:txBody>
                  <a:tcPr/>
                </a:tc>
                <a:tc>
                  <a:txBody>
                    <a:bodyPr/>
                    <a:lstStyle/>
                    <a:p>
                      <a:pPr algn="ctr" fontAlgn="ctr"/>
                      <a:r>
                        <a:rPr lang="ja-JP" altLang="en-US" sz="700" b="1" i="0" u="none" strike="noStrike">
                          <a:solidFill>
                            <a:srgbClr val="000000"/>
                          </a:solidFill>
                          <a:effectLst/>
                          <a:latin typeface="ＭＳ 明朝" panose="02020609040205080304" pitchFamily="17" charset="-128"/>
                          <a:ea typeface="ＭＳ 明朝" panose="02020609040205080304" pitchFamily="17" charset="-128"/>
                        </a:rPr>
                        <a:t>平成</a:t>
                      </a: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31</a:t>
                      </a:r>
                      <a:r>
                        <a:rPr lang="ja-JP" altLang="en-US" sz="700" b="1" i="0" u="none" strike="noStrike">
                          <a:solidFill>
                            <a:srgbClr val="000000"/>
                          </a:solidFill>
                          <a:effectLst/>
                          <a:latin typeface="ＭＳ 明朝" panose="02020609040205080304" pitchFamily="17" charset="-128"/>
                          <a:ea typeface="ＭＳ 明朝" panose="02020609040205080304" pitchFamily="17" charset="-128"/>
                        </a:rPr>
                        <a:t>年度</a:t>
                      </a:r>
                    </a:p>
                  </a:txBody>
                  <a:tcPr marL="7997" marR="7997" marT="79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19.8%</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149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143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6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686010574"/>
                  </a:ext>
                </a:extLst>
              </a:tr>
              <a:tr h="136800">
                <a:tc vMerge="1">
                  <a:txBody>
                    <a:bodyPr/>
                    <a:lstStyle/>
                    <a:p>
                      <a:endParaRPr kumimoji="1" lang="ja-JP" altLang="en-US"/>
                    </a:p>
                  </a:txBody>
                  <a:tcPr/>
                </a:tc>
                <a:tc>
                  <a:txBody>
                    <a:bodyPr/>
                    <a:lstStyle/>
                    <a:p>
                      <a:pPr algn="ctr" fontAlgn="ctr"/>
                      <a:r>
                        <a:rPr lang="ja-JP" altLang="en-US" sz="700" b="1"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2</a:t>
                      </a:r>
                      <a:r>
                        <a:rPr lang="ja-JP" altLang="en-US" sz="700" b="1" i="0" u="none" strike="noStrike">
                          <a:solidFill>
                            <a:srgbClr val="000000"/>
                          </a:solidFill>
                          <a:effectLst/>
                          <a:latin typeface="ＭＳ 明朝" panose="02020609040205080304" pitchFamily="17" charset="-128"/>
                          <a:ea typeface="ＭＳ 明朝" panose="02020609040205080304" pitchFamily="17" charset="-128"/>
                        </a:rPr>
                        <a:t>年度</a:t>
                      </a:r>
                    </a:p>
                  </a:txBody>
                  <a:tcPr marL="7997" marR="7997" marT="79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18.3%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144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140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26276452"/>
                  </a:ext>
                </a:extLst>
              </a:tr>
              <a:tr h="136800">
                <a:tc vMerge="1">
                  <a:txBody>
                    <a:bodyPr/>
                    <a:lstStyle/>
                    <a:p>
                      <a:endParaRPr kumimoji="1" lang="ja-JP" altLang="en-US"/>
                    </a:p>
                  </a:txBody>
                  <a:tcPr/>
                </a:tc>
                <a:tc>
                  <a:txBody>
                    <a:bodyPr/>
                    <a:lstStyle/>
                    <a:p>
                      <a:pPr algn="ctr" fontAlgn="ctr"/>
                      <a:r>
                        <a:rPr lang="ja-JP" altLang="en-US" sz="700" b="1"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3</a:t>
                      </a:r>
                      <a:r>
                        <a:rPr lang="ja-JP" altLang="en-US" sz="700" b="1"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7997" marR="7997" marT="79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17.8%</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144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139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5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605891484"/>
                  </a:ext>
                </a:extLst>
              </a:tr>
              <a:tr h="136800">
                <a:tc vMerge="1">
                  <a:txBody>
                    <a:bodyPr/>
                    <a:lstStyle/>
                    <a:p>
                      <a:endParaRPr kumimoji="1" lang="ja-JP" altLang="en-US"/>
                    </a:p>
                  </a:txBody>
                  <a:tcPr/>
                </a:tc>
                <a:tc>
                  <a:txBody>
                    <a:bodyPr/>
                    <a:lstStyle/>
                    <a:p>
                      <a:pPr algn="ctr" fontAlgn="ctr"/>
                      <a:r>
                        <a:rPr lang="ja-JP" altLang="en-US" sz="700" b="1"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4</a:t>
                      </a:r>
                      <a:r>
                        <a:rPr lang="ja-JP" altLang="en-US" sz="700" b="1" i="0" u="none" strike="noStrike">
                          <a:solidFill>
                            <a:srgbClr val="000000"/>
                          </a:solidFill>
                          <a:effectLst/>
                          <a:latin typeface="ＭＳ 明朝" panose="02020609040205080304" pitchFamily="17" charset="-128"/>
                          <a:ea typeface="ＭＳ 明朝" panose="02020609040205080304" pitchFamily="17" charset="-128"/>
                        </a:rPr>
                        <a:t>年度</a:t>
                      </a:r>
                    </a:p>
                  </a:txBody>
                  <a:tcPr marL="7997" marR="7997" marT="79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17.9%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140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136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明朝" panose="02020609040205080304" pitchFamily="17" charset="-128"/>
                          <a:ea typeface="ＭＳ 明朝" panose="02020609040205080304" pitchFamily="17" charset="-128"/>
                        </a:rPr>
                        <a:t>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0179620"/>
                  </a:ext>
                </a:extLst>
              </a:tr>
              <a:tr h="136800">
                <a:tc rowSpan="5">
                  <a:txBody>
                    <a:bodyPr/>
                    <a:lstStyle/>
                    <a:p>
                      <a:pPr algn="l"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県</a:t>
                      </a:r>
                    </a:p>
                  </a:txBody>
                  <a:tcPr marL="7997" marR="7997" marT="79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30</a:t>
                      </a: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年度</a:t>
                      </a:r>
                    </a:p>
                  </a:txBody>
                  <a:tcPr marL="7997" marR="7997" marT="79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19.2%</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77,081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74,944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2,137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273564013"/>
                  </a:ext>
                </a:extLst>
              </a:tr>
              <a:tr h="136800">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31</a:t>
                      </a: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年度</a:t>
                      </a:r>
                    </a:p>
                  </a:txBody>
                  <a:tcPr marL="7997" marR="7997" marT="79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19.3%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77,358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75,306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2,052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547134990"/>
                  </a:ext>
                </a:extLst>
              </a:tr>
              <a:tr h="136800">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a:t>
                      </a: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年度</a:t>
                      </a:r>
                    </a:p>
                  </a:txBody>
                  <a:tcPr marL="7997" marR="7997" marT="79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19.4%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78,308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76,291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2,017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680431064"/>
                  </a:ext>
                </a:extLst>
              </a:tr>
              <a:tr h="136800">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a:t>
                      </a: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年度</a:t>
                      </a:r>
                    </a:p>
                  </a:txBody>
                  <a:tcPr marL="7997" marR="7997" marT="79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19.6%</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78,365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76,402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1,963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048985088"/>
                  </a:ext>
                </a:extLst>
              </a:tr>
              <a:tr h="136800">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a:t>
                      </a: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年度</a:t>
                      </a:r>
                    </a:p>
                  </a:txBody>
                  <a:tcPr marL="7997" marR="7997" marT="79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18.5%</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78,134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76,189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1,945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1508405"/>
                  </a:ext>
                </a:extLst>
              </a:tr>
              <a:tr h="136800">
                <a:tc rowSpan="5">
                  <a:txBody>
                    <a:bodyPr/>
                    <a:lstStyle/>
                    <a:p>
                      <a:pPr algn="l"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同規模</a:t>
                      </a:r>
                    </a:p>
                  </a:txBody>
                  <a:tcPr marL="7997" marR="7997" marT="79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30</a:t>
                      </a: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年度</a:t>
                      </a:r>
                    </a:p>
                  </a:txBody>
                  <a:tcPr marL="7997" marR="7997" marT="79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20.0%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54,871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53,994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877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51201390"/>
                  </a:ext>
                </a:extLst>
              </a:tr>
              <a:tr h="136800">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31</a:t>
                      </a: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年度</a:t>
                      </a:r>
                    </a:p>
                  </a:txBody>
                  <a:tcPr marL="7997" marR="7997" marT="79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20.1%</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57,491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56,649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842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647695021"/>
                  </a:ext>
                </a:extLst>
              </a:tr>
              <a:tr h="136800">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a:t>
                      </a: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年度</a:t>
                      </a:r>
                    </a:p>
                  </a:txBody>
                  <a:tcPr marL="7997" marR="7997" marT="79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20.1%</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57,541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56,687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854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081883597"/>
                  </a:ext>
                </a:extLst>
              </a:tr>
              <a:tr h="136800">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a:t>
                      </a: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年度</a:t>
                      </a:r>
                    </a:p>
                  </a:txBody>
                  <a:tcPr marL="7997" marR="7997" marT="79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20.0%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59,273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58,403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870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88843779"/>
                  </a:ext>
                </a:extLst>
              </a:tr>
              <a:tr h="136800">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a:t>
                      </a: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年度</a:t>
                      </a:r>
                    </a:p>
                  </a:txBody>
                  <a:tcPr marL="7997" marR="7997" marT="79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19.9%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60,187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59,331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856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6865035"/>
                  </a:ext>
                </a:extLst>
              </a:tr>
              <a:tr h="136800">
                <a:tc rowSpan="5">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国</a:t>
                      </a:r>
                    </a:p>
                  </a:txBody>
                  <a:tcPr marL="7997" marR="7997" marT="79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30</a:t>
                      </a: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年度</a:t>
                      </a:r>
                    </a:p>
                  </a:txBody>
                  <a:tcPr marL="7997" marR="7997" marT="79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19.2%</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6,482,704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6,329,312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153,392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89204085"/>
                  </a:ext>
                </a:extLst>
              </a:tr>
              <a:tr h="136800">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31</a:t>
                      </a: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年度</a:t>
                      </a:r>
                    </a:p>
                  </a:txBody>
                  <a:tcPr marL="7997" marR="7997" marT="79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19.6%</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6,620,276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6,467,463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152,813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849464955"/>
                  </a:ext>
                </a:extLst>
              </a:tr>
              <a:tr h="136800">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a:t>
                      </a: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年度</a:t>
                      </a:r>
                    </a:p>
                  </a:txBody>
                  <a:tcPr marL="7997" marR="7997" marT="79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19.9%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6,750,178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6,595,095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155,083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048787335"/>
                  </a:ext>
                </a:extLst>
              </a:tr>
              <a:tr h="136800">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a:t>
                      </a: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年度</a:t>
                      </a:r>
                    </a:p>
                  </a:txBody>
                  <a:tcPr marL="7997" marR="7997" marT="79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20.3%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6,837,233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6,681,504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155,729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183729350"/>
                  </a:ext>
                </a:extLst>
              </a:tr>
              <a:tr h="136800">
                <a:tc vMerge="1">
                  <a:txBody>
                    <a:bodyPr/>
                    <a:lstStyle/>
                    <a:p>
                      <a:endParaRPr kumimoji="1" lang="ja-JP" altLang="en-US"/>
                    </a:p>
                  </a:txBody>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7997" marR="7997" marT="79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19.4%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6,880,137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6,724,030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156,107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628025"/>
                  </a:ext>
                </a:extLst>
              </a:tr>
            </a:tbl>
          </a:graphicData>
        </a:graphic>
      </p:graphicFrame>
      <p:graphicFrame>
        <p:nvGraphicFramePr>
          <p:cNvPr id="13" name="年度別 要介護(要支援)認定率">
            <a:extLst>
              <a:ext uri="{FF2B5EF4-FFF2-40B4-BE49-F238E27FC236}">
                <a16:creationId xmlns:a16="http://schemas.microsoft.com/office/drawing/2014/main" id="{4D94D827-F81C-4858-95FD-2CE1083B7177}"/>
              </a:ext>
            </a:extLst>
          </p:cNvPr>
          <p:cNvGraphicFramePr>
            <a:graphicFrameLocks noChangeAspect="1"/>
          </p:cNvGraphicFramePr>
          <p:nvPr>
            <p:extLst>
              <p:ext uri="{D42A27DB-BD31-4B8C-83A1-F6EECF244321}">
                <p14:modId xmlns:p14="http://schemas.microsoft.com/office/powerpoint/2010/main" val="767187094"/>
              </p:ext>
            </p:extLst>
          </p:nvPr>
        </p:nvGraphicFramePr>
        <p:xfrm>
          <a:off x="576087" y="6406902"/>
          <a:ext cx="4546600" cy="2273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1785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注釈文章 9"/>
          <p:cNvSpPr txBox="1">
            <a:spLocks noChangeAspect="1"/>
          </p:cNvSpPr>
          <p:nvPr/>
        </p:nvSpPr>
        <p:spPr>
          <a:xfrm>
            <a:off x="589399" y="5681878"/>
            <a:ext cx="5314984" cy="215444"/>
          </a:xfrm>
          <a:prstGeom prst="rect">
            <a:avLst/>
          </a:prstGeom>
          <a:noFill/>
        </p:spPr>
        <p:txBody>
          <a:bodyPr wrap="square" lIns="0" rIns="9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出典</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国保データベース</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(KDB)</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システム</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地域の全体像の把握</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18" name="Rectangle 5"/>
          <p:cNvSpPr>
            <a:spLocks noChangeAspect="1" noChangeArrowheads="1"/>
          </p:cNvSpPr>
          <p:nvPr/>
        </p:nvSpPr>
        <p:spPr bwMode="auto">
          <a:xfrm>
            <a:off x="584064" y="5964784"/>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要介護</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支援</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認定者の疾病別有病率</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令和</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4</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年度</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p>
        </p:txBody>
      </p:sp>
      <p:sp>
        <p:nvSpPr>
          <p:cNvPr id="11" name="タイトル 1"/>
          <p:cNvSpPr txBox="1">
            <a:spLocks/>
          </p:cNvSpPr>
          <p:nvPr/>
        </p:nvSpPr>
        <p:spPr>
          <a:xfrm>
            <a:off x="764478" y="1051925"/>
            <a:ext cx="5775331" cy="1008112"/>
          </a:xfrm>
          <a:prstGeom prst="rect">
            <a:avLst/>
          </a:prstGeom>
        </p:spPr>
        <p:txBody>
          <a:bodyPr vert="horz" lIns="91440" tIns="45720" rIns="91440" bIns="45720" rtlCol="0" anchor="t">
            <a:noAutofit/>
          </a:bodyPr>
          <a:lstStyle/>
          <a:p>
            <a:pPr marL="90488" marR="0" lvl="0" indent="0" algn="l" defTabSz="914400" rtl="0" eaLnBrk="1" fontAlgn="auto" latinLnBrk="0" hangingPunct="1">
              <a:lnSpc>
                <a:spcPct val="150000"/>
              </a:lnSpc>
              <a:spcBef>
                <a:spcPct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20" name="注釈文章 9"/>
          <p:cNvSpPr txBox="1">
            <a:spLocks noChangeAspect="1"/>
          </p:cNvSpPr>
          <p:nvPr/>
        </p:nvSpPr>
        <p:spPr>
          <a:xfrm>
            <a:off x="589398" y="8772784"/>
            <a:ext cx="5782833" cy="215444"/>
          </a:xfrm>
          <a:prstGeom prst="rect">
            <a:avLst/>
          </a:prstGeom>
          <a:noFill/>
        </p:spPr>
        <p:txBody>
          <a:bodyPr wrap="square" lIns="0" rIns="9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出典</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国保データベース</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(KDB)</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システム</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地域の全体像の把握</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14" name="Rectangle 5"/>
          <p:cNvSpPr>
            <a:spLocks noChangeAspect="1" noChangeArrowheads="1"/>
          </p:cNvSpPr>
          <p:nvPr/>
        </p:nvSpPr>
        <p:spPr bwMode="auto">
          <a:xfrm>
            <a:off x="584064" y="2107424"/>
            <a:ext cx="3808023"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要介護</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支援</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認定者の疾病別有病状況</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令和</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4</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年度</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p>
        </p:txBody>
      </p:sp>
      <p:sp>
        <p:nvSpPr>
          <p:cNvPr id="2" name="スライド番号プレースホルダー 1">
            <a:extLst>
              <a:ext uri="{FF2B5EF4-FFF2-40B4-BE49-F238E27FC236}">
                <a16:creationId xmlns:a16="http://schemas.microsoft.com/office/drawing/2014/main" id="{69DF5BAE-C0DB-474E-A1C1-9A9E5D23C2F5}"/>
              </a:ext>
            </a:extLst>
          </p:cNvPr>
          <p:cNvSpPr>
            <a:spLocks noGrp="1"/>
          </p:cNvSpPr>
          <p:nvPr>
            <p:ph type="sldNum" sz="quarter" idx="4"/>
          </p:nvPr>
        </p:nvSpPr>
        <p:spPr>
          <a:xfrm>
            <a:off x="2484067" y="8820472"/>
            <a:ext cx="1512041" cy="48577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800" b="0" i="0" u="none" strike="noStrike" kern="1200" cap="none" spc="0" normalizeH="0" baseline="0" noProof="0" smtClean="0">
                <a:ln>
                  <a:noFill/>
                </a:ln>
                <a:solidFill>
                  <a:srgbClr val="898989"/>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1" lang="ja-JP" altLang="en-US" sz="800" b="0" i="0" u="none" strike="noStrike" kern="1200" cap="none" spc="0" normalizeH="0" baseline="0" noProof="0" dirty="0">
              <a:ln>
                <a:noFill/>
              </a:ln>
              <a:solidFill>
                <a:srgbClr val="898989"/>
              </a:solidFill>
              <a:effectLst/>
              <a:uLnTx/>
              <a:uFillTx/>
            </a:endParaRPr>
          </a:p>
        </p:txBody>
      </p:sp>
      <p:sp>
        <p:nvSpPr>
          <p:cNvPr id="23" name="テキスト ボックス 22">
            <a:extLst>
              <a:ext uri="{FF2B5EF4-FFF2-40B4-BE49-F238E27FC236}">
                <a16:creationId xmlns:a16="http://schemas.microsoft.com/office/drawing/2014/main" id="{2662874F-9370-4C06-A621-A5B35417D0FE}"/>
              </a:ext>
            </a:extLst>
          </p:cNvPr>
          <p:cNvSpPr txBox="1">
            <a:spLocks noChangeAspect="1"/>
          </p:cNvSpPr>
          <p:nvPr/>
        </p:nvSpPr>
        <p:spPr>
          <a:xfrm>
            <a:off x="584064" y="547620"/>
            <a:ext cx="5320319" cy="1394525"/>
          </a:xfrm>
          <a:prstGeom prst="rect">
            <a:avLst/>
          </a:prstGeom>
          <a:noFill/>
          <a:ln>
            <a:noFill/>
          </a:ln>
        </p:spPr>
        <p:txBody>
          <a:bodyPr wrap="square" lIns="0" rIns="90000" rtlCol="0">
            <a:noAutofit/>
          </a:bodyPr>
          <a:lstStyle/>
          <a:p>
            <a:pPr marL="0" marR="0" lvl="0" indent="0" algn="just" defTabSz="914400" rtl="0" eaLnBrk="1" fontAlgn="base" latinLnBrk="0" hangingPunct="1">
              <a:lnSpc>
                <a:spcPct val="125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(3)</a:t>
            </a:r>
            <a:r>
              <a:rPr kumimoji="1" lang="ja-JP" altLang="en-US" sz="14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要介護</a:t>
            </a:r>
            <a:r>
              <a:rPr kumimoji="1" lang="en-US" altLang="ja-JP" sz="14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a:t>
            </a:r>
            <a:r>
              <a:rPr kumimoji="1" lang="ja-JP" altLang="en-US" sz="14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支援</a:t>
            </a:r>
            <a:r>
              <a:rPr kumimoji="1" lang="en-US" altLang="ja-JP" sz="14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a:t>
            </a:r>
            <a:r>
              <a:rPr kumimoji="1" lang="ja-JP" altLang="en-US" sz="14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認定者の疾病別有病状況</a:t>
            </a:r>
            <a:endParaRPr kumimoji="1" lang="en-US" altLang="ja-JP" sz="14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endParaRPr>
          </a:p>
          <a:p>
            <a:pPr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以下は、本村の令和</a:t>
            </a:r>
            <a:r>
              <a:rPr lang="en-US" altLang="ja-JP" sz="1200" dirty="0">
                <a:latin typeface="ＭＳ 明朝" panose="02020609040205080304" pitchFamily="17" charset="-128"/>
                <a:ea typeface="ＭＳ 明朝" panose="02020609040205080304" pitchFamily="17" charset="-128"/>
                <a:cs typeface="Times New Roman" pitchFamily="18" charset="0"/>
              </a:rPr>
              <a:t>4</a:t>
            </a:r>
            <a:r>
              <a:rPr lang="ja-JP" altLang="en-US" sz="1200" dirty="0">
                <a:latin typeface="ＭＳ 明朝" panose="02020609040205080304" pitchFamily="17" charset="-128"/>
                <a:ea typeface="ＭＳ 明朝" panose="02020609040205080304" pitchFamily="17" charset="-128"/>
                <a:cs typeface="Times New Roman" pitchFamily="18" charset="0"/>
              </a:rPr>
              <a:t>年度における、要介護</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支援</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認定者の疾病別有病率を示したものです。心臓病</a:t>
            </a:r>
            <a:r>
              <a:rPr lang="en-US" altLang="ja-JP" sz="1200" dirty="0">
                <a:latin typeface="ＭＳ 明朝" panose="02020609040205080304" pitchFamily="17" charset="-128"/>
                <a:ea typeface="ＭＳ 明朝" panose="02020609040205080304" pitchFamily="17" charset="-128"/>
                <a:cs typeface="Times New Roman" pitchFamily="18" charset="0"/>
              </a:rPr>
              <a:t>57.4%</a:t>
            </a:r>
            <a:r>
              <a:rPr lang="ja-JP" altLang="en-US" sz="1200" dirty="0" err="1">
                <a:latin typeface="ＭＳ 明朝" panose="02020609040205080304" pitchFamily="17" charset="-128"/>
                <a:ea typeface="ＭＳ 明朝" panose="02020609040205080304" pitchFamily="17" charset="-128"/>
                <a:cs typeface="Times New Roman" pitchFamily="18" charset="0"/>
              </a:rPr>
              <a:t>が第</a:t>
            </a:r>
            <a:r>
              <a:rPr lang="en-US" altLang="ja-JP" sz="1200" dirty="0">
                <a:latin typeface="ＭＳ 明朝" panose="02020609040205080304" pitchFamily="17" charset="-128"/>
                <a:ea typeface="ＭＳ 明朝" panose="02020609040205080304" pitchFamily="17" charset="-128"/>
                <a:cs typeface="Times New Roman" pitchFamily="18" charset="0"/>
              </a:rPr>
              <a:t>1</a:t>
            </a:r>
            <a:r>
              <a:rPr lang="ja-JP" altLang="en-US" sz="1200" dirty="0">
                <a:latin typeface="ＭＳ 明朝" panose="02020609040205080304" pitchFamily="17" charset="-128"/>
                <a:ea typeface="ＭＳ 明朝" panose="02020609040205080304" pitchFamily="17" charset="-128"/>
                <a:cs typeface="Times New Roman" pitchFamily="18" charset="0"/>
              </a:rPr>
              <a:t>位、筋・骨格</a:t>
            </a:r>
            <a:r>
              <a:rPr lang="en-US" altLang="ja-JP" sz="1200" dirty="0">
                <a:latin typeface="ＭＳ 明朝" panose="02020609040205080304" pitchFamily="17" charset="-128"/>
                <a:ea typeface="ＭＳ 明朝" panose="02020609040205080304" pitchFamily="17" charset="-128"/>
                <a:cs typeface="Times New Roman" pitchFamily="18" charset="0"/>
              </a:rPr>
              <a:t>52.2%</a:t>
            </a:r>
            <a:r>
              <a:rPr lang="ja-JP" altLang="en-US" sz="1200" dirty="0" err="1">
                <a:latin typeface="ＭＳ 明朝" panose="02020609040205080304" pitchFamily="17" charset="-128"/>
                <a:ea typeface="ＭＳ 明朝" panose="02020609040205080304" pitchFamily="17" charset="-128"/>
                <a:cs typeface="Times New Roman" pitchFamily="18" charset="0"/>
              </a:rPr>
              <a:t>が第</a:t>
            </a:r>
            <a:r>
              <a:rPr lang="en-US" altLang="ja-JP" sz="1200" dirty="0">
                <a:latin typeface="ＭＳ 明朝" panose="02020609040205080304" pitchFamily="17" charset="-128"/>
                <a:ea typeface="ＭＳ 明朝" panose="02020609040205080304" pitchFamily="17" charset="-128"/>
                <a:cs typeface="Times New Roman" pitchFamily="18" charset="0"/>
              </a:rPr>
              <a:t>2</a:t>
            </a:r>
            <a:r>
              <a:rPr lang="ja-JP" altLang="en-US" sz="1200" dirty="0">
                <a:latin typeface="ＭＳ 明朝" panose="02020609040205080304" pitchFamily="17" charset="-128"/>
                <a:ea typeface="ＭＳ 明朝" panose="02020609040205080304" pitchFamily="17" charset="-128"/>
                <a:cs typeface="Times New Roman" pitchFamily="18" charset="0"/>
              </a:rPr>
              <a:t>位、高血圧症</a:t>
            </a:r>
            <a:r>
              <a:rPr lang="en-US" altLang="ja-JP" sz="1200" dirty="0">
                <a:latin typeface="ＭＳ 明朝" panose="02020609040205080304" pitchFamily="17" charset="-128"/>
                <a:ea typeface="ＭＳ 明朝" panose="02020609040205080304" pitchFamily="17" charset="-128"/>
                <a:cs typeface="Times New Roman" pitchFamily="18" charset="0"/>
              </a:rPr>
              <a:t>47.9%</a:t>
            </a:r>
            <a:r>
              <a:rPr lang="ja-JP" altLang="en-US" sz="1200" dirty="0" err="1">
                <a:latin typeface="ＭＳ 明朝" panose="02020609040205080304" pitchFamily="17" charset="-128"/>
                <a:ea typeface="ＭＳ 明朝" panose="02020609040205080304" pitchFamily="17" charset="-128"/>
                <a:cs typeface="Times New Roman" pitchFamily="18" charset="0"/>
              </a:rPr>
              <a:t>が第</a:t>
            </a:r>
            <a:r>
              <a:rPr lang="en-US" altLang="ja-JP" sz="1200" dirty="0">
                <a:latin typeface="ＭＳ 明朝" panose="02020609040205080304" pitchFamily="17" charset="-128"/>
                <a:ea typeface="ＭＳ 明朝" panose="02020609040205080304" pitchFamily="17" charset="-128"/>
                <a:cs typeface="Times New Roman" pitchFamily="18" charset="0"/>
              </a:rPr>
              <a:t>3</a:t>
            </a:r>
            <a:r>
              <a:rPr lang="ja-JP" altLang="en-US" sz="1200" dirty="0">
                <a:latin typeface="ＭＳ 明朝" panose="02020609040205080304" pitchFamily="17" charset="-128"/>
                <a:ea typeface="ＭＳ 明朝" panose="02020609040205080304" pitchFamily="17" charset="-128"/>
                <a:cs typeface="Times New Roman" pitchFamily="18" charset="0"/>
              </a:rPr>
              <a:t>位です。上位</a:t>
            </a:r>
            <a:r>
              <a:rPr lang="en-US" altLang="ja-JP" sz="1200" dirty="0">
                <a:latin typeface="ＭＳ 明朝" panose="02020609040205080304" pitchFamily="17" charset="-128"/>
                <a:ea typeface="ＭＳ 明朝" panose="02020609040205080304" pitchFamily="17" charset="-128"/>
                <a:cs typeface="Times New Roman" pitchFamily="18" charset="0"/>
              </a:rPr>
              <a:t>3</a:t>
            </a:r>
            <a:r>
              <a:rPr lang="ja-JP" altLang="en-US" sz="1200" dirty="0">
                <a:latin typeface="ＭＳ 明朝" panose="02020609040205080304" pitchFamily="17" charset="-128"/>
                <a:ea typeface="ＭＳ 明朝" panose="02020609040205080304" pitchFamily="17" charset="-128"/>
                <a:cs typeface="Times New Roman" pitchFamily="18" charset="0"/>
              </a:rPr>
              <a:t>疾病は青森県と同一であり、心臓病と</a:t>
            </a:r>
            <a:r>
              <a:rPr lang="ja-JP" altLang="en-US" sz="1200" dirty="0">
                <a:latin typeface="MS Mincho"/>
                <a:ea typeface="MS Mincho"/>
                <a:cs typeface="MS Mincho"/>
                <a:sym typeface="MS Mincho"/>
              </a:rPr>
              <a:t>筋・骨格</a:t>
            </a:r>
            <a:r>
              <a:rPr lang="ja-JP" altLang="en-US" sz="1200" dirty="0">
                <a:latin typeface="ＭＳ 明朝" panose="02020609040205080304" pitchFamily="17" charset="-128"/>
                <a:ea typeface="ＭＳ 明朝" panose="02020609040205080304" pitchFamily="17" charset="-128"/>
                <a:cs typeface="Times New Roman" pitchFamily="18" charset="0"/>
              </a:rPr>
              <a:t>の本村の有病率は青森県を上回っており、高血圧症の本村の有病率は青森県を下回っています。</a:t>
            </a:r>
            <a:endParaRPr lang="ja-JP" altLang="en-US" sz="1200" dirty="0">
              <a:latin typeface="ＭＳ 明朝" panose="02020609040205080304" pitchFamily="17" charset="-128"/>
              <a:ea typeface="ＭＳ 明朝" panose="02020609040205080304" pitchFamily="17" charset="-128"/>
              <a:cs typeface="ＭＳ Ｐゴシック" pitchFamily="50" charset="-128"/>
            </a:endParaRPr>
          </a:p>
        </p:txBody>
      </p:sp>
      <p:sp>
        <p:nvSpPr>
          <p:cNvPr id="3" name="テキスト ボックス 2">
            <a:extLst>
              <a:ext uri="{FF2B5EF4-FFF2-40B4-BE49-F238E27FC236}">
                <a16:creationId xmlns:a16="http://schemas.microsoft.com/office/drawing/2014/main" id="{1075B89E-EF30-0AFD-1545-D30020C6A70D}"/>
              </a:ext>
            </a:extLst>
          </p:cNvPr>
          <p:cNvSpPr txBox="1">
            <a:spLocks noChangeAspect="1"/>
          </p:cNvSpPr>
          <p:nvPr/>
        </p:nvSpPr>
        <p:spPr>
          <a:xfrm>
            <a:off x="4038533" y="2071250"/>
            <a:ext cx="2585554" cy="36587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r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各項目毎に上位</a:t>
            </a: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5</a:t>
            </a: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疾病を          表示する。</a:t>
            </a:r>
          </a:p>
        </p:txBody>
      </p:sp>
      <p:sp>
        <p:nvSpPr>
          <p:cNvPr id="4" name="テキスト ボックス 3">
            <a:extLst>
              <a:ext uri="{FF2B5EF4-FFF2-40B4-BE49-F238E27FC236}">
                <a16:creationId xmlns:a16="http://schemas.microsoft.com/office/drawing/2014/main" id="{C87FFD5F-D5E6-40FB-0852-64A5ACC5F06D}"/>
              </a:ext>
            </a:extLst>
          </p:cNvPr>
          <p:cNvSpPr txBox="1"/>
          <p:nvPr/>
        </p:nvSpPr>
        <p:spPr>
          <a:xfrm>
            <a:off x="5051127" y="2161030"/>
            <a:ext cx="432000" cy="184666"/>
          </a:xfrm>
          <a:prstGeom prst="rect">
            <a:avLst/>
          </a:prstGeom>
          <a:solidFill>
            <a:srgbClr val="FFE07D"/>
          </a:solidFill>
          <a:ln>
            <a:solidFill>
              <a:schemeClr val="bg1">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網掛け</a:t>
            </a:r>
          </a:p>
        </p:txBody>
      </p:sp>
      <p:graphicFrame>
        <p:nvGraphicFramePr>
          <p:cNvPr id="10" name="表 9">
            <a:extLst>
              <a:ext uri="{FF2B5EF4-FFF2-40B4-BE49-F238E27FC236}">
                <a16:creationId xmlns:a16="http://schemas.microsoft.com/office/drawing/2014/main" id="{AADEE0AA-CEC5-49DB-9B27-4E0646F2D67C}"/>
              </a:ext>
            </a:extLst>
          </p:cNvPr>
          <p:cNvGraphicFramePr>
            <a:graphicFrameLocks noGrp="1" noChangeAspect="1"/>
          </p:cNvGraphicFramePr>
          <p:nvPr>
            <p:extLst>
              <p:ext uri="{D42A27DB-BD31-4B8C-83A1-F6EECF244321}">
                <p14:modId xmlns:p14="http://schemas.microsoft.com/office/powerpoint/2010/main" val="3455325655"/>
              </p:ext>
            </p:extLst>
          </p:nvPr>
        </p:nvGraphicFramePr>
        <p:xfrm>
          <a:off x="584065" y="2387700"/>
          <a:ext cx="5310000" cy="3309792"/>
        </p:xfrm>
        <a:graphic>
          <a:graphicData uri="http://schemas.openxmlformats.org/drawingml/2006/table">
            <a:tbl>
              <a:tblPr/>
              <a:tblGrid>
                <a:gridCol w="489600">
                  <a:extLst>
                    <a:ext uri="{9D8B030D-6E8A-4147-A177-3AD203B41FA5}">
                      <a16:colId xmlns:a16="http://schemas.microsoft.com/office/drawing/2014/main" val="2359775026"/>
                    </a:ext>
                  </a:extLst>
                </a:gridCol>
                <a:gridCol w="486000">
                  <a:extLst>
                    <a:ext uri="{9D8B030D-6E8A-4147-A177-3AD203B41FA5}">
                      <a16:colId xmlns:a16="http://schemas.microsoft.com/office/drawing/2014/main" val="2435012947"/>
                    </a:ext>
                  </a:extLst>
                </a:gridCol>
                <a:gridCol w="838800">
                  <a:extLst>
                    <a:ext uri="{9D8B030D-6E8A-4147-A177-3AD203B41FA5}">
                      <a16:colId xmlns:a16="http://schemas.microsoft.com/office/drawing/2014/main" val="1687530139"/>
                    </a:ext>
                  </a:extLst>
                </a:gridCol>
                <a:gridCol w="244800">
                  <a:extLst>
                    <a:ext uri="{9D8B030D-6E8A-4147-A177-3AD203B41FA5}">
                      <a16:colId xmlns:a16="http://schemas.microsoft.com/office/drawing/2014/main" val="2807797018"/>
                    </a:ext>
                  </a:extLst>
                </a:gridCol>
                <a:gridCol w="838800">
                  <a:extLst>
                    <a:ext uri="{9D8B030D-6E8A-4147-A177-3AD203B41FA5}">
                      <a16:colId xmlns:a16="http://schemas.microsoft.com/office/drawing/2014/main" val="2645234003"/>
                    </a:ext>
                  </a:extLst>
                </a:gridCol>
                <a:gridCol w="244800">
                  <a:extLst>
                    <a:ext uri="{9D8B030D-6E8A-4147-A177-3AD203B41FA5}">
                      <a16:colId xmlns:a16="http://schemas.microsoft.com/office/drawing/2014/main" val="2983861919"/>
                    </a:ext>
                  </a:extLst>
                </a:gridCol>
                <a:gridCol w="838800">
                  <a:extLst>
                    <a:ext uri="{9D8B030D-6E8A-4147-A177-3AD203B41FA5}">
                      <a16:colId xmlns:a16="http://schemas.microsoft.com/office/drawing/2014/main" val="2823442786"/>
                    </a:ext>
                  </a:extLst>
                </a:gridCol>
                <a:gridCol w="244800">
                  <a:extLst>
                    <a:ext uri="{9D8B030D-6E8A-4147-A177-3AD203B41FA5}">
                      <a16:colId xmlns:a16="http://schemas.microsoft.com/office/drawing/2014/main" val="3093655542"/>
                    </a:ext>
                  </a:extLst>
                </a:gridCol>
                <a:gridCol w="838800">
                  <a:extLst>
                    <a:ext uri="{9D8B030D-6E8A-4147-A177-3AD203B41FA5}">
                      <a16:colId xmlns:a16="http://schemas.microsoft.com/office/drawing/2014/main" val="1943767711"/>
                    </a:ext>
                  </a:extLst>
                </a:gridCol>
                <a:gridCol w="244800">
                  <a:extLst>
                    <a:ext uri="{9D8B030D-6E8A-4147-A177-3AD203B41FA5}">
                      <a16:colId xmlns:a16="http://schemas.microsoft.com/office/drawing/2014/main" val="1235574194"/>
                    </a:ext>
                  </a:extLst>
                </a:gridCol>
              </a:tblGrid>
              <a:tr h="234000">
                <a:tc gridSpan="2">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区分</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700" b="1" i="0" u="none" strike="noStrike" dirty="0">
                          <a:solidFill>
                            <a:srgbClr val="000000"/>
                          </a:solidFill>
                          <a:effectLst/>
                          <a:latin typeface="ＭＳ 明朝" panose="02020609040205080304" pitchFamily="17" charset="-128"/>
                          <a:ea typeface="ＭＳ 明朝" panose="02020609040205080304" pitchFamily="17" charset="-128"/>
                        </a:rPr>
                        <a:t>風間浦村</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dirty="0">
                          <a:solidFill>
                            <a:srgbClr val="000000"/>
                          </a:solidFill>
                          <a:effectLst/>
                          <a:latin typeface="ＭＳ 明朝" panose="02020609040205080304" pitchFamily="17" charset="-128"/>
                          <a:ea typeface="ＭＳ 明朝" panose="02020609040205080304" pitchFamily="17" charset="-128"/>
                        </a:rPr>
                        <a:t>順位</a:t>
                      </a:r>
                    </a:p>
                  </a:txBody>
                  <a:tcPr marL="7113" marR="7113" marT="71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県</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順位</a:t>
                      </a:r>
                    </a:p>
                  </a:txBody>
                  <a:tcPr marL="7113" marR="7113" marT="71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同規模</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順位</a:t>
                      </a:r>
                    </a:p>
                  </a:txBody>
                  <a:tcPr marL="7113" marR="7113" marT="71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国</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順位</a:t>
                      </a:r>
                    </a:p>
                  </a:txBody>
                  <a:tcPr marL="7113" marR="7113" marT="71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002637"/>
                  </a:ext>
                </a:extLst>
              </a:tr>
              <a:tr h="194400">
                <a:tc gridSpan="2">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認定者数</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pPr algn="l" fontAlgn="ctr"/>
                      <a:endParaRPr lang="ja-JP" altLang="en-US" sz="7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7113" marR="7113" marT="711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800" b="1" i="0" u="none" strike="noStrike" dirty="0">
                          <a:solidFill>
                            <a:srgbClr val="000000"/>
                          </a:solidFill>
                          <a:effectLst/>
                          <a:latin typeface="ＭＳ 明朝" panose="02020609040205080304" pitchFamily="17" charset="-128"/>
                          <a:ea typeface="ＭＳ 明朝" panose="02020609040205080304" pitchFamily="17" charset="-128"/>
                        </a:rPr>
                        <a:t>140 </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　</a:t>
                      </a:r>
                    </a:p>
                  </a:txBody>
                  <a:tcPr marL="7113" marR="7113" marT="71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78,134 </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　</a:t>
                      </a:r>
                    </a:p>
                  </a:txBody>
                  <a:tcPr marL="7113" marR="7113" marT="71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60,187 </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　</a:t>
                      </a:r>
                    </a:p>
                  </a:txBody>
                  <a:tcPr marL="7113" marR="7113" marT="71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6,880,137 </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　</a:t>
                      </a:r>
                    </a:p>
                  </a:txBody>
                  <a:tcPr marL="7113" marR="7113" marT="71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extLst>
                  <a:ext uri="{0D108BD9-81ED-4DB2-BD59-A6C34878D82A}">
                    <a16:rowId xmlns:a16="http://schemas.microsoft.com/office/drawing/2014/main" val="3569647582"/>
                  </a:ext>
                </a:extLst>
              </a:tr>
              <a:tr h="180087">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糖尿病</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実人数</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1" i="0" u="none" strike="noStrike" dirty="0">
                          <a:solidFill>
                            <a:srgbClr val="000000"/>
                          </a:solidFill>
                          <a:effectLst/>
                          <a:latin typeface="ＭＳ 明朝" panose="02020609040205080304" pitchFamily="17" charset="-128"/>
                          <a:ea typeface="ＭＳ 明朝" panose="02020609040205080304" pitchFamily="17" charset="-128"/>
                        </a:rPr>
                        <a:t>45 </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6D9"/>
                    </a:solidFill>
                  </a:tcPr>
                </a:tc>
                <a:tc rowSpan="2">
                  <a:txBody>
                    <a:bodyPr/>
                    <a:lstStyle/>
                    <a:p>
                      <a:pPr algn="ctr" fontAlgn="ctr"/>
                      <a:r>
                        <a:rPr lang="en-US" altLang="ja-JP" sz="800" b="1" i="0" u="none" strike="noStrike" dirty="0">
                          <a:solidFill>
                            <a:srgbClr val="000000"/>
                          </a:solidFill>
                          <a:effectLst/>
                          <a:latin typeface="ＭＳ 明朝" panose="02020609040205080304" pitchFamily="17" charset="-128"/>
                          <a:ea typeface="ＭＳ 明朝" panose="02020609040205080304" pitchFamily="17" charset="-128"/>
                        </a:rPr>
                        <a:t>5</a:t>
                      </a:r>
                    </a:p>
                  </a:txBody>
                  <a:tcPr marL="7113" marR="7113" marT="71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6D9"/>
                    </a:solid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17,776 </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6</a:t>
                      </a:r>
                    </a:p>
                  </a:txBody>
                  <a:tcPr marL="7113" marR="7113" marT="71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13,461 </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6</a:t>
                      </a:r>
                    </a:p>
                  </a:txBody>
                  <a:tcPr marL="7113" marR="7113" marT="71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1,712,613 </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6</a:t>
                      </a:r>
                    </a:p>
                  </a:txBody>
                  <a:tcPr marL="7113" marR="7113" marT="71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731511"/>
                  </a:ext>
                </a:extLst>
              </a:tr>
              <a:tr h="180087">
                <a:tc>
                  <a:txBody>
                    <a:bodyPr/>
                    <a:lstStyle/>
                    <a:p>
                      <a:pPr algn="l"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　</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有病率</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a:solidFill>
                            <a:srgbClr val="000000"/>
                          </a:solidFill>
                          <a:effectLst/>
                          <a:latin typeface="ＭＳ 明朝" panose="02020609040205080304" pitchFamily="17" charset="-128"/>
                          <a:ea typeface="ＭＳ 明朝" panose="02020609040205080304" pitchFamily="17" charset="-128"/>
                        </a:rPr>
                        <a:t>30.7%</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6D9"/>
                    </a:solidFill>
                  </a:tcPr>
                </a:tc>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22.0%</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21.6%</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24.3%</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831275422"/>
                  </a:ext>
                </a:extLst>
              </a:tr>
              <a:tr h="180087">
                <a:tc>
                  <a:txBody>
                    <a:bodyPr/>
                    <a:lstStyle/>
                    <a:p>
                      <a:pPr algn="l"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高血圧症</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実人数</a:t>
                      </a: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1" i="0" u="none" strike="noStrike" dirty="0">
                          <a:solidFill>
                            <a:srgbClr val="000000"/>
                          </a:solidFill>
                          <a:effectLst/>
                          <a:latin typeface="ＭＳ 明朝" panose="02020609040205080304" pitchFamily="17" charset="-128"/>
                          <a:ea typeface="ＭＳ 明朝" panose="02020609040205080304" pitchFamily="17" charset="-128"/>
                        </a:rPr>
                        <a:t>70 </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07D"/>
                    </a:solidFill>
                  </a:tcPr>
                </a:tc>
                <a:tc rowSpan="2">
                  <a:txBody>
                    <a:bodyPr/>
                    <a:lstStyle/>
                    <a:p>
                      <a:pPr algn="ct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3</a:t>
                      </a:r>
                    </a:p>
                  </a:txBody>
                  <a:tcPr marL="7113" marR="7113" marT="71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07D"/>
                    </a:solid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39,663 </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D2F"/>
                    </a:solidFill>
                  </a:tcPr>
                </a:tc>
                <a:tc rowSpan="2">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a:t>
                      </a:r>
                    </a:p>
                  </a:txBody>
                  <a:tcPr marL="7113" marR="7113" marT="71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D2F"/>
                    </a:solid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33,454 </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07D"/>
                    </a:solidFill>
                  </a:tcPr>
                </a:tc>
                <a:tc rowSpan="2">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a:t>
                      </a:r>
                    </a:p>
                  </a:txBody>
                  <a:tcPr marL="7113" marR="7113" marT="71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07D"/>
                    </a:solid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3,744,672 </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07D"/>
                    </a:solidFill>
                  </a:tcPr>
                </a:tc>
                <a:tc rowSpan="2">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a:t>
                      </a:r>
                    </a:p>
                  </a:txBody>
                  <a:tcPr marL="7113" marR="7113" marT="71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07D"/>
                    </a:solidFill>
                  </a:tcPr>
                </a:tc>
                <a:extLst>
                  <a:ext uri="{0D108BD9-81ED-4DB2-BD59-A6C34878D82A}">
                    <a16:rowId xmlns:a16="http://schemas.microsoft.com/office/drawing/2014/main" val="1760249312"/>
                  </a:ext>
                </a:extLst>
              </a:tr>
              <a:tr h="180087">
                <a:tc>
                  <a:txBody>
                    <a:bodyPr/>
                    <a:lstStyle/>
                    <a:p>
                      <a:pPr algn="l"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　</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有病率</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47.9%</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E07D"/>
                    </a:solidFill>
                  </a:tcPr>
                </a:tc>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49.6%</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CD2F"/>
                    </a:solidFill>
                  </a:tcPr>
                </a:tc>
                <a:tc vMerge="1">
                  <a:txBody>
                    <a:bodyPr/>
                    <a:lstStyle/>
                    <a:p>
                      <a:endParaRPr kumimoji="1" lang="ja-JP" altLang="en-US"/>
                    </a:p>
                  </a:txBody>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54.3%</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E07D"/>
                    </a:solidFill>
                  </a:tcPr>
                </a:tc>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53.3%</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E07D"/>
                    </a:solidFill>
                  </a:tcPr>
                </a:tc>
                <a:tc vMerge="1">
                  <a:txBody>
                    <a:bodyPr/>
                    <a:lstStyle/>
                    <a:p>
                      <a:endParaRPr kumimoji="1" lang="ja-JP" altLang="en-US"/>
                    </a:p>
                  </a:txBody>
                  <a:tcPr/>
                </a:tc>
                <a:extLst>
                  <a:ext uri="{0D108BD9-81ED-4DB2-BD59-A6C34878D82A}">
                    <a16:rowId xmlns:a16="http://schemas.microsoft.com/office/drawing/2014/main" val="3029555973"/>
                  </a:ext>
                </a:extLst>
              </a:tr>
              <a:tr h="180087">
                <a:tc>
                  <a:txBody>
                    <a:bodyPr/>
                    <a:lstStyle/>
                    <a:p>
                      <a:pPr algn="l"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脂質異常症</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実人数</a:t>
                      </a: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17 </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7</a:t>
                      </a:r>
                    </a:p>
                  </a:txBody>
                  <a:tcPr marL="7113" marR="7113" marT="71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22,191 </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6D9"/>
                    </a:solidFill>
                  </a:tcPr>
                </a:tc>
                <a:tc rowSpan="2">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a:t>
                      </a:r>
                    </a:p>
                  </a:txBody>
                  <a:tcPr marL="7113" marR="7113" marT="71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6D9"/>
                    </a:solid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18,421 </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6D9"/>
                    </a:solidFill>
                  </a:tcPr>
                </a:tc>
                <a:tc rowSpan="2">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a:t>
                      </a:r>
                    </a:p>
                  </a:txBody>
                  <a:tcPr marL="7113" marR="7113" marT="71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6D9"/>
                    </a:solid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2,308,216 </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6D9"/>
                    </a:solidFill>
                  </a:tcPr>
                </a:tc>
                <a:tc rowSpan="2">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a:t>
                      </a:r>
                    </a:p>
                  </a:txBody>
                  <a:tcPr marL="7113" marR="7113" marT="71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6D9"/>
                    </a:solidFill>
                  </a:tcPr>
                </a:tc>
                <a:extLst>
                  <a:ext uri="{0D108BD9-81ED-4DB2-BD59-A6C34878D82A}">
                    <a16:rowId xmlns:a16="http://schemas.microsoft.com/office/drawing/2014/main" val="2161305127"/>
                  </a:ext>
                </a:extLst>
              </a:tr>
              <a:tr h="180087">
                <a:tc>
                  <a:txBody>
                    <a:bodyPr/>
                    <a:lstStyle/>
                    <a:p>
                      <a:pPr algn="l"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　</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有病率</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a:solidFill>
                            <a:srgbClr val="000000"/>
                          </a:solidFill>
                          <a:effectLst/>
                          <a:latin typeface="ＭＳ 明朝" panose="02020609040205080304" pitchFamily="17" charset="-128"/>
                          <a:ea typeface="ＭＳ 明朝" panose="02020609040205080304" pitchFamily="17" charset="-128"/>
                        </a:rPr>
                        <a:t>16.5%</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27.4%</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6D9"/>
                    </a:solidFill>
                  </a:tcPr>
                </a:tc>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29.6%</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6D9"/>
                    </a:solidFill>
                  </a:tcPr>
                </a:tc>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32.6%</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6D9"/>
                    </a:solidFill>
                  </a:tcPr>
                </a:tc>
                <a:tc vMerge="1">
                  <a:txBody>
                    <a:bodyPr/>
                    <a:lstStyle/>
                    <a:p>
                      <a:endParaRPr kumimoji="1" lang="ja-JP" altLang="en-US"/>
                    </a:p>
                  </a:txBody>
                  <a:tcPr/>
                </a:tc>
                <a:extLst>
                  <a:ext uri="{0D108BD9-81ED-4DB2-BD59-A6C34878D82A}">
                    <a16:rowId xmlns:a16="http://schemas.microsoft.com/office/drawing/2014/main" val="394167464"/>
                  </a:ext>
                </a:extLst>
              </a:tr>
              <a:tr h="180087">
                <a:tc>
                  <a:txBody>
                    <a:bodyPr/>
                    <a:lstStyle/>
                    <a:p>
                      <a:pPr algn="l"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心臓病</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実人数</a:t>
                      </a: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1" i="0" u="none" strike="noStrike" dirty="0">
                          <a:solidFill>
                            <a:srgbClr val="000000"/>
                          </a:solidFill>
                          <a:effectLst/>
                          <a:latin typeface="ＭＳ 明朝" panose="02020609040205080304" pitchFamily="17" charset="-128"/>
                          <a:ea typeface="ＭＳ 明朝" panose="02020609040205080304" pitchFamily="17" charset="-128"/>
                        </a:rPr>
                        <a:t>82 </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2AC00"/>
                    </a:solidFill>
                  </a:tcPr>
                </a:tc>
                <a:tc rowSpan="2">
                  <a:txBody>
                    <a:bodyPr/>
                    <a:lstStyle/>
                    <a:p>
                      <a:pPr algn="ct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1</a:t>
                      </a:r>
                    </a:p>
                  </a:txBody>
                  <a:tcPr marL="7113" marR="7113" marT="71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AC00"/>
                    </a:solid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43,977 </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2AC00"/>
                    </a:solidFill>
                  </a:tcPr>
                </a:tc>
                <a:tc rowSpan="2">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a:t>
                      </a:r>
                    </a:p>
                  </a:txBody>
                  <a:tcPr marL="7113" marR="7113" marT="71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AC00"/>
                    </a:solid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37,325 </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2AC00"/>
                    </a:solidFill>
                  </a:tcPr>
                </a:tc>
                <a:tc rowSpan="2">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a:t>
                      </a:r>
                    </a:p>
                  </a:txBody>
                  <a:tcPr marL="7113" marR="7113" marT="71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AC00"/>
                    </a:solid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4,224,628 </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2AC00"/>
                    </a:solidFill>
                  </a:tcPr>
                </a:tc>
                <a:tc rowSpan="2">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a:t>
                      </a:r>
                    </a:p>
                  </a:txBody>
                  <a:tcPr marL="7113" marR="7113" marT="71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AC00"/>
                    </a:solidFill>
                  </a:tcPr>
                </a:tc>
                <a:extLst>
                  <a:ext uri="{0D108BD9-81ED-4DB2-BD59-A6C34878D82A}">
                    <a16:rowId xmlns:a16="http://schemas.microsoft.com/office/drawing/2014/main" val="2288743371"/>
                  </a:ext>
                </a:extLst>
              </a:tr>
              <a:tr h="180087">
                <a:tc>
                  <a:txBody>
                    <a:bodyPr/>
                    <a:lstStyle/>
                    <a:p>
                      <a:pPr algn="l"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　</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有病率</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a:solidFill>
                            <a:srgbClr val="000000"/>
                          </a:solidFill>
                          <a:effectLst/>
                          <a:latin typeface="ＭＳ 明朝" panose="02020609040205080304" pitchFamily="17" charset="-128"/>
                          <a:ea typeface="ＭＳ 明朝" panose="02020609040205080304" pitchFamily="17" charset="-128"/>
                        </a:rPr>
                        <a:t>57.4%</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2AC00"/>
                    </a:solidFill>
                  </a:tcPr>
                </a:tc>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55.1%</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2AC00"/>
                    </a:solidFill>
                  </a:tcPr>
                </a:tc>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60.8%</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2AC00"/>
                    </a:solidFill>
                  </a:tcPr>
                </a:tc>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60.3%</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2AC00"/>
                    </a:solidFill>
                  </a:tcPr>
                </a:tc>
                <a:tc vMerge="1">
                  <a:txBody>
                    <a:bodyPr/>
                    <a:lstStyle/>
                    <a:p>
                      <a:endParaRPr kumimoji="1" lang="ja-JP" altLang="en-US"/>
                    </a:p>
                  </a:txBody>
                  <a:tcPr/>
                </a:tc>
                <a:extLst>
                  <a:ext uri="{0D108BD9-81ED-4DB2-BD59-A6C34878D82A}">
                    <a16:rowId xmlns:a16="http://schemas.microsoft.com/office/drawing/2014/main" val="1904486296"/>
                  </a:ext>
                </a:extLst>
              </a:tr>
              <a:tr h="180087">
                <a:tc>
                  <a:txBody>
                    <a:bodyPr/>
                    <a:lstStyle/>
                    <a:p>
                      <a:pPr algn="l"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脳疾患</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実人数</a:t>
                      </a: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1" i="0" u="none" strike="noStrike" dirty="0">
                          <a:solidFill>
                            <a:srgbClr val="000000"/>
                          </a:solidFill>
                          <a:effectLst/>
                          <a:latin typeface="ＭＳ 明朝" panose="02020609040205080304" pitchFamily="17" charset="-128"/>
                          <a:ea typeface="ＭＳ 明朝" panose="02020609040205080304" pitchFamily="17" charset="-128"/>
                        </a:rPr>
                        <a:t>32 </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en-US" altLang="ja-JP" sz="800" b="1" i="0" u="none" strike="noStrike" dirty="0">
                          <a:solidFill>
                            <a:srgbClr val="000000"/>
                          </a:solidFill>
                          <a:effectLst/>
                          <a:latin typeface="ＭＳ 明朝" panose="02020609040205080304" pitchFamily="17" charset="-128"/>
                          <a:ea typeface="ＭＳ 明朝" panose="02020609040205080304" pitchFamily="17" charset="-128"/>
                        </a:rPr>
                        <a:t>6</a:t>
                      </a:r>
                    </a:p>
                  </a:txBody>
                  <a:tcPr marL="7113" marR="7113" marT="71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17,224 </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7</a:t>
                      </a:r>
                    </a:p>
                  </a:txBody>
                  <a:tcPr marL="7113" marR="7113" marT="71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13,424 </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7</a:t>
                      </a:r>
                    </a:p>
                  </a:txBody>
                  <a:tcPr marL="7113" marR="7113" marT="71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1,568,292 </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7</a:t>
                      </a:r>
                    </a:p>
                  </a:txBody>
                  <a:tcPr marL="7113" marR="7113" marT="71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0272234"/>
                  </a:ext>
                </a:extLst>
              </a:tr>
              <a:tr h="180087">
                <a:tc>
                  <a:txBody>
                    <a:bodyPr/>
                    <a:lstStyle/>
                    <a:p>
                      <a:pPr algn="l"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　</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有病率</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a:solidFill>
                            <a:srgbClr val="000000"/>
                          </a:solidFill>
                          <a:effectLst/>
                          <a:latin typeface="ＭＳ 明朝" panose="02020609040205080304" pitchFamily="17" charset="-128"/>
                          <a:ea typeface="ＭＳ 明朝" panose="02020609040205080304" pitchFamily="17" charset="-128"/>
                        </a:rPr>
                        <a:t>19.7%</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21.8%</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22.1%</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22.6%</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799080782"/>
                  </a:ext>
                </a:extLst>
              </a:tr>
              <a:tr h="180087">
                <a:tc>
                  <a:txBody>
                    <a:bodyPr/>
                    <a:lstStyle/>
                    <a:p>
                      <a:pPr algn="l"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悪性新生物</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実人数</a:t>
                      </a: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14 </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en-US" altLang="ja-JP" sz="800" b="1" i="0" u="none" strike="noStrike" dirty="0">
                          <a:solidFill>
                            <a:srgbClr val="000000"/>
                          </a:solidFill>
                          <a:effectLst/>
                          <a:latin typeface="ＭＳ 明朝" panose="02020609040205080304" pitchFamily="17" charset="-128"/>
                          <a:ea typeface="ＭＳ 明朝" panose="02020609040205080304" pitchFamily="17" charset="-128"/>
                        </a:rPr>
                        <a:t>8</a:t>
                      </a:r>
                    </a:p>
                  </a:txBody>
                  <a:tcPr marL="7113" marR="7113" marT="71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7,451 </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8</a:t>
                      </a:r>
                    </a:p>
                  </a:txBody>
                  <a:tcPr marL="7113" marR="7113" marT="71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6,308 </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8</a:t>
                      </a:r>
                    </a:p>
                  </a:txBody>
                  <a:tcPr marL="7113" marR="7113" marT="71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837,410 </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8</a:t>
                      </a:r>
                    </a:p>
                  </a:txBody>
                  <a:tcPr marL="7113" marR="7113" marT="71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8525356"/>
                  </a:ext>
                </a:extLst>
              </a:tr>
              <a:tr h="180087">
                <a:tc>
                  <a:txBody>
                    <a:bodyPr/>
                    <a:lstStyle/>
                    <a:p>
                      <a:pPr algn="l"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　</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有病率</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8.5%</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9.0%</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10.3%</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11.8%</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771674927"/>
                  </a:ext>
                </a:extLst>
              </a:tr>
              <a:tr h="180087">
                <a:tc>
                  <a:txBody>
                    <a:bodyPr/>
                    <a:lstStyle/>
                    <a:p>
                      <a:pPr algn="l"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筋・骨格</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実人数</a:t>
                      </a: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79 </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D2F"/>
                    </a:solidFill>
                  </a:tcPr>
                </a:tc>
                <a:tc rowSpan="2">
                  <a:txBody>
                    <a:bodyPr/>
                    <a:lstStyle/>
                    <a:p>
                      <a:pPr algn="ct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2</a:t>
                      </a:r>
                    </a:p>
                  </a:txBody>
                  <a:tcPr marL="7113" marR="7113" marT="71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D2F"/>
                    </a:solid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35,718 </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07D"/>
                    </a:solidFill>
                  </a:tcPr>
                </a:tc>
                <a:tc rowSpan="2">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a:t>
                      </a:r>
                    </a:p>
                  </a:txBody>
                  <a:tcPr marL="7113" marR="7113" marT="71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07D"/>
                    </a:solid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33,542 </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D2F"/>
                    </a:solidFill>
                  </a:tcPr>
                </a:tc>
                <a:tc rowSpan="2">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a:t>
                      </a:r>
                    </a:p>
                  </a:txBody>
                  <a:tcPr marL="7113" marR="7113" marT="71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D2F"/>
                    </a:solid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3,748,372 </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D2F"/>
                    </a:solidFill>
                  </a:tcPr>
                </a:tc>
                <a:tc rowSpan="2">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a:t>
                      </a:r>
                    </a:p>
                  </a:txBody>
                  <a:tcPr marL="7113" marR="7113" marT="71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D2F"/>
                    </a:solidFill>
                  </a:tcPr>
                </a:tc>
                <a:extLst>
                  <a:ext uri="{0D108BD9-81ED-4DB2-BD59-A6C34878D82A}">
                    <a16:rowId xmlns:a16="http://schemas.microsoft.com/office/drawing/2014/main" val="2132833433"/>
                  </a:ext>
                </a:extLst>
              </a:tr>
              <a:tr h="180087">
                <a:tc>
                  <a:txBody>
                    <a:bodyPr/>
                    <a:lstStyle/>
                    <a:p>
                      <a:pPr algn="l"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　</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有病率</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52.2%</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CD2F"/>
                    </a:solidFill>
                  </a:tcPr>
                </a:tc>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44.6%</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E07D"/>
                    </a:solidFill>
                  </a:tcPr>
                </a:tc>
                <a:tc vMerge="1">
                  <a:txBody>
                    <a:bodyPr/>
                    <a:lstStyle/>
                    <a:p>
                      <a:endParaRPr kumimoji="1" lang="ja-JP" altLang="en-US"/>
                    </a:p>
                  </a:txBody>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54.6%</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CD2F"/>
                    </a:solidFill>
                  </a:tcPr>
                </a:tc>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53.4%</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CD2F"/>
                    </a:solidFill>
                  </a:tcPr>
                </a:tc>
                <a:tc vMerge="1">
                  <a:txBody>
                    <a:bodyPr/>
                    <a:lstStyle/>
                    <a:p>
                      <a:endParaRPr kumimoji="1" lang="ja-JP" altLang="en-US"/>
                    </a:p>
                  </a:txBody>
                  <a:tcPr/>
                </a:tc>
                <a:extLst>
                  <a:ext uri="{0D108BD9-81ED-4DB2-BD59-A6C34878D82A}">
                    <a16:rowId xmlns:a16="http://schemas.microsoft.com/office/drawing/2014/main" val="4124550514"/>
                  </a:ext>
                </a:extLst>
              </a:tr>
              <a:tr h="180087">
                <a:tc>
                  <a:txBody>
                    <a:bodyPr/>
                    <a:lstStyle/>
                    <a:p>
                      <a:pPr algn="l"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精神</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実人数</a:t>
                      </a: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61 </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79B"/>
                    </a:solidFill>
                  </a:tcPr>
                </a:tc>
                <a:tc rowSpan="2">
                  <a:txBody>
                    <a:bodyPr/>
                    <a:lstStyle/>
                    <a:p>
                      <a:pPr algn="ct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4</a:t>
                      </a:r>
                    </a:p>
                  </a:txBody>
                  <a:tcPr marL="7113" marR="7113" marT="71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B"/>
                    </a:solid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27,918 </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79B"/>
                    </a:solidFill>
                  </a:tcPr>
                </a:tc>
                <a:tc rowSpan="2">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a:t>
                      </a:r>
                    </a:p>
                  </a:txBody>
                  <a:tcPr marL="7113" marR="7113" marT="71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B"/>
                    </a:solid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22,904 </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79B"/>
                    </a:solidFill>
                  </a:tcPr>
                </a:tc>
                <a:tc rowSpan="2">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a:t>
                      </a:r>
                    </a:p>
                  </a:txBody>
                  <a:tcPr marL="7113" marR="7113" marT="71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B"/>
                    </a:solid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2,569,149 </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79B"/>
                    </a:solidFill>
                  </a:tcPr>
                </a:tc>
                <a:tc rowSpan="2">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a:t>
                      </a:r>
                    </a:p>
                  </a:txBody>
                  <a:tcPr marL="7113" marR="7113" marT="71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B"/>
                    </a:solidFill>
                  </a:tcPr>
                </a:tc>
                <a:extLst>
                  <a:ext uri="{0D108BD9-81ED-4DB2-BD59-A6C34878D82A}">
                    <a16:rowId xmlns:a16="http://schemas.microsoft.com/office/drawing/2014/main" val="2834461813"/>
                  </a:ext>
                </a:extLst>
              </a:tr>
              <a:tr h="180087">
                <a:tc>
                  <a:txBody>
                    <a:bodyPr/>
                    <a:lstStyle/>
                    <a:p>
                      <a:pPr algn="l"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　</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有病率</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a:solidFill>
                            <a:srgbClr val="000000"/>
                          </a:solidFill>
                          <a:effectLst/>
                          <a:latin typeface="ＭＳ 明朝" panose="02020609040205080304" pitchFamily="17" charset="-128"/>
                          <a:ea typeface="ＭＳ 明朝" panose="02020609040205080304" pitchFamily="17" charset="-128"/>
                        </a:rPr>
                        <a:t>42.4%</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E79B"/>
                    </a:solidFill>
                  </a:tcPr>
                </a:tc>
                <a:tc vMerge="1">
                  <a:txBody>
                    <a:bodyPr/>
                    <a:lstStyle/>
                    <a:p>
                      <a:endParaRPr kumimoji="1" lang="ja-JP" altLang="en-US"/>
                    </a:p>
                  </a:txBody>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35.0%</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E79B"/>
                    </a:solidFill>
                  </a:tcPr>
                </a:tc>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37.4%</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E79B"/>
                    </a:solidFill>
                  </a:tcPr>
                </a:tc>
                <a:tc vMerge="1">
                  <a:txBody>
                    <a:bodyPr/>
                    <a:lstStyle/>
                    <a:p>
                      <a:endParaRPr kumimoji="1" lang="ja-JP" altLang="en-US"/>
                    </a:p>
                  </a:txBody>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36.8%</a:t>
                      </a:r>
                    </a:p>
                  </a:txBody>
                  <a:tcPr marL="7113" marR="7113" marT="71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E79B"/>
                    </a:solidFill>
                  </a:tcPr>
                </a:tc>
                <a:tc vMerge="1">
                  <a:txBody>
                    <a:bodyPr/>
                    <a:lstStyle/>
                    <a:p>
                      <a:endParaRPr kumimoji="1" lang="ja-JP" altLang="en-US"/>
                    </a:p>
                  </a:txBody>
                  <a:tcPr/>
                </a:tc>
                <a:extLst>
                  <a:ext uri="{0D108BD9-81ED-4DB2-BD59-A6C34878D82A}">
                    <a16:rowId xmlns:a16="http://schemas.microsoft.com/office/drawing/2014/main" val="845351059"/>
                  </a:ext>
                </a:extLst>
              </a:tr>
            </a:tbl>
          </a:graphicData>
        </a:graphic>
      </p:graphicFrame>
      <p:graphicFrame>
        <p:nvGraphicFramePr>
          <p:cNvPr id="17" name="要介護(支援)認定者の疾病別有病状況">
            <a:extLst>
              <a:ext uri="{FF2B5EF4-FFF2-40B4-BE49-F238E27FC236}">
                <a16:creationId xmlns:a16="http://schemas.microsoft.com/office/drawing/2014/main" id="{C8F44B91-419B-4186-9B47-1AEDF031DF50}"/>
              </a:ext>
            </a:extLst>
          </p:cNvPr>
          <p:cNvGraphicFramePr>
            <a:graphicFrameLocks noChangeAspect="1"/>
          </p:cNvGraphicFramePr>
          <p:nvPr>
            <p:extLst>
              <p:ext uri="{D42A27DB-BD31-4B8C-83A1-F6EECF244321}">
                <p14:modId xmlns:p14="http://schemas.microsoft.com/office/powerpoint/2010/main" val="3495185853"/>
              </p:ext>
            </p:extLst>
          </p:nvPr>
        </p:nvGraphicFramePr>
        <p:xfrm>
          <a:off x="584065" y="6241784"/>
          <a:ext cx="5319849" cy="25535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05836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 name="Rectangle 4"/>
          <p:cNvSpPr>
            <a:spLocks noChangeArrowheads="1"/>
          </p:cNvSpPr>
          <p:nvPr/>
        </p:nvSpPr>
        <p:spPr>
          <a:xfrm>
            <a:off x="2934834" y="128405"/>
            <a:ext cx="610508" cy="261781"/>
          </a:xfrm>
          <a:prstGeom prst="rect">
            <a:avLst/>
          </a:prstGeom>
          <a:noFill/>
          <a:ln w="9525">
            <a:noFill/>
            <a:miter lim="800000"/>
          </a:ln>
          <a:effectLst/>
        </p:spPr>
        <p:txBody>
          <a:bodyPr vert="horz" wrap="none" lIns="86402" tIns="43201" rIns="86402" bIns="43201" numCol="1" anchor="ctr" anchorCtr="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fontAlgn="base">
              <a:spcBef>
                <a:spcPct val="0"/>
              </a:spcBef>
              <a:spcAft>
                <a:spcPct val="0"/>
              </a:spcAft>
            </a:pPr>
            <a:r>
              <a:rPr lang="en-US" altLang="ja-JP" sz="1134" dirty="0">
                <a:solidFill>
                  <a:srgbClr val="000000"/>
                </a:solidFill>
                <a:latin typeface="ＭＳ 明朝" panose="02020609040205080304" pitchFamily="17" charset="-128"/>
                <a:ea typeface="ＭＳ 明朝" panose="02020609040205080304" pitchFamily="17" charset="-128"/>
                <a:cs typeface="ＭＳ Ｐゴシック" pitchFamily="50" charset="-128"/>
              </a:rPr>
              <a:t>-</a:t>
            </a:r>
            <a:r>
              <a:rPr lang="ja-JP" altLang="en-US" sz="1134" dirty="0">
                <a:solidFill>
                  <a:srgbClr val="000000"/>
                </a:solidFill>
                <a:latin typeface="ＭＳ 明朝" panose="02020609040205080304" pitchFamily="17" charset="-128"/>
                <a:ea typeface="ＭＳ 明朝" panose="02020609040205080304" pitchFamily="17" charset="-128"/>
                <a:cs typeface="ＭＳ Ｐゴシック" pitchFamily="50" charset="-128"/>
              </a:rPr>
              <a:t>目次</a:t>
            </a:r>
            <a:r>
              <a:rPr lang="en-US" altLang="ja-JP" sz="1134" dirty="0">
                <a:solidFill>
                  <a:srgbClr val="000000"/>
                </a:solidFill>
                <a:latin typeface="ＭＳ 明朝" panose="02020609040205080304" pitchFamily="17" charset="-128"/>
                <a:ea typeface="ＭＳ 明朝" panose="02020609040205080304" pitchFamily="17" charset="-128"/>
                <a:cs typeface="ＭＳ Ｐゴシック" pitchFamily="50" charset="-128"/>
              </a:rPr>
              <a:t>-</a:t>
            </a:r>
            <a:endParaRPr lang="en-US" altLang="ja-JP" sz="1701" dirty="0">
              <a:latin typeface="ＭＳ 明朝" panose="02020609040205080304" pitchFamily="17" charset="-128"/>
              <a:ea typeface="ＭＳ 明朝" panose="02020609040205080304" pitchFamily="17" charset="-128"/>
              <a:cs typeface="ＭＳ Ｐゴシック" pitchFamily="50" charset="-128"/>
            </a:endParaRPr>
          </a:p>
        </p:txBody>
      </p:sp>
      <p:graphicFrame>
        <p:nvGraphicFramePr>
          <p:cNvPr id="5" name="表 4">
            <a:extLst>
              <a:ext uri="{FF2B5EF4-FFF2-40B4-BE49-F238E27FC236}">
                <a16:creationId xmlns:a16="http://schemas.microsoft.com/office/drawing/2014/main" id="{1779C5EB-C938-46C0-B846-CB7663036D12}"/>
              </a:ext>
            </a:extLst>
          </p:cNvPr>
          <p:cNvGraphicFramePr>
            <a:graphicFrameLocks noGrp="1"/>
          </p:cNvGraphicFramePr>
          <p:nvPr>
            <p:extLst>
              <p:ext uri="{D42A27DB-BD31-4B8C-83A1-F6EECF244321}">
                <p14:modId xmlns:p14="http://schemas.microsoft.com/office/powerpoint/2010/main" val="4144552168"/>
              </p:ext>
            </p:extLst>
          </p:nvPr>
        </p:nvGraphicFramePr>
        <p:xfrm>
          <a:off x="638401" y="390186"/>
          <a:ext cx="5203371" cy="3240000"/>
        </p:xfrm>
        <a:graphic>
          <a:graphicData uri="http://schemas.openxmlformats.org/drawingml/2006/table">
            <a:tbl>
              <a:tblPr/>
              <a:tblGrid>
                <a:gridCol w="442431">
                  <a:extLst>
                    <a:ext uri="{9D8B030D-6E8A-4147-A177-3AD203B41FA5}">
                      <a16:colId xmlns:a16="http://schemas.microsoft.com/office/drawing/2014/main" val="20000"/>
                    </a:ext>
                  </a:extLst>
                </a:gridCol>
                <a:gridCol w="4347364">
                  <a:extLst>
                    <a:ext uri="{9D8B030D-6E8A-4147-A177-3AD203B41FA5}">
                      <a16:colId xmlns:a16="http://schemas.microsoft.com/office/drawing/2014/main" val="20001"/>
                    </a:ext>
                  </a:extLst>
                </a:gridCol>
                <a:gridCol w="413576">
                  <a:extLst>
                    <a:ext uri="{9D8B030D-6E8A-4147-A177-3AD203B41FA5}">
                      <a16:colId xmlns:a16="http://schemas.microsoft.com/office/drawing/2014/main" val="20002"/>
                    </a:ext>
                  </a:extLst>
                </a:gridCol>
              </a:tblGrid>
              <a:tr h="180000">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第</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章</a:t>
                      </a:r>
                    </a:p>
                  </a:txBody>
                  <a:tcPr marL="0" marR="0" marT="0" marB="0" anchor="ctr">
                    <a:lnL>
                      <a:noFill/>
                    </a:lnL>
                    <a:lnR>
                      <a:noFill/>
                    </a:lnR>
                    <a:lnT>
                      <a:noFill/>
                    </a:lnT>
                    <a:lnB>
                      <a:noFill/>
                    </a:lnB>
                    <a:solidFill>
                      <a:srgbClr val="D0CECE"/>
                    </a:solidFill>
                  </a:tcPr>
                </a:tc>
                <a:tc>
                  <a:txBody>
                    <a:bodyPr/>
                    <a:lstStyle/>
                    <a:p>
                      <a:pPr algn="l"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計画全体</a:t>
                      </a:r>
                    </a:p>
                  </a:txBody>
                  <a:tcPr marL="0" marR="0" marT="0" marB="0" anchor="ctr">
                    <a:lnL>
                      <a:noFill/>
                    </a:lnL>
                    <a:lnR>
                      <a:noFill/>
                    </a:lnR>
                    <a:lnT>
                      <a:noFill/>
                    </a:lnT>
                    <a:lnB>
                      <a:noFill/>
                    </a:lnB>
                    <a:solidFill>
                      <a:srgbClr val="D0CECE"/>
                    </a:solidFill>
                  </a:tcPr>
                </a:tc>
                <a:tc>
                  <a:txBody>
                    <a:bodyPr/>
                    <a:lstStyle/>
                    <a:p>
                      <a:pPr algn="l" fontAlgn="ct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solidFill>
                      <a:srgbClr val="D0CECE"/>
                    </a:solidFill>
                  </a:tcPr>
                </a:tc>
                <a:extLst>
                  <a:ext uri="{0D108BD9-81ED-4DB2-BD59-A6C34878D82A}">
                    <a16:rowId xmlns:a16="http://schemas.microsoft.com/office/drawing/2014/main" val="10000"/>
                  </a:ext>
                </a:extLst>
              </a:tr>
              <a:tr h="180000">
                <a:tc>
                  <a:txBody>
                    <a:bodyPr/>
                    <a:lstStyle/>
                    <a:p>
                      <a:pPr algn="l" fontAlgn="ctr"/>
                      <a:endParaRPr lang="ja-JP" altLang="en-US" sz="8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健康課題、計画全体の目的･目標、評価指標、現状値、目標値</a:t>
                      </a:r>
                    </a:p>
                  </a:txBody>
                  <a:tcPr marL="0" marR="0" marT="0" marB="0" anchor="ctr">
                    <a:lnL>
                      <a:noFill/>
                    </a:lnL>
                    <a:lnR w="6350" cap="flat" cmpd="sng" algn="ctr">
                      <a:noFill/>
                      <a:prstDash val="dot"/>
                      <a:round/>
                      <a:headEnd type="none" w="med" len="med"/>
                      <a:tailEnd type="none" w="med" len="med"/>
                    </a:lnR>
                    <a:lnT>
                      <a:noFill/>
                    </a:lnT>
                    <a:lnB>
                      <a:noFill/>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42</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10001"/>
                  </a:ext>
                </a:extLst>
              </a:tr>
              <a:tr h="180000">
                <a:tc>
                  <a:txBody>
                    <a:bodyPr/>
                    <a:lstStyle/>
                    <a:p>
                      <a:pPr algn="l" fontAlgn="ctr"/>
                      <a:endParaRPr lang="ja-JP" altLang="en-US" sz="8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a:t>
                      </a:r>
                      <a:r>
                        <a:rPr lang="en-US" altLang="zh-TW" sz="800" b="0" i="0" u="none" strike="noStrike" dirty="0">
                          <a:solidFill>
                            <a:srgbClr val="000000"/>
                          </a:solidFill>
                          <a:effectLst/>
                          <a:latin typeface="ＭＳ 明朝" panose="02020609040205080304" pitchFamily="17" charset="-128"/>
                          <a:ea typeface="ＭＳ 明朝" panose="02020609040205080304" pitchFamily="17" charset="-128"/>
                        </a:rPr>
                        <a:t>.</a:t>
                      </a:r>
                      <a:r>
                        <a:rPr lang="zh-TW" altLang="en-US" sz="800" b="0" i="0" u="none" strike="noStrike" dirty="0">
                          <a:solidFill>
                            <a:srgbClr val="000000"/>
                          </a:solidFill>
                          <a:effectLst/>
                          <a:latin typeface="ＭＳ 明朝" panose="02020609040205080304" pitchFamily="17" charset="-128"/>
                          <a:ea typeface="ＭＳ 明朝" panose="02020609040205080304" pitchFamily="17" charset="-128"/>
                        </a:rPr>
                        <a:t>保健事業一覧</a:t>
                      </a:r>
                    </a:p>
                  </a:txBody>
                  <a:tcPr marL="0" marR="0" marT="0" marB="0" anchor="ctr">
                    <a:lnL>
                      <a:noFill/>
                    </a:lnL>
                    <a:lnR w="6350" cap="flat" cmpd="sng" algn="ctr">
                      <a:noFill/>
                      <a:prstDash val="dot"/>
                      <a:round/>
                      <a:headEnd type="none" w="med" len="med"/>
                      <a:tailEnd type="none" w="med" len="med"/>
                    </a:lnR>
                    <a:lnT>
                      <a:noFill/>
                    </a:lnT>
                    <a:lnB>
                      <a:noFill/>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44</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10002"/>
                  </a:ext>
                </a:extLst>
              </a:tr>
              <a:tr h="180000">
                <a:tc>
                  <a:txBody>
                    <a:bodyPr/>
                    <a:lstStyle/>
                    <a:p>
                      <a:pPr algn="l"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第</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a:t>
                      </a: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章</a:t>
                      </a:r>
                    </a:p>
                  </a:txBody>
                  <a:tcPr marL="0" marR="0" marT="0" marB="0" anchor="ctr">
                    <a:lnL>
                      <a:noFill/>
                    </a:lnL>
                    <a:lnR>
                      <a:noFill/>
                    </a:lnR>
                    <a:lnT>
                      <a:noFill/>
                    </a:lnT>
                    <a:lnB>
                      <a:noFill/>
                    </a:lnB>
                    <a:solidFill>
                      <a:srgbClr val="D0CECE"/>
                    </a:solidFill>
                  </a:tcPr>
                </a:tc>
                <a:tc>
                  <a:txBody>
                    <a:bodyPr/>
                    <a:lstStyle/>
                    <a:p>
                      <a:pPr algn="l" fontAlgn="ctr"/>
                      <a:r>
                        <a:rPr lang="zh-TW" altLang="en-US" sz="800" b="0" i="0" u="none" strike="noStrike">
                          <a:solidFill>
                            <a:srgbClr val="000000"/>
                          </a:solidFill>
                          <a:effectLst/>
                          <a:latin typeface="ＭＳ 明朝" panose="02020609040205080304" pitchFamily="17" charset="-128"/>
                          <a:ea typeface="ＭＳ 明朝" panose="02020609040205080304" pitchFamily="17" charset="-128"/>
                        </a:rPr>
                        <a:t>個別事業計画</a:t>
                      </a:r>
                    </a:p>
                  </a:txBody>
                  <a:tcPr marL="0" marR="0" marT="0" marB="0" anchor="ctr">
                    <a:lnL>
                      <a:noFill/>
                    </a:lnL>
                    <a:lnR>
                      <a:noFill/>
                    </a:lnR>
                    <a:lnT>
                      <a:noFill/>
                    </a:lnT>
                    <a:lnB>
                      <a:noFill/>
                    </a:lnB>
                    <a:solidFill>
                      <a:srgbClr val="D0CECE"/>
                    </a:solidFill>
                  </a:tcPr>
                </a:tc>
                <a:tc>
                  <a:txBody>
                    <a:bodyPr/>
                    <a:lstStyle/>
                    <a:p>
                      <a:pPr algn="ctr" fontAlgn="ct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solidFill>
                      <a:srgbClr val="D0CECE"/>
                    </a:solidFill>
                  </a:tcPr>
                </a:tc>
                <a:extLst>
                  <a:ext uri="{0D108BD9-81ED-4DB2-BD59-A6C34878D82A}">
                    <a16:rowId xmlns:a16="http://schemas.microsoft.com/office/drawing/2014/main" val="10003"/>
                  </a:ext>
                </a:extLst>
              </a:tr>
              <a:tr h="180000">
                <a:tc>
                  <a:txBody>
                    <a:bodyPr/>
                    <a:lstStyle/>
                    <a:p>
                      <a:pPr algn="l" fontAlgn="ctr"/>
                      <a:endParaRPr lang="ja-JP" altLang="en-US" sz="8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zh-TW" altLang="en-US" sz="800" b="0" i="0" u="none" strike="noStrike" dirty="0">
                          <a:solidFill>
                            <a:srgbClr val="000000"/>
                          </a:solidFill>
                          <a:effectLst/>
                          <a:latin typeface="ＭＳ 明朝" panose="02020609040205080304" pitchFamily="17" charset="-128"/>
                          <a:ea typeface="ＭＳ 明朝" panose="02020609040205080304" pitchFamily="17" charset="-128"/>
                        </a:rPr>
                        <a:t>事業</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a:t>
                      </a:r>
                      <a:r>
                        <a:rPr lang="en-US" altLang="zh-TW"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特定健康診査受診勧奨事業</a:t>
                      </a:r>
                      <a:endParaRPr lang="zh-TW"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w="6350" cap="flat" cmpd="sng" algn="ctr">
                      <a:noFill/>
                      <a:prstDash val="dot"/>
                      <a:round/>
                      <a:headEnd type="none" w="med" len="med"/>
                      <a:tailEnd type="none" w="med" len="med"/>
                    </a:lnR>
                    <a:lnT>
                      <a:noFill/>
                    </a:lnT>
                    <a:lnB>
                      <a:noFill/>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45</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10004"/>
                  </a:ext>
                </a:extLst>
              </a:tr>
              <a:tr h="180000">
                <a:tc>
                  <a:txBody>
                    <a:bodyPr/>
                    <a:lstStyle/>
                    <a:p>
                      <a:pPr algn="l" fontAlgn="ctr"/>
                      <a:endParaRPr lang="ja-JP" altLang="en-US" sz="8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zh-TW" altLang="en-US" sz="800" b="0" i="0" u="none" strike="noStrike" dirty="0">
                          <a:solidFill>
                            <a:srgbClr val="000000"/>
                          </a:solidFill>
                          <a:effectLst/>
                          <a:latin typeface="ＭＳ 明朝" panose="02020609040205080304" pitchFamily="17" charset="-128"/>
                          <a:ea typeface="ＭＳ 明朝" panose="02020609040205080304" pitchFamily="17" charset="-128"/>
                        </a:rPr>
                        <a:t>事業</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a:t>
                      </a:r>
                      <a:r>
                        <a:rPr lang="en-US" altLang="zh-TW"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健診異常値放置者への医療機関受診勧奨事業</a:t>
                      </a:r>
                      <a:endParaRPr lang="zh-TW"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w="6350" cap="flat" cmpd="sng" algn="ctr">
                      <a:noFill/>
                      <a:prstDash val="dot"/>
                      <a:round/>
                      <a:headEnd type="none" w="med" len="med"/>
                      <a:tailEnd type="none" w="med" len="med"/>
                    </a:lnR>
                    <a:lnT>
                      <a:noFill/>
                    </a:lnT>
                    <a:lnB>
                      <a:noFill/>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46</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10005"/>
                  </a:ext>
                </a:extLst>
              </a:tr>
              <a:tr h="180000">
                <a:tc>
                  <a:txBody>
                    <a:bodyPr/>
                    <a:lstStyle/>
                    <a:p>
                      <a:pPr algn="l" fontAlgn="ctr"/>
                      <a:endParaRPr lang="ja-JP" altLang="en-US" sz="8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事業</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後発医薬品使用促進通知事業</a:t>
                      </a:r>
                    </a:p>
                  </a:txBody>
                  <a:tcPr marL="0" marR="0" marT="0" marB="0" anchor="ctr">
                    <a:lnL>
                      <a:noFill/>
                    </a:lnL>
                    <a:lnR w="6350" cap="flat" cmpd="sng" algn="ctr">
                      <a:noFill/>
                      <a:prstDash val="dot"/>
                      <a:round/>
                      <a:headEnd type="none" w="med" len="med"/>
                      <a:tailEnd type="none" w="med" len="med"/>
                    </a:lnR>
                    <a:lnT>
                      <a:noFill/>
                    </a:lnT>
                    <a:lnB>
                      <a:noFill/>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47</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10006"/>
                  </a:ext>
                </a:extLst>
              </a:tr>
              <a:tr h="180000">
                <a:tc>
                  <a:txBody>
                    <a:bodyPr/>
                    <a:lstStyle/>
                    <a:p>
                      <a:pPr algn="l" fontAlgn="ctr"/>
                      <a:endParaRPr lang="ja-JP" altLang="en-US" sz="8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zh-TW" altLang="en-US" sz="800" b="0" i="0" u="none" strike="noStrike" dirty="0">
                          <a:solidFill>
                            <a:srgbClr val="000000"/>
                          </a:solidFill>
                          <a:effectLst/>
                          <a:latin typeface="ＭＳ 明朝" panose="02020609040205080304" pitchFamily="17" charset="-128"/>
                          <a:ea typeface="ＭＳ 明朝" panose="02020609040205080304" pitchFamily="17" charset="-128"/>
                        </a:rPr>
                        <a:t>事業</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a:t>
                      </a:r>
                      <a:r>
                        <a:rPr lang="en-US" altLang="zh-TW"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重複・多剤投与者への服薬指導事業</a:t>
                      </a:r>
                      <a:endParaRPr lang="zh-TW"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w="6350" cap="flat" cmpd="sng" algn="ctr">
                      <a:noFill/>
                      <a:prstDash val="dot"/>
                      <a:round/>
                      <a:headEnd type="none" w="med" len="med"/>
                      <a:tailEnd type="none" w="med" len="med"/>
                    </a:lnR>
                    <a:lnT>
                      <a:noFill/>
                    </a:lnT>
                    <a:lnB>
                      <a:noFill/>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48</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10007"/>
                  </a:ext>
                </a:extLst>
              </a:tr>
              <a:tr h="180000">
                <a:tc>
                  <a:txBody>
                    <a:bodyPr/>
                    <a:lstStyle/>
                    <a:p>
                      <a:pPr algn="l" fontAlgn="ctr"/>
                      <a:endParaRPr lang="ja-JP" altLang="en-US" sz="8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事業</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高齢者の保健事業と介護予防の一体的な実施事業</a:t>
                      </a:r>
                    </a:p>
                  </a:txBody>
                  <a:tcPr marL="0" marR="0" marT="0" marB="0" anchor="ctr">
                    <a:lnL>
                      <a:noFill/>
                    </a:lnL>
                    <a:lnR w="6350" cap="flat" cmpd="sng" algn="ctr">
                      <a:noFill/>
                      <a:prstDash val="dot"/>
                      <a:round/>
                      <a:headEnd type="none" w="med" len="med"/>
                      <a:tailEnd type="none" w="med" len="med"/>
                    </a:lnR>
                    <a:lnT>
                      <a:noFill/>
                    </a:lnT>
                    <a:lnB>
                      <a:noFill/>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49</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10008"/>
                  </a:ext>
                </a:extLst>
              </a:tr>
              <a:tr h="180000">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第</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章</a:t>
                      </a:r>
                    </a:p>
                  </a:txBody>
                  <a:tcPr marL="0" marR="0" marT="0" marB="0" anchor="ctr">
                    <a:lnL>
                      <a:noFill/>
                    </a:lnL>
                    <a:lnR>
                      <a:noFill/>
                    </a:lnR>
                    <a:lnT>
                      <a:noFill/>
                    </a:lnT>
                    <a:lnB>
                      <a:noFill/>
                    </a:lnB>
                    <a:solidFill>
                      <a:srgbClr val="D0CECE"/>
                    </a:solidFill>
                  </a:tcPr>
                </a:tc>
                <a:tc>
                  <a:txBody>
                    <a:bodyPr/>
                    <a:lstStyle/>
                    <a:p>
                      <a:pPr algn="l"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その他</a:t>
                      </a:r>
                    </a:p>
                  </a:txBody>
                  <a:tcPr marL="0" marR="0" marT="0" marB="0" anchor="ctr">
                    <a:lnL>
                      <a:noFill/>
                    </a:lnL>
                    <a:lnR>
                      <a:noFill/>
                    </a:lnR>
                    <a:lnT>
                      <a:noFill/>
                    </a:lnT>
                    <a:lnB>
                      <a:noFill/>
                    </a:lnB>
                    <a:solidFill>
                      <a:srgbClr val="D0CECE"/>
                    </a:solidFill>
                  </a:tcPr>
                </a:tc>
                <a:tc>
                  <a:txBody>
                    <a:bodyPr/>
                    <a:lstStyle/>
                    <a:p>
                      <a:pPr algn="ctr" fontAlgn="ct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solidFill>
                      <a:srgbClr val="D0CECE"/>
                    </a:solidFill>
                  </a:tcPr>
                </a:tc>
                <a:extLst>
                  <a:ext uri="{0D108BD9-81ED-4DB2-BD59-A6C34878D82A}">
                    <a16:rowId xmlns:a16="http://schemas.microsoft.com/office/drawing/2014/main" val="10012"/>
                  </a:ext>
                </a:extLst>
              </a:tr>
              <a:tr h="180000">
                <a:tc>
                  <a:txBody>
                    <a:bodyPr/>
                    <a:lstStyle/>
                    <a:p>
                      <a:pPr algn="l" fontAlgn="ctr"/>
                      <a:endParaRPr lang="ja-JP" altLang="en-US" sz="8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計画の評価及び見直し</a:t>
                      </a:r>
                    </a:p>
                  </a:txBody>
                  <a:tcPr marL="0" marR="0" marT="0" marB="0" anchor="ctr">
                    <a:lnL>
                      <a:noFill/>
                    </a:lnL>
                    <a:lnR w="6350" cap="flat" cmpd="sng" algn="ctr">
                      <a:noFill/>
                      <a:prstDash val="dot"/>
                      <a:round/>
                      <a:headEnd type="none" w="med" len="med"/>
                      <a:tailEnd type="none" w="med" len="med"/>
                    </a:lnR>
                    <a:lnT>
                      <a:noFill/>
                    </a:lnT>
                    <a:lnB>
                      <a:noFill/>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50</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10013"/>
                  </a:ext>
                </a:extLst>
              </a:tr>
              <a:tr h="180000">
                <a:tc>
                  <a:txBody>
                    <a:bodyPr/>
                    <a:lstStyle/>
                    <a:p>
                      <a:pPr algn="l" fontAlgn="ctr"/>
                      <a:endParaRPr lang="ja-JP" altLang="en-US" sz="8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計画の公表･周知</a:t>
                      </a:r>
                    </a:p>
                  </a:txBody>
                  <a:tcPr marL="0" marR="0" marT="0" marB="0" anchor="ctr">
                    <a:lnL>
                      <a:noFill/>
                    </a:lnL>
                    <a:lnR w="6350" cap="flat" cmpd="sng" algn="ctr">
                      <a:noFill/>
                      <a:prstDash val="dot"/>
                      <a:round/>
                      <a:headEnd type="none" w="med" len="med"/>
                      <a:tailEnd type="none" w="med" len="med"/>
                    </a:lnR>
                    <a:lnT>
                      <a:noFill/>
                    </a:lnT>
                    <a:lnB>
                      <a:noFill/>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50</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10014"/>
                  </a:ext>
                </a:extLst>
              </a:tr>
              <a:tr h="180000">
                <a:tc>
                  <a:txBody>
                    <a:bodyPr/>
                    <a:lstStyle/>
                    <a:p>
                      <a:pPr algn="l" fontAlgn="ctr"/>
                      <a:endParaRPr lang="ja-JP" altLang="en-US" sz="8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個人情報の取り扱い</a:t>
                      </a:r>
                    </a:p>
                  </a:txBody>
                  <a:tcPr marL="0" marR="0" marT="0" marB="0" anchor="ctr">
                    <a:lnL>
                      <a:noFill/>
                    </a:lnL>
                    <a:lnR w="6350" cap="flat" cmpd="sng" algn="ctr">
                      <a:noFill/>
                      <a:prstDash val="dot"/>
                      <a:round/>
                      <a:headEnd type="none" w="med" len="med"/>
                      <a:tailEnd type="none" w="med" len="med"/>
                    </a:lnR>
                    <a:lnT>
                      <a:noFill/>
                    </a:lnT>
                    <a:lnB>
                      <a:noFill/>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50</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10015"/>
                  </a:ext>
                </a:extLst>
              </a:tr>
              <a:tr h="180000">
                <a:tc>
                  <a:txBody>
                    <a:bodyPr/>
                    <a:lstStyle/>
                    <a:p>
                      <a:pPr algn="l" fontAlgn="ctr"/>
                      <a:endParaRPr lang="ja-JP" altLang="en-US" sz="8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地域包括ケアに係る取組及びその他の留意事項</a:t>
                      </a:r>
                    </a:p>
                  </a:txBody>
                  <a:tcPr marL="0" marR="0" marT="0" marB="0" anchor="ctr">
                    <a:lnL>
                      <a:noFill/>
                    </a:lnL>
                    <a:lnR w="6350" cap="flat" cmpd="sng" algn="ctr">
                      <a:noFill/>
                      <a:prstDash val="dot"/>
                      <a:round/>
                      <a:headEnd type="none" w="med" len="med"/>
                      <a:tailEnd type="none" w="med" len="med"/>
                    </a:lnR>
                    <a:lnT>
                      <a:noFill/>
                    </a:lnT>
                    <a:lnB>
                      <a:noFill/>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51</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10016"/>
                  </a:ext>
                </a:extLst>
              </a:tr>
              <a:tr h="180000">
                <a:tc>
                  <a:txBody>
                    <a:bodyPr/>
                    <a:lstStyle/>
                    <a:p>
                      <a:pPr algn="l" fontAlgn="ctr"/>
                      <a:endParaRPr lang="ja-JP" altLang="en-US" sz="8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①地域で被保険者を支える連携の促進</a:t>
                      </a:r>
                      <a:endPar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txBody>
                  <a:tcPr marL="0" marR="0" marT="0" marB="0" anchor="ctr">
                    <a:lnL>
                      <a:noFill/>
                    </a:lnL>
                    <a:lnR w="6350" cap="flat" cmpd="sng" algn="ctr">
                      <a:noFill/>
                      <a:prstDash val="dot"/>
                      <a:round/>
                      <a:headEnd type="none" w="med" len="med"/>
                      <a:tailEnd type="none" w="med" len="med"/>
                    </a:lnR>
                    <a:lnT>
                      <a:noFill/>
                    </a:lnT>
                    <a:lnB>
                      <a:noFill/>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51</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10017"/>
                  </a:ext>
                </a:extLst>
              </a:tr>
              <a:tr h="180000">
                <a:tc>
                  <a:txBody>
                    <a:bodyPr/>
                    <a:lstStyle/>
                    <a:p>
                      <a:pPr algn="l" fontAlgn="ct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②課題を抱える被保険者層の分析と、地域で被保険者を支える事業の実施</a:t>
                      </a:r>
                      <a:endPar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txBody>
                  <a:tcPr marL="0" marR="0" marT="0" marB="0" anchor="ctr">
                    <a:lnL>
                      <a:noFill/>
                    </a:lnL>
                    <a:lnR w="6350" cap="flat" cmpd="sng" algn="ctr">
                      <a:noFill/>
                      <a:prstDash val="dot"/>
                      <a:round/>
                      <a:headEnd type="none" w="med" len="med"/>
                      <a:tailEnd type="none" w="med" len="med"/>
                    </a:lnR>
                    <a:lnT>
                      <a:noFill/>
                    </a:lnT>
                    <a:lnB>
                      <a:noFill/>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51</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10018"/>
                  </a:ext>
                </a:extLst>
              </a:tr>
              <a:tr h="180000">
                <a:tc>
                  <a:txBody>
                    <a:bodyPr/>
                    <a:lstStyle/>
                    <a:p>
                      <a:pPr algn="l" fontAlgn="ct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③国民健康保険診療施設の施設･人材の活用</a:t>
                      </a:r>
                      <a:endPar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txBody>
                  <a:tcPr marL="0" marR="0" marT="0" marB="0" anchor="ctr">
                    <a:lnL>
                      <a:noFill/>
                    </a:lnL>
                    <a:lnR w="6350" cap="flat" cmpd="sng" algn="ctr">
                      <a:noFill/>
                      <a:prstDash val="dot"/>
                      <a:round/>
                      <a:headEnd type="none" w="med" len="med"/>
                      <a:tailEnd type="none" w="med" len="med"/>
                    </a:lnR>
                    <a:lnT>
                      <a:noFill/>
                    </a:lnT>
                    <a:lnB>
                      <a:noFill/>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51</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w="6350" cap="flat" cmpd="sng" algn="ctr">
                      <a:noFill/>
                      <a:prstDash val="dot"/>
                      <a:round/>
                      <a:headEnd type="none" w="med" len="med"/>
                      <a:tailEnd type="none" w="med" len="med"/>
                    </a:lnR>
                    <a:lnT>
                      <a:noFill/>
                    </a:lnT>
                    <a:lnB>
                      <a:noFill/>
                    </a:lnB>
                  </a:tcPr>
                </a:tc>
                <a:extLst>
                  <a:ext uri="{0D108BD9-81ED-4DB2-BD59-A6C34878D82A}">
                    <a16:rowId xmlns:a16="http://schemas.microsoft.com/office/drawing/2014/main" val="988749649"/>
                  </a:ext>
                </a:extLst>
              </a:tr>
              <a:tr h="180000">
                <a:tc>
                  <a:txBody>
                    <a:bodyPr/>
                    <a:lstStyle/>
                    <a:p>
                      <a:pPr algn="l" fontAlgn="ct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tc>
                  <a:txBody>
                    <a:bodyPr/>
                    <a:lstStyle/>
                    <a:p>
                      <a:pPr algn="l"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使用データ期間</a:t>
                      </a:r>
                    </a:p>
                  </a:txBody>
                  <a:tcPr marL="0" marR="0" marT="0" marB="0" anchor="ctr">
                    <a:lnL>
                      <a:noFill/>
                    </a:lnL>
                    <a:lnR>
                      <a:noFill/>
                    </a:lnR>
                    <a:lnT>
                      <a:noFill/>
                    </a:lnT>
                    <a:lnB>
                      <a:noFill/>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52</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a:noFill/>
                    </a:lnL>
                    <a:lnR>
                      <a:noFill/>
                    </a:lnR>
                    <a:lnT>
                      <a:noFill/>
                    </a:lnT>
                    <a:lnB>
                      <a:noFill/>
                    </a:lnB>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345883832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a:extLst>
              <a:ext uri="{FF2B5EF4-FFF2-40B4-BE49-F238E27FC236}">
                <a16:creationId xmlns:a16="http://schemas.microsoft.com/office/drawing/2014/main" id="{7F42EAC9-917C-45DC-CD4E-397A75C17AFF}"/>
              </a:ext>
            </a:extLst>
          </p:cNvPr>
          <p:cNvGraphicFramePr>
            <a:graphicFrameLocks noGrp="1"/>
          </p:cNvGraphicFramePr>
          <p:nvPr>
            <p:extLst>
              <p:ext uri="{D42A27DB-BD31-4B8C-83A1-F6EECF244321}">
                <p14:modId xmlns:p14="http://schemas.microsoft.com/office/powerpoint/2010/main" val="1779250785"/>
              </p:ext>
            </p:extLst>
          </p:nvPr>
        </p:nvGraphicFramePr>
        <p:xfrm>
          <a:off x="576262" y="2504519"/>
          <a:ext cx="5328119" cy="3485467"/>
        </p:xfrm>
        <a:graphic>
          <a:graphicData uri="http://schemas.openxmlformats.org/drawingml/2006/table">
            <a:tbl>
              <a:tblPr/>
              <a:tblGrid>
                <a:gridCol w="554390">
                  <a:extLst>
                    <a:ext uri="{9D8B030D-6E8A-4147-A177-3AD203B41FA5}">
                      <a16:colId xmlns:a16="http://schemas.microsoft.com/office/drawing/2014/main" val="3082658051"/>
                    </a:ext>
                  </a:extLst>
                </a:gridCol>
                <a:gridCol w="518807">
                  <a:extLst>
                    <a:ext uri="{9D8B030D-6E8A-4147-A177-3AD203B41FA5}">
                      <a16:colId xmlns:a16="http://schemas.microsoft.com/office/drawing/2014/main" val="2270118059"/>
                    </a:ext>
                  </a:extLst>
                </a:gridCol>
                <a:gridCol w="691742">
                  <a:extLst>
                    <a:ext uri="{9D8B030D-6E8A-4147-A177-3AD203B41FA5}">
                      <a16:colId xmlns:a16="http://schemas.microsoft.com/office/drawing/2014/main" val="116787771"/>
                    </a:ext>
                  </a:extLst>
                </a:gridCol>
                <a:gridCol w="227448">
                  <a:extLst>
                    <a:ext uri="{9D8B030D-6E8A-4147-A177-3AD203B41FA5}">
                      <a16:colId xmlns:a16="http://schemas.microsoft.com/office/drawing/2014/main" val="4176715550"/>
                    </a:ext>
                  </a:extLst>
                </a:gridCol>
                <a:gridCol w="691742">
                  <a:extLst>
                    <a:ext uri="{9D8B030D-6E8A-4147-A177-3AD203B41FA5}">
                      <a16:colId xmlns:a16="http://schemas.microsoft.com/office/drawing/2014/main" val="974275819"/>
                    </a:ext>
                  </a:extLst>
                </a:gridCol>
                <a:gridCol w="192150">
                  <a:extLst>
                    <a:ext uri="{9D8B030D-6E8A-4147-A177-3AD203B41FA5}">
                      <a16:colId xmlns:a16="http://schemas.microsoft.com/office/drawing/2014/main" val="2585111267"/>
                    </a:ext>
                  </a:extLst>
                </a:gridCol>
                <a:gridCol w="691742">
                  <a:extLst>
                    <a:ext uri="{9D8B030D-6E8A-4147-A177-3AD203B41FA5}">
                      <a16:colId xmlns:a16="http://schemas.microsoft.com/office/drawing/2014/main" val="476806369"/>
                    </a:ext>
                  </a:extLst>
                </a:gridCol>
                <a:gridCol w="192150">
                  <a:extLst>
                    <a:ext uri="{9D8B030D-6E8A-4147-A177-3AD203B41FA5}">
                      <a16:colId xmlns:a16="http://schemas.microsoft.com/office/drawing/2014/main" val="855807073"/>
                    </a:ext>
                  </a:extLst>
                </a:gridCol>
                <a:gridCol w="691742">
                  <a:extLst>
                    <a:ext uri="{9D8B030D-6E8A-4147-A177-3AD203B41FA5}">
                      <a16:colId xmlns:a16="http://schemas.microsoft.com/office/drawing/2014/main" val="193788353"/>
                    </a:ext>
                  </a:extLst>
                </a:gridCol>
                <a:gridCol w="192150">
                  <a:extLst>
                    <a:ext uri="{9D8B030D-6E8A-4147-A177-3AD203B41FA5}">
                      <a16:colId xmlns:a16="http://schemas.microsoft.com/office/drawing/2014/main" val="1955044296"/>
                    </a:ext>
                  </a:extLst>
                </a:gridCol>
                <a:gridCol w="491906">
                  <a:extLst>
                    <a:ext uri="{9D8B030D-6E8A-4147-A177-3AD203B41FA5}">
                      <a16:colId xmlns:a16="http://schemas.microsoft.com/office/drawing/2014/main" val="3767286607"/>
                    </a:ext>
                  </a:extLst>
                </a:gridCol>
                <a:gridCol w="192150">
                  <a:extLst>
                    <a:ext uri="{9D8B030D-6E8A-4147-A177-3AD203B41FA5}">
                      <a16:colId xmlns:a16="http://schemas.microsoft.com/office/drawing/2014/main" val="3131923014"/>
                    </a:ext>
                  </a:extLst>
                </a:gridCol>
              </a:tblGrid>
              <a:tr h="172298">
                <a:tc rowSpan="2" gridSpan="2">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区分</a:t>
                      </a:r>
                    </a:p>
                  </a:txBody>
                  <a:tcPr marL="78309" marR="78309" marT="39155" marB="3915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gridSpan="10">
                  <a:txBody>
                    <a:bodyPr/>
                    <a:lstStyle/>
                    <a:p>
                      <a:pPr algn="ctr" fontAlgn="ctr"/>
                      <a:r>
                        <a:rPr lang="ja-JP" altLang="en-US" sz="900" b="1" i="0" u="none" strike="noStrike" dirty="0">
                          <a:solidFill>
                            <a:srgbClr val="000000"/>
                          </a:solidFill>
                          <a:effectLst/>
                          <a:latin typeface="ＭＳ 明朝" panose="02020609040205080304" pitchFamily="17" charset="-128"/>
                          <a:ea typeface="ＭＳ 明朝" panose="02020609040205080304" pitchFamily="17" charset="-128"/>
                        </a:rPr>
                        <a:t>風間浦村</a:t>
                      </a:r>
                    </a:p>
                  </a:txBody>
                  <a:tcPr marL="78309" marR="78309" marT="39155" marB="3915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26696428"/>
                  </a:ext>
                </a:extLst>
              </a:tr>
              <a:tr h="174527">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700" b="1"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30</a:t>
                      </a:r>
                      <a:r>
                        <a:rPr lang="ja-JP" altLang="en-US" sz="700" b="1"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dirty="0">
                          <a:solidFill>
                            <a:srgbClr val="000000"/>
                          </a:solidFill>
                          <a:effectLst/>
                          <a:latin typeface="ＭＳ 明朝" panose="02020609040205080304" pitchFamily="17" charset="-128"/>
                          <a:ea typeface="ＭＳ 明朝" panose="02020609040205080304" pitchFamily="17" charset="-128"/>
                        </a:rPr>
                        <a:t>順位</a:t>
                      </a:r>
                    </a:p>
                  </a:txBody>
                  <a:tcPr marL="4897" marR="4897" marT="489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31</a:t>
                      </a:r>
                      <a:r>
                        <a:rPr lang="ja-JP" altLang="en-US" sz="700" b="1"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dirty="0">
                          <a:solidFill>
                            <a:srgbClr val="000000"/>
                          </a:solidFill>
                          <a:effectLst/>
                          <a:latin typeface="ＭＳ 明朝" panose="02020609040205080304" pitchFamily="17" charset="-128"/>
                          <a:ea typeface="ＭＳ 明朝" panose="02020609040205080304" pitchFamily="17" charset="-128"/>
                        </a:rPr>
                        <a:t>順位</a:t>
                      </a:r>
                    </a:p>
                  </a:txBody>
                  <a:tcPr marL="4897" marR="4897" marT="489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700" b="1"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dirty="0">
                          <a:solidFill>
                            <a:srgbClr val="000000"/>
                          </a:solidFill>
                          <a:effectLst/>
                          <a:latin typeface="ＭＳ 明朝" panose="02020609040205080304" pitchFamily="17" charset="-128"/>
                          <a:ea typeface="ＭＳ 明朝" panose="02020609040205080304" pitchFamily="17" charset="-128"/>
                        </a:rPr>
                        <a:t>順位</a:t>
                      </a:r>
                    </a:p>
                  </a:txBody>
                  <a:tcPr marL="4897" marR="4897" marT="489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3</a:t>
                      </a:r>
                      <a:r>
                        <a:rPr lang="ja-JP" altLang="en-US" sz="700" b="1"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dirty="0">
                          <a:solidFill>
                            <a:srgbClr val="000000"/>
                          </a:solidFill>
                          <a:effectLst/>
                          <a:latin typeface="ＭＳ 明朝" panose="02020609040205080304" pitchFamily="17" charset="-128"/>
                          <a:ea typeface="ＭＳ 明朝" panose="02020609040205080304" pitchFamily="17" charset="-128"/>
                        </a:rPr>
                        <a:t>順位</a:t>
                      </a:r>
                    </a:p>
                  </a:txBody>
                  <a:tcPr marL="4897" marR="4897" marT="489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4</a:t>
                      </a:r>
                      <a:r>
                        <a:rPr lang="ja-JP" altLang="en-US" sz="700" b="1" i="0" u="none" strike="noStrike">
                          <a:solidFill>
                            <a:srgbClr val="000000"/>
                          </a:solidFill>
                          <a:effectLst/>
                          <a:latin typeface="ＭＳ 明朝" panose="02020609040205080304" pitchFamily="17" charset="-128"/>
                          <a:ea typeface="ＭＳ 明朝" panose="02020609040205080304" pitchFamily="17" charset="-128"/>
                        </a:rPr>
                        <a:t>年度</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dirty="0">
                          <a:solidFill>
                            <a:srgbClr val="000000"/>
                          </a:solidFill>
                          <a:effectLst/>
                          <a:latin typeface="ＭＳ 明朝" panose="02020609040205080304" pitchFamily="17" charset="-128"/>
                          <a:ea typeface="ＭＳ 明朝" panose="02020609040205080304" pitchFamily="17" charset="-128"/>
                        </a:rPr>
                        <a:t>順位</a:t>
                      </a:r>
                    </a:p>
                  </a:txBody>
                  <a:tcPr marL="4897" marR="4897" marT="489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5099873"/>
                  </a:ext>
                </a:extLst>
              </a:tr>
              <a:tr h="172298">
                <a:tc gridSpan="2">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認定者数</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78309" marR="78309" marT="39155" marB="3915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800" b="1" i="0" u="none" strike="noStrike" dirty="0">
                          <a:solidFill>
                            <a:srgbClr val="000000"/>
                          </a:solidFill>
                          <a:effectLst/>
                          <a:latin typeface="ＭＳ 明朝" panose="02020609040205080304" pitchFamily="17" charset="-128"/>
                          <a:ea typeface="ＭＳ 明朝" panose="02020609040205080304" pitchFamily="17" charset="-128"/>
                        </a:rPr>
                        <a:t>157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ja-JP" altLang="en-US" sz="800" b="1" i="0" u="none" strike="noStrike">
                          <a:solidFill>
                            <a:srgbClr val="000000"/>
                          </a:solidFill>
                          <a:effectLst/>
                          <a:latin typeface="ＭＳ 明朝" panose="02020609040205080304" pitchFamily="17" charset="-128"/>
                          <a:ea typeface="ＭＳ 明朝" panose="02020609040205080304" pitchFamily="17" charset="-128"/>
                        </a:rPr>
                        <a:t>　</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149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ja-JP" altLang="en-US" sz="800" b="1" i="0" u="none" strike="noStrike">
                          <a:solidFill>
                            <a:srgbClr val="000000"/>
                          </a:solidFill>
                          <a:effectLst/>
                          <a:latin typeface="ＭＳ 明朝" panose="02020609040205080304" pitchFamily="17" charset="-128"/>
                          <a:ea typeface="ＭＳ 明朝" panose="02020609040205080304" pitchFamily="17" charset="-128"/>
                        </a:rPr>
                        <a:t>　</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144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ja-JP" altLang="en-US" sz="800" b="1" i="0" u="none" strike="noStrike">
                          <a:solidFill>
                            <a:srgbClr val="000000"/>
                          </a:solidFill>
                          <a:effectLst/>
                          <a:latin typeface="ＭＳ 明朝" panose="02020609040205080304" pitchFamily="17" charset="-128"/>
                          <a:ea typeface="ＭＳ 明朝" panose="02020609040205080304" pitchFamily="17" charset="-128"/>
                        </a:rPr>
                        <a:t>　</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144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ja-JP" altLang="en-US" sz="800" b="1" i="0" u="none" strike="noStrike">
                          <a:solidFill>
                            <a:srgbClr val="000000"/>
                          </a:solidFill>
                          <a:effectLst/>
                          <a:latin typeface="ＭＳ 明朝" panose="02020609040205080304" pitchFamily="17" charset="-128"/>
                          <a:ea typeface="ＭＳ 明朝" panose="02020609040205080304" pitchFamily="17" charset="-128"/>
                        </a:rPr>
                        <a:t>　</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140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ja-JP" altLang="en-US" sz="800" b="1" i="0" u="none" strike="noStrike" dirty="0">
                          <a:solidFill>
                            <a:srgbClr val="000000"/>
                          </a:solidFill>
                          <a:effectLst/>
                          <a:latin typeface="ＭＳ 明朝" panose="02020609040205080304" pitchFamily="17" charset="-128"/>
                          <a:ea typeface="ＭＳ 明朝" panose="02020609040205080304" pitchFamily="17" charset="-128"/>
                        </a:rPr>
                        <a:t>　</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extLst>
                  <a:ext uri="{0D108BD9-81ED-4DB2-BD59-A6C34878D82A}">
                    <a16:rowId xmlns:a16="http://schemas.microsoft.com/office/drawing/2014/main" val="2901223821"/>
                  </a:ext>
                </a:extLst>
              </a:tr>
              <a:tr h="180000">
                <a:tc>
                  <a:txBody>
                    <a:bodyPr/>
                    <a:lstStyle/>
                    <a:p>
                      <a:pPr algn="l" fontAlgn="t"/>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糖尿病</a:t>
                      </a:r>
                    </a:p>
                  </a:txBody>
                  <a:tcPr marL="36000" marR="36000"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実人数</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39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5</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48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5</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48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5</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45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5</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a:solidFill>
                            <a:srgbClr val="000000"/>
                          </a:solidFill>
                          <a:effectLst/>
                          <a:latin typeface="ＭＳ 明朝" panose="02020609040205080304" pitchFamily="17" charset="-128"/>
                          <a:ea typeface="ＭＳ 明朝" panose="02020609040205080304" pitchFamily="17" charset="-128"/>
                        </a:rPr>
                        <a:t>45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en-US" altLang="ja-JP" sz="800" b="1" i="0" u="none" strike="noStrike" dirty="0">
                          <a:solidFill>
                            <a:srgbClr val="000000"/>
                          </a:solidFill>
                          <a:effectLst/>
                          <a:latin typeface="ＭＳ 明朝" panose="02020609040205080304" pitchFamily="17" charset="-128"/>
                          <a:ea typeface="ＭＳ 明朝" panose="02020609040205080304" pitchFamily="17" charset="-128"/>
                        </a:rPr>
                        <a:t>5</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8221850"/>
                  </a:ext>
                </a:extLst>
              </a:tr>
              <a:tr h="180000">
                <a:tc>
                  <a:txBody>
                    <a:bodyPr/>
                    <a:lstStyle/>
                    <a:p>
                      <a:pPr algn="l" fontAlgn="t"/>
                      <a:endParaRPr lang="ja-JP" altLang="en-US" sz="7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有病率</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29.1%</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31.4%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31.3%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28.9%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30.7%</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353290672"/>
                  </a:ext>
                </a:extLst>
              </a:tr>
              <a:tr h="180000">
                <a:tc>
                  <a:txBody>
                    <a:bodyPr/>
                    <a:lstStyle/>
                    <a:p>
                      <a:pPr algn="l" fontAlgn="t"/>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高血圧症</a:t>
                      </a:r>
                    </a:p>
                  </a:txBody>
                  <a:tcPr marL="36000" marR="36000"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実人数</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69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D2F"/>
                    </a:solidFill>
                  </a:tcPr>
                </a:tc>
                <a:tc rowSpan="2">
                  <a:txBody>
                    <a:bodyPr/>
                    <a:lstStyle/>
                    <a:p>
                      <a:pPr algn="ct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4</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D2F"/>
                    </a:solidFill>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77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D2F"/>
                    </a:solidFill>
                  </a:tcPr>
                </a:tc>
                <a:tc rowSpan="2">
                  <a:txBody>
                    <a:bodyPr/>
                    <a:lstStyle/>
                    <a:p>
                      <a:pPr algn="ct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2</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D2F"/>
                    </a:solidFill>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73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07D"/>
                    </a:solidFill>
                  </a:tcPr>
                </a:tc>
                <a:tc rowSpan="2">
                  <a:txBody>
                    <a:bodyPr/>
                    <a:lstStyle/>
                    <a:p>
                      <a:pPr algn="ct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3</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07D"/>
                    </a:solidFill>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62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D2F"/>
                    </a:solidFill>
                  </a:tcPr>
                </a:tc>
                <a:tc rowSpan="2">
                  <a:txBody>
                    <a:bodyPr/>
                    <a:lstStyle/>
                    <a:p>
                      <a:pPr algn="ct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3</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D2F"/>
                    </a:solidFill>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70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D2F"/>
                    </a:solidFill>
                  </a:tcPr>
                </a:tc>
                <a:tc rowSpan="2">
                  <a:txBody>
                    <a:bodyPr/>
                    <a:lstStyle/>
                    <a:p>
                      <a:pPr algn="ct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3</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D2F"/>
                    </a:solidFill>
                  </a:tcPr>
                </a:tc>
                <a:extLst>
                  <a:ext uri="{0D108BD9-81ED-4DB2-BD59-A6C34878D82A}">
                    <a16:rowId xmlns:a16="http://schemas.microsoft.com/office/drawing/2014/main" val="2284337528"/>
                  </a:ext>
                </a:extLst>
              </a:tr>
              <a:tr h="180000">
                <a:tc>
                  <a:txBody>
                    <a:bodyPr/>
                    <a:lstStyle/>
                    <a:p>
                      <a:pPr algn="l" fontAlgn="t"/>
                      <a:endParaRPr lang="ja-JP" altLang="en-US" sz="7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有病率</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49.4%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CD2F"/>
                    </a:solidFill>
                  </a:tcPr>
                </a:tc>
                <a:tc vMerge="1">
                  <a:txBody>
                    <a:bodyPr/>
                    <a:lstStyle/>
                    <a:p>
                      <a:endParaRPr kumimoji="1" lang="ja-JP" altLang="en-US"/>
                    </a:p>
                  </a:txBody>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49.4%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CD2F"/>
                    </a:solidFill>
                  </a:tcPr>
                </a:tc>
                <a:tc vMerge="1">
                  <a:txBody>
                    <a:bodyPr/>
                    <a:lstStyle/>
                    <a:p>
                      <a:endParaRPr kumimoji="1" lang="ja-JP" altLang="en-US"/>
                    </a:p>
                  </a:txBody>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49.3%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E07D"/>
                    </a:solidFill>
                  </a:tcPr>
                </a:tc>
                <a:tc vMerge="1">
                  <a:txBody>
                    <a:bodyPr/>
                    <a:lstStyle/>
                    <a:p>
                      <a:endParaRPr kumimoji="1" lang="ja-JP" altLang="en-US"/>
                    </a:p>
                  </a:txBody>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46.0%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CD2F"/>
                    </a:solidFill>
                  </a:tcPr>
                </a:tc>
                <a:tc vMerge="1">
                  <a:txBody>
                    <a:bodyPr/>
                    <a:lstStyle/>
                    <a:p>
                      <a:endParaRPr kumimoji="1" lang="ja-JP" altLang="en-US"/>
                    </a:p>
                  </a:txBody>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47.9%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CD2F"/>
                    </a:solidFill>
                  </a:tcPr>
                </a:tc>
                <a:tc vMerge="1">
                  <a:txBody>
                    <a:bodyPr/>
                    <a:lstStyle/>
                    <a:p>
                      <a:endParaRPr kumimoji="1" lang="ja-JP" altLang="en-US"/>
                    </a:p>
                  </a:txBody>
                  <a:tcPr/>
                </a:tc>
                <a:extLst>
                  <a:ext uri="{0D108BD9-81ED-4DB2-BD59-A6C34878D82A}">
                    <a16:rowId xmlns:a16="http://schemas.microsoft.com/office/drawing/2014/main" val="825145162"/>
                  </a:ext>
                </a:extLst>
              </a:tr>
              <a:tr h="180000">
                <a:tc>
                  <a:txBody>
                    <a:bodyPr/>
                    <a:lstStyle/>
                    <a:p>
                      <a:pPr algn="l" fontAlgn="t"/>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脂質異常症</a:t>
                      </a:r>
                    </a:p>
                  </a:txBody>
                  <a:tcPr marL="18000" marR="1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実人数</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24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6D9"/>
                    </a:solidFill>
                  </a:tcPr>
                </a:tc>
                <a:tc rowSpan="2">
                  <a:txBody>
                    <a:bodyPr/>
                    <a:lstStyle/>
                    <a:p>
                      <a:pPr algn="ct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7</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6D9"/>
                    </a:solidFill>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23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6D9"/>
                    </a:solidFill>
                  </a:tcPr>
                </a:tc>
                <a:tc rowSpan="2">
                  <a:txBody>
                    <a:bodyPr/>
                    <a:lstStyle/>
                    <a:p>
                      <a:pPr algn="ct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7</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6D9"/>
                    </a:solidFill>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28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6D9"/>
                    </a:solidFill>
                  </a:tcPr>
                </a:tc>
                <a:tc rowSpan="2">
                  <a:txBody>
                    <a:bodyPr/>
                    <a:lstStyle/>
                    <a:p>
                      <a:pPr algn="ct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7</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6D9"/>
                    </a:solidFill>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23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6D9"/>
                    </a:solidFill>
                  </a:tcPr>
                </a:tc>
                <a:tc rowSpan="2">
                  <a:txBody>
                    <a:bodyPr/>
                    <a:lstStyle/>
                    <a:p>
                      <a:pPr algn="ct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7</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6D9"/>
                    </a:solidFill>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17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6D9"/>
                    </a:solidFill>
                  </a:tcPr>
                </a:tc>
                <a:tc rowSpan="2">
                  <a:txBody>
                    <a:bodyPr/>
                    <a:lstStyle/>
                    <a:p>
                      <a:pPr algn="ct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7</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6D9"/>
                    </a:solidFill>
                  </a:tcPr>
                </a:tc>
                <a:extLst>
                  <a:ext uri="{0D108BD9-81ED-4DB2-BD59-A6C34878D82A}">
                    <a16:rowId xmlns:a16="http://schemas.microsoft.com/office/drawing/2014/main" val="1772570291"/>
                  </a:ext>
                </a:extLst>
              </a:tr>
              <a:tr h="180000">
                <a:tc>
                  <a:txBody>
                    <a:bodyPr/>
                    <a:lstStyle/>
                    <a:p>
                      <a:pPr algn="l" fontAlgn="t"/>
                      <a:endParaRPr lang="ja-JP" altLang="en-US" sz="7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有病率</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16.2%</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6D9"/>
                    </a:solidFill>
                  </a:tcPr>
                </a:tc>
                <a:tc vMerge="1">
                  <a:txBody>
                    <a:bodyPr/>
                    <a:lstStyle/>
                    <a:p>
                      <a:endParaRPr kumimoji="1" lang="ja-JP" altLang="en-US"/>
                    </a:p>
                  </a:txBody>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17.7%</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6D9"/>
                    </a:solidFill>
                  </a:tcPr>
                </a:tc>
                <a:tc vMerge="1">
                  <a:txBody>
                    <a:bodyPr/>
                    <a:lstStyle/>
                    <a:p>
                      <a:endParaRPr kumimoji="1" lang="ja-JP" altLang="en-US"/>
                    </a:p>
                  </a:txBody>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18.2%</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6D9"/>
                    </a:solidFill>
                  </a:tcPr>
                </a:tc>
                <a:tc vMerge="1">
                  <a:txBody>
                    <a:bodyPr/>
                    <a:lstStyle/>
                    <a:p>
                      <a:endParaRPr kumimoji="1" lang="ja-JP" altLang="en-US"/>
                    </a:p>
                  </a:txBody>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16.7%</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6D9"/>
                    </a:solidFill>
                  </a:tcPr>
                </a:tc>
                <a:tc vMerge="1">
                  <a:txBody>
                    <a:bodyPr/>
                    <a:lstStyle/>
                    <a:p>
                      <a:endParaRPr kumimoji="1" lang="ja-JP" altLang="en-US"/>
                    </a:p>
                  </a:txBody>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16.5%</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6D9"/>
                    </a:solidFill>
                  </a:tcPr>
                </a:tc>
                <a:tc vMerge="1">
                  <a:txBody>
                    <a:bodyPr/>
                    <a:lstStyle/>
                    <a:p>
                      <a:endParaRPr kumimoji="1" lang="ja-JP" altLang="en-US"/>
                    </a:p>
                  </a:txBody>
                  <a:tcPr/>
                </a:tc>
                <a:extLst>
                  <a:ext uri="{0D108BD9-81ED-4DB2-BD59-A6C34878D82A}">
                    <a16:rowId xmlns:a16="http://schemas.microsoft.com/office/drawing/2014/main" val="3478484428"/>
                  </a:ext>
                </a:extLst>
              </a:tr>
              <a:tr h="180000">
                <a:tc>
                  <a:txBody>
                    <a:bodyPr/>
                    <a:lstStyle/>
                    <a:p>
                      <a:pPr algn="l" fontAlgn="t"/>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心臓病</a:t>
                      </a:r>
                    </a:p>
                  </a:txBody>
                  <a:tcPr marL="36000" marR="36000"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実人数</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82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2AC00"/>
                    </a:solidFill>
                  </a:tcPr>
                </a:tc>
                <a:tc rowSpan="2">
                  <a:txBody>
                    <a:bodyPr/>
                    <a:lstStyle/>
                    <a:p>
                      <a:pPr algn="ct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1</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2AC00"/>
                    </a:solidFill>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88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2AC00"/>
                    </a:solidFill>
                  </a:tcPr>
                </a:tc>
                <a:tc rowSpan="2">
                  <a:txBody>
                    <a:bodyPr/>
                    <a:lstStyle/>
                    <a:p>
                      <a:pPr algn="ct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1</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2AC00"/>
                    </a:solidFill>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87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2AC00"/>
                    </a:solidFill>
                  </a:tcPr>
                </a:tc>
                <a:tc rowSpan="2">
                  <a:txBody>
                    <a:bodyPr/>
                    <a:lstStyle/>
                    <a:p>
                      <a:pPr algn="ct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1</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2AC00"/>
                    </a:solidFill>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82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2AC00"/>
                    </a:solidFill>
                  </a:tcPr>
                </a:tc>
                <a:tc rowSpan="2">
                  <a:txBody>
                    <a:bodyPr/>
                    <a:lstStyle/>
                    <a:p>
                      <a:pPr algn="ct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1</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2AC00"/>
                    </a:solidFill>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82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2AC00"/>
                    </a:solidFill>
                  </a:tcPr>
                </a:tc>
                <a:tc rowSpan="2">
                  <a:txBody>
                    <a:bodyPr/>
                    <a:lstStyle/>
                    <a:p>
                      <a:pPr algn="ct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1</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2AC00"/>
                    </a:solidFill>
                  </a:tcPr>
                </a:tc>
                <a:extLst>
                  <a:ext uri="{0D108BD9-81ED-4DB2-BD59-A6C34878D82A}">
                    <a16:rowId xmlns:a16="http://schemas.microsoft.com/office/drawing/2014/main" val="3179286475"/>
                  </a:ext>
                </a:extLst>
              </a:tr>
              <a:tr h="180000">
                <a:tc>
                  <a:txBody>
                    <a:bodyPr/>
                    <a:lstStyle/>
                    <a:p>
                      <a:pPr algn="l" fontAlgn="t"/>
                      <a:endParaRPr lang="ja-JP" altLang="en-US" sz="7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有病率</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58.0%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2AC00"/>
                    </a:solidFill>
                  </a:tcPr>
                </a:tc>
                <a:tc vMerge="1">
                  <a:txBody>
                    <a:bodyPr/>
                    <a:lstStyle/>
                    <a:p>
                      <a:endParaRPr kumimoji="1" lang="ja-JP" altLang="en-US"/>
                    </a:p>
                  </a:txBody>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57.2%</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2AC00"/>
                    </a:solidFill>
                  </a:tcPr>
                </a:tc>
                <a:tc vMerge="1">
                  <a:txBody>
                    <a:bodyPr/>
                    <a:lstStyle/>
                    <a:p>
                      <a:endParaRPr kumimoji="1" lang="ja-JP" altLang="en-US"/>
                    </a:p>
                  </a:txBody>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57.3%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2AC00"/>
                    </a:solidFill>
                  </a:tcPr>
                </a:tc>
                <a:tc vMerge="1">
                  <a:txBody>
                    <a:bodyPr/>
                    <a:lstStyle/>
                    <a:p>
                      <a:endParaRPr kumimoji="1" lang="ja-JP" altLang="en-US"/>
                    </a:p>
                  </a:txBody>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57.0%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2AC00"/>
                    </a:solidFill>
                  </a:tcPr>
                </a:tc>
                <a:tc vMerge="1">
                  <a:txBody>
                    <a:bodyPr/>
                    <a:lstStyle/>
                    <a:p>
                      <a:endParaRPr kumimoji="1" lang="ja-JP" altLang="en-US"/>
                    </a:p>
                  </a:txBody>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57.4%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2AC00"/>
                    </a:solidFill>
                  </a:tcPr>
                </a:tc>
                <a:tc vMerge="1">
                  <a:txBody>
                    <a:bodyPr/>
                    <a:lstStyle/>
                    <a:p>
                      <a:endParaRPr kumimoji="1" lang="ja-JP" altLang="en-US"/>
                    </a:p>
                  </a:txBody>
                  <a:tcPr/>
                </a:tc>
                <a:extLst>
                  <a:ext uri="{0D108BD9-81ED-4DB2-BD59-A6C34878D82A}">
                    <a16:rowId xmlns:a16="http://schemas.microsoft.com/office/drawing/2014/main" val="1167190177"/>
                  </a:ext>
                </a:extLst>
              </a:tr>
              <a:tr h="180000">
                <a:tc>
                  <a:txBody>
                    <a:bodyPr/>
                    <a:lstStyle/>
                    <a:p>
                      <a:pPr algn="l" fontAlgn="t"/>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脳疾患</a:t>
                      </a:r>
                    </a:p>
                  </a:txBody>
                  <a:tcPr marL="36000" marR="36000"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実人数</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35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6</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37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6</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32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6</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26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6</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32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6</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6748809"/>
                  </a:ext>
                </a:extLst>
              </a:tr>
              <a:tr h="180000">
                <a:tc>
                  <a:txBody>
                    <a:bodyPr/>
                    <a:lstStyle/>
                    <a:p>
                      <a:pPr algn="l" fontAlgn="t"/>
                      <a:endParaRPr lang="ja-JP" altLang="en-US" sz="7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有病率</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25.4%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fontAlgn="ctr"/>
                      <a:r>
                        <a:rPr lang="en-US" altLang="ja-JP" sz="800" b="1" i="0" u="none" strike="noStrike" dirty="0">
                          <a:solidFill>
                            <a:srgbClr val="000000"/>
                          </a:solidFill>
                          <a:effectLst/>
                          <a:latin typeface="ＭＳ 明朝" panose="02020609040205080304" pitchFamily="17" charset="-128"/>
                          <a:ea typeface="ＭＳ 明朝" panose="02020609040205080304" pitchFamily="17" charset="-128"/>
                        </a:rPr>
                        <a:t>25.5%</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22.3%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21.2%</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19.7%</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538077266"/>
                  </a:ext>
                </a:extLst>
              </a:tr>
              <a:tr h="180000">
                <a:tc>
                  <a:txBody>
                    <a:bodyPr/>
                    <a:lstStyle/>
                    <a:p>
                      <a:pPr algn="l" fontAlgn="t"/>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悪性新生物</a:t>
                      </a:r>
                    </a:p>
                  </a:txBody>
                  <a:tcPr marL="18000" marR="1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実人数</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8</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a:solidFill>
                            <a:srgbClr val="000000"/>
                          </a:solidFill>
                          <a:effectLst/>
                          <a:latin typeface="ＭＳ 明朝" panose="02020609040205080304" pitchFamily="17" charset="-128"/>
                          <a:ea typeface="ＭＳ 明朝" panose="02020609040205080304" pitchFamily="17" charset="-128"/>
                        </a:rPr>
                        <a:t>14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en-US" altLang="ja-JP" sz="800" b="1" i="0" u="none" strike="noStrike" dirty="0">
                          <a:solidFill>
                            <a:srgbClr val="000000"/>
                          </a:solidFill>
                          <a:effectLst/>
                          <a:latin typeface="ＭＳ 明朝" panose="02020609040205080304" pitchFamily="17" charset="-128"/>
                          <a:ea typeface="ＭＳ 明朝" panose="02020609040205080304" pitchFamily="17" charset="-128"/>
                        </a:rPr>
                        <a:t>8</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10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8</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13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8</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14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8</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3750589"/>
                  </a:ext>
                </a:extLst>
              </a:tr>
              <a:tr h="180000">
                <a:tc>
                  <a:txBody>
                    <a:bodyPr/>
                    <a:lstStyle/>
                    <a:p>
                      <a:pPr algn="l" fontAlgn="t"/>
                      <a:endParaRPr lang="ja-JP" altLang="en-US" sz="7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有病率</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8.0%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fontAlgn="ctr"/>
                      <a:r>
                        <a:rPr lang="en-US" altLang="ja-JP" sz="800" b="1" i="0" u="none" strike="noStrike" dirty="0">
                          <a:solidFill>
                            <a:srgbClr val="000000"/>
                          </a:solidFill>
                          <a:effectLst/>
                          <a:latin typeface="ＭＳ 明朝" panose="02020609040205080304" pitchFamily="17" charset="-128"/>
                          <a:ea typeface="ＭＳ 明朝" panose="02020609040205080304" pitchFamily="17" charset="-128"/>
                        </a:rPr>
                        <a:t>8.4%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8.8%</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8.8%</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8.5%</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922242937"/>
                  </a:ext>
                </a:extLst>
              </a:tr>
              <a:tr h="180000">
                <a:tc>
                  <a:txBody>
                    <a:bodyPr/>
                    <a:lstStyle/>
                    <a:p>
                      <a:pPr algn="l" fontAlgn="t"/>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筋・骨格</a:t>
                      </a:r>
                    </a:p>
                  </a:txBody>
                  <a:tcPr marL="36000" marR="36000"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実人数</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70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07D"/>
                    </a:solidFill>
                  </a:tcPr>
                </a:tc>
                <a:tc rowSpan="2">
                  <a:txBody>
                    <a:bodyPr/>
                    <a:lstStyle/>
                    <a:p>
                      <a:pPr algn="ct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3</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07D"/>
                    </a:solidFill>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70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07D"/>
                    </a:solidFill>
                  </a:tcPr>
                </a:tc>
                <a:tc rowSpan="2">
                  <a:txBody>
                    <a:bodyPr/>
                    <a:lstStyle/>
                    <a:p>
                      <a:pPr algn="ctr" fontAlgn="ctr"/>
                      <a:r>
                        <a:rPr lang="en-US" altLang="ja-JP" sz="800" b="1" i="0" u="none" strike="noStrike" dirty="0">
                          <a:solidFill>
                            <a:srgbClr val="000000"/>
                          </a:solidFill>
                          <a:effectLst/>
                          <a:latin typeface="ＭＳ 明朝" panose="02020609040205080304" pitchFamily="17" charset="-128"/>
                          <a:ea typeface="ＭＳ 明朝" panose="02020609040205080304" pitchFamily="17" charset="-128"/>
                        </a:rPr>
                        <a:t>3</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07D"/>
                    </a:solidFill>
                  </a:tcPr>
                </a:tc>
                <a:tc>
                  <a:txBody>
                    <a:bodyPr/>
                    <a:lstStyle/>
                    <a:p>
                      <a:pPr algn="r" fontAlgn="ctr"/>
                      <a:r>
                        <a:rPr lang="en-US" altLang="ja-JP" sz="800" b="1" i="0" u="none" strike="noStrike" dirty="0">
                          <a:solidFill>
                            <a:srgbClr val="000000"/>
                          </a:solidFill>
                          <a:effectLst/>
                          <a:latin typeface="ＭＳ 明朝" panose="02020609040205080304" pitchFamily="17" charset="-128"/>
                          <a:ea typeface="ＭＳ 明朝" panose="02020609040205080304" pitchFamily="17" charset="-128"/>
                        </a:rPr>
                        <a:t>75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D2F"/>
                    </a:solidFill>
                  </a:tcPr>
                </a:tc>
                <a:tc rowSpan="2">
                  <a:txBody>
                    <a:bodyPr/>
                    <a:lstStyle/>
                    <a:p>
                      <a:pPr algn="ct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2</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D2F"/>
                    </a:solidFill>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73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07D"/>
                    </a:solidFill>
                  </a:tcPr>
                </a:tc>
                <a:tc rowSpan="2">
                  <a:txBody>
                    <a:bodyPr/>
                    <a:lstStyle/>
                    <a:p>
                      <a:pPr algn="ct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2</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07D"/>
                    </a:solidFill>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79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07D"/>
                    </a:solidFill>
                  </a:tcPr>
                </a:tc>
                <a:tc rowSpan="2">
                  <a:txBody>
                    <a:bodyPr/>
                    <a:lstStyle/>
                    <a:p>
                      <a:pPr algn="ct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2</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07D"/>
                    </a:solidFill>
                  </a:tcPr>
                </a:tc>
                <a:extLst>
                  <a:ext uri="{0D108BD9-81ED-4DB2-BD59-A6C34878D82A}">
                    <a16:rowId xmlns:a16="http://schemas.microsoft.com/office/drawing/2014/main" val="2736163814"/>
                  </a:ext>
                </a:extLst>
              </a:tr>
              <a:tr h="180000">
                <a:tc>
                  <a:txBody>
                    <a:bodyPr/>
                    <a:lstStyle/>
                    <a:p>
                      <a:pPr algn="l" fontAlgn="t"/>
                      <a:endParaRPr lang="ja-JP" altLang="en-US" sz="7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有病率</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47.4%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E07D"/>
                    </a:solidFill>
                  </a:tcPr>
                </a:tc>
                <a:tc vMerge="1">
                  <a:txBody>
                    <a:bodyPr/>
                    <a:lstStyle/>
                    <a:p>
                      <a:endParaRPr kumimoji="1" lang="ja-JP" altLang="en-US"/>
                    </a:p>
                  </a:txBody>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46.8%</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E07D"/>
                    </a:solidFill>
                  </a:tcPr>
                </a:tc>
                <a:tc vMerge="1">
                  <a:txBody>
                    <a:bodyPr/>
                    <a:lstStyle/>
                    <a:p>
                      <a:endParaRPr kumimoji="1" lang="ja-JP" altLang="en-US"/>
                    </a:p>
                  </a:txBody>
                  <a:tcPr/>
                </a:tc>
                <a:tc>
                  <a:txBody>
                    <a:bodyPr/>
                    <a:lstStyle/>
                    <a:p>
                      <a:pPr algn="r" fontAlgn="ctr"/>
                      <a:r>
                        <a:rPr lang="en-US" altLang="ja-JP" sz="800" b="1" i="0" u="none" strike="noStrike" dirty="0">
                          <a:solidFill>
                            <a:srgbClr val="000000"/>
                          </a:solidFill>
                          <a:effectLst/>
                          <a:latin typeface="ＭＳ 明朝" panose="02020609040205080304" pitchFamily="17" charset="-128"/>
                          <a:ea typeface="ＭＳ 明朝" panose="02020609040205080304" pitchFamily="17" charset="-128"/>
                        </a:rPr>
                        <a:t>50.6%</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CD2F"/>
                    </a:solidFill>
                  </a:tcPr>
                </a:tc>
                <a:tc vMerge="1">
                  <a:txBody>
                    <a:bodyPr/>
                    <a:lstStyle/>
                    <a:p>
                      <a:endParaRPr kumimoji="1" lang="ja-JP" altLang="en-US"/>
                    </a:p>
                  </a:txBody>
                  <a:tcPr/>
                </a:tc>
                <a:tc>
                  <a:txBody>
                    <a:bodyPr/>
                    <a:lstStyle/>
                    <a:p>
                      <a:pPr algn="r" fontAlgn="ctr"/>
                      <a:r>
                        <a:rPr lang="en-US" altLang="ja-JP" sz="800" b="1" i="0" u="none" strike="noStrike" dirty="0">
                          <a:solidFill>
                            <a:srgbClr val="000000"/>
                          </a:solidFill>
                          <a:effectLst/>
                          <a:latin typeface="ＭＳ 明朝" panose="02020609040205080304" pitchFamily="17" charset="-128"/>
                          <a:ea typeface="ＭＳ 明朝" panose="02020609040205080304" pitchFamily="17" charset="-128"/>
                        </a:rPr>
                        <a:t>48.9%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E07D"/>
                    </a:solidFill>
                  </a:tcPr>
                </a:tc>
                <a:tc vMerge="1">
                  <a:txBody>
                    <a:bodyPr/>
                    <a:lstStyle/>
                    <a:p>
                      <a:endParaRPr kumimoji="1" lang="ja-JP" altLang="en-US"/>
                    </a:p>
                  </a:txBody>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52.2%</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E07D"/>
                    </a:solidFill>
                  </a:tcPr>
                </a:tc>
                <a:tc vMerge="1">
                  <a:txBody>
                    <a:bodyPr/>
                    <a:lstStyle/>
                    <a:p>
                      <a:endParaRPr kumimoji="1" lang="ja-JP" altLang="en-US"/>
                    </a:p>
                  </a:txBody>
                  <a:tcPr/>
                </a:tc>
                <a:extLst>
                  <a:ext uri="{0D108BD9-81ED-4DB2-BD59-A6C34878D82A}">
                    <a16:rowId xmlns:a16="http://schemas.microsoft.com/office/drawing/2014/main" val="2725132642"/>
                  </a:ext>
                </a:extLst>
              </a:tr>
              <a:tr h="180000">
                <a:tc>
                  <a:txBody>
                    <a:bodyPr/>
                    <a:lstStyle/>
                    <a:p>
                      <a:pPr algn="l" fontAlgn="t"/>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精神</a:t>
                      </a:r>
                    </a:p>
                  </a:txBody>
                  <a:tcPr marL="36000" marR="36000"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実人数</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74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79B"/>
                    </a:solidFill>
                  </a:tcPr>
                </a:tc>
                <a:tc rowSpan="2">
                  <a:txBody>
                    <a:bodyPr/>
                    <a:lstStyle/>
                    <a:p>
                      <a:pPr algn="ct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2</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B"/>
                    </a:solidFill>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69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79B"/>
                    </a:solidFill>
                  </a:tcPr>
                </a:tc>
                <a:tc rowSpan="2">
                  <a:txBody>
                    <a:bodyPr/>
                    <a:lstStyle/>
                    <a:p>
                      <a:pPr algn="ct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4</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B"/>
                    </a:solidFill>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59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79B"/>
                    </a:solidFill>
                  </a:tcPr>
                </a:tc>
                <a:tc rowSpan="2">
                  <a:txBody>
                    <a:bodyPr/>
                    <a:lstStyle/>
                    <a:p>
                      <a:pPr algn="ct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4</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79B"/>
                    </a:solidFill>
                  </a:tcPr>
                </a:tc>
                <a:tc>
                  <a:txBody>
                    <a:bodyPr/>
                    <a:lstStyle/>
                    <a:p>
                      <a:pPr algn="r" fontAlgn="ctr"/>
                      <a:r>
                        <a:rPr lang="en-US" altLang="ja-JP" sz="800" b="1" i="0" u="none" strike="noStrike" dirty="0">
                          <a:solidFill>
                            <a:srgbClr val="000000"/>
                          </a:solidFill>
                          <a:effectLst/>
                          <a:latin typeface="ＭＳ 明朝" panose="02020609040205080304" pitchFamily="17" charset="-128"/>
                          <a:ea typeface="ＭＳ 明朝" panose="02020609040205080304" pitchFamily="17" charset="-128"/>
                        </a:rPr>
                        <a:t>60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79B"/>
                    </a:solidFill>
                  </a:tcPr>
                </a:tc>
                <a:tc rowSpan="2">
                  <a:txBody>
                    <a:bodyPr/>
                    <a:lstStyle/>
                    <a:p>
                      <a:pPr algn="ctr" fontAlgn="ctr"/>
                      <a:r>
                        <a:rPr lang="en-US" altLang="ja-JP" sz="800" b="1" i="0" u="none" strike="noStrike" dirty="0">
                          <a:solidFill>
                            <a:srgbClr val="000000"/>
                          </a:solidFill>
                          <a:effectLst/>
                          <a:latin typeface="ＭＳ 明朝" panose="02020609040205080304" pitchFamily="17" charset="-128"/>
                          <a:ea typeface="ＭＳ 明朝" panose="02020609040205080304" pitchFamily="17" charset="-128"/>
                        </a:rPr>
                        <a:t>4</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79B"/>
                    </a:solidFill>
                  </a:tcPr>
                </a:tc>
                <a:tc>
                  <a:txBody>
                    <a:bodyPr/>
                    <a:lstStyle/>
                    <a:p>
                      <a:pPr algn="r" fontAlgn="ctr"/>
                      <a:r>
                        <a:rPr lang="en-US" altLang="ja-JP" sz="800" b="1" i="0" u="none" strike="noStrike" dirty="0">
                          <a:solidFill>
                            <a:srgbClr val="000000"/>
                          </a:solidFill>
                          <a:effectLst/>
                          <a:latin typeface="ＭＳ 明朝" panose="02020609040205080304" pitchFamily="17" charset="-128"/>
                          <a:ea typeface="ＭＳ 明朝" panose="02020609040205080304" pitchFamily="17" charset="-128"/>
                        </a:rPr>
                        <a:t>61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79B"/>
                    </a:solidFill>
                  </a:tcPr>
                </a:tc>
                <a:tc rowSpan="2">
                  <a:txBody>
                    <a:bodyPr/>
                    <a:lstStyle/>
                    <a:p>
                      <a:pPr algn="ct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4</a:t>
                      </a:r>
                    </a:p>
                  </a:txBody>
                  <a:tcPr marL="36000" marR="36000" marT="36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79B"/>
                    </a:solidFill>
                  </a:tcPr>
                </a:tc>
                <a:extLst>
                  <a:ext uri="{0D108BD9-81ED-4DB2-BD59-A6C34878D82A}">
                    <a16:rowId xmlns:a16="http://schemas.microsoft.com/office/drawing/2014/main" val="4269667461"/>
                  </a:ext>
                </a:extLst>
              </a:tr>
              <a:tr h="180000">
                <a:tc>
                  <a:txBody>
                    <a:bodyPr/>
                    <a:lstStyle/>
                    <a:p>
                      <a:pPr algn="l" fontAlgn="t"/>
                      <a:endParaRPr lang="ja-JP" altLang="en-US" sz="7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有病率</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51.5%</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E79B"/>
                    </a:solidFill>
                  </a:tcPr>
                </a:tc>
                <a:tc vMerge="1">
                  <a:txBody>
                    <a:bodyPr/>
                    <a:lstStyle/>
                    <a:p>
                      <a:endParaRPr kumimoji="1" lang="ja-JP" altLang="en-US"/>
                    </a:p>
                  </a:txBody>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47.9%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E79B"/>
                    </a:solidFill>
                  </a:tcPr>
                </a:tc>
                <a:tc vMerge="1">
                  <a:txBody>
                    <a:bodyPr/>
                    <a:lstStyle/>
                    <a:p>
                      <a:endParaRPr kumimoji="1" lang="ja-JP" altLang="en-US"/>
                    </a:p>
                  </a:txBody>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45.0%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chemeClr val="tx1"/>
                      </a:solidFill>
                      <a:prstDash val="solid"/>
                      <a:round/>
                      <a:headEnd type="none" w="med" len="med"/>
                      <a:tailEnd type="none" w="med" len="med"/>
                    </a:lnB>
                    <a:solidFill>
                      <a:srgbClr val="FFE79B"/>
                    </a:solidFill>
                  </a:tcPr>
                </a:tc>
                <a:tc vMerge="1">
                  <a:txBody>
                    <a:bodyPr/>
                    <a:lstStyle/>
                    <a:p>
                      <a:endParaRPr kumimoji="1" lang="ja-JP" altLang="en-US"/>
                    </a:p>
                  </a:txBody>
                  <a:tcPr/>
                </a:tc>
                <a:tc>
                  <a:txBody>
                    <a:bodyPr/>
                    <a:lstStyle/>
                    <a:p>
                      <a:pPr algn="r" fontAlgn="ctr"/>
                      <a:r>
                        <a:rPr lang="en-US" altLang="ja-JP" sz="800" b="1" i="0" u="none" strike="noStrike">
                          <a:solidFill>
                            <a:srgbClr val="000000"/>
                          </a:solidFill>
                          <a:effectLst/>
                          <a:latin typeface="ＭＳ 明朝" panose="02020609040205080304" pitchFamily="17" charset="-128"/>
                          <a:ea typeface="ＭＳ 明朝" panose="02020609040205080304" pitchFamily="17" charset="-128"/>
                        </a:rPr>
                        <a:t>42.0%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E79B"/>
                    </a:solidFill>
                  </a:tcPr>
                </a:tc>
                <a:tc vMerge="1">
                  <a:txBody>
                    <a:bodyPr/>
                    <a:lstStyle/>
                    <a:p>
                      <a:endParaRPr kumimoji="1" lang="ja-JP" altLang="en-US"/>
                    </a:p>
                  </a:txBody>
                  <a:tcPr/>
                </a:tc>
                <a:tc>
                  <a:txBody>
                    <a:bodyPr/>
                    <a:lstStyle/>
                    <a:p>
                      <a:pPr algn="r" fontAlgn="ctr"/>
                      <a:r>
                        <a:rPr lang="en-US" altLang="ja-JP" sz="800" b="1" i="0" u="none" strike="noStrike" dirty="0">
                          <a:solidFill>
                            <a:srgbClr val="000000"/>
                          </a:solidFill>
                          <a:effectLst/>
                          <a:latin typeface="ＭＳ 明朝" panose="02020609040205080304" pitchFamily="17" charset="-128"/>
                          <a:ea typeface="ＭＳ 明朝" panose="02020609040205080304" pitchFamily="17" charset="-128"/>
                        </a:rPr>
                        <a:t>42.4%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chemeClr val="tx1"/>
                      </a:solidFill>
                      <a:prstDash val="solid"/>
                      <a:round/>
                      <a:headEnd type="none" w="med" len="med"/>
                      <a:tailEnd type="none" w="med" len="med"/>
                    </a:lnB>
                    <a:solidFill>
                      <a:srgbClr val="FFE79B"/>
                    </a:solidFill>
                  </a:tcPr>
                </a:tc>
                <a:tc vMerge="1">
                  <a:txBody>
                    <a:bodyPr/>
                    <a:lstStyle/>
                    <a:p>
                      <a:endParaRPr kumimoji="1" lang="ja-JP" altLang="en-US"/>
                    </a:p>
                  </a:txBody>
                  <a:tcPr/>
                </a:tc>
                <a:extLst>
                  <a:ext uri="{0D108BD9-81ED-4DB2-BD59-A6C34878D82A}">
                    <a16:rowId xmlns:a16="http://schemas.microsoft.com/office/drawing/2014/main" val="3442051164"/>
                  </a:ext>
                </a:extLst>
              </a:tr>
            </a:tbl>
          </a:graphicData>
        </a:graphic>
      </p:graphicFrame>
      <p:sp>
        <p:nvSpPr>
          <p:cNvPr id="13" name="テキスト ボックス 12"/>
          <p:cNvSpPr txBox="1">
            <a:spLocks noChangeAspect="1"/>
          </p:cNvSpPr>
          <p:nvPr/>
        </p:nvSpPr>
        <p:spPr>
          <a:xfrm>
            <a:off x="588712" y="911988"/>
            <a:ext cx="5315669" cy="963793"/>
          </a:xfrm>
          <a:prstGeom prst="rect">
            <a:avLst/>
          </a:prstGeom>
          <a:noFill/>
          <a:ln>
            <a:noFill/>
          </a:ln>
        </p:spPr>
        <p:txBody>
          <a:bodyPr wrap="square" lIns="0" rIns="90000" rtlCol="0">
            <a:noAutofit/>
          </a:bodyPr>
          <a:lstStyle/>
          <a:p>
            <a:pPr marL="0" marR="0" lvl="0" indent="0" algn="just" defTabSz="914400" rtl="0" eaLnBrk="1" fontAlgn="base" latinLnBrk="0" hangingPunct="1">
              <a:lnSpc>
                <a:spcPct val="125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(4)</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要介護</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支援</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認定者の疾病別有病状況の推移</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endParaRPr>
          </a:p>
          <a:p>
            <a:pPr lvl="0" algn="just" fontAlgn="base">
              <a:lnSpc>
                <a:spcPct val="125000"/>
              </a:lnSpc>
              <a:spcBef>
                <a:spcPct val="0"/>
              </a:spcBef>
              <a:spcAft>
                <a:spcPct val="0"/>
              </a:spcAf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　</a:t>
            </a:r>
            <a:r>
              <a:rPr kumimoji="1" lang="ja-JP" altLang="en-US" sz="1200" dirty="0">
                <a:solidFill>
                  <a:prstClr val="black"/>
                </a:solidFill>
                <a:latin typeface="ＭＳ 明朝" panose="02020609040205080304" pitchFamily="17" charset="-128"/>
                <a:ea typeface="ＭＳ 明朝" panose="02020609040205080304" pitchFamily="17" charset="-128"/>
              </a:rPr>
              <a:t>以下は、本村の平成</a:t>
            </a:r>
            <a:r>
              <a:rPr kumimoji="1" lang="en-US" altLang="ja-JP" sz="1200" dirty="0">
                <a:solidFill>
                  <a:prstClr val="black"/>
                </a:solidFill>
                <a:latin typeface="ＭＳ 明朝" panose="02020609040205080304" pitchFamily="17" charset="-128"/>
                <a:ea typeface="ＭＳ 明朝" panose="02020609040205080304" pitchFamily="17" charset="-128"/>
              </a:rPr>
              <a:t>30</a:t>
            </a:r>
            <a:r>
              <a:rPr kumimoji="1" lang="ja-JP" altLang="en-US" sz="1200" dirty="0">
                <a:solidFill>
                  <a:prstClr val="black"/>
                </a:solidFill>
                <a:latin typeface="ＭＳ 明朝" panose="02020609040205080304" pitchFamily="17" charset="-128"/>
                <a:ea typeface="ＭＳ 明朝" panose="02020609040205080304" pitchFamily="17" charset="-128"/>
              </a:rPr>
              <a:t>年度から令和</a:t>
            </a:r>
            <a:r>
              <a:rPr kumimoji="1" lang="en-US" altLang="ja-JP" sz="1200" dirty="0">
                <a:solidFill>
                  <a:prstClr val="black"/>
                </a:solidFill>
                <a:latin typeface="ＭＳ 明朝" panose="02020609040205080304" pitchFamily="17" charset="-128"/>
                <a:ea typeface="ＭＳ 明朝" panose="02020609040205080304" pitchFamily="17" charset="-128"/>
              </a:rPr>
              <a:t>4</a:t>
            </a:r>
            <a:r>
              <a:rPr kumimoji="1" lang="ja-JP" altLang="en-US" sz="1200" dirty="0">
                <a:solidFill>
                  <a:prstClr val="black"/>
                </a:solidFill>
                <a:latin typeface="ＭＳ 明朝" panose="02020609040205080304" pitchFamily="17" charset="-128"/>
                <a:ea typeface="ＭＳ 明朝" panose="02020609040205080304" pitchFamily="17" charset="-128"/>
              </a:rPr>
              <a:t>年度における、要介護</a:t>
            </a:r>
            <a:r>
              <a:rPr kumimoji="1" lang="en-US" altLang="ja-JP" sz="1200" dirty="0">
                <a:solidFill>
                  <a:prstClr val="black"/>
                </a:solidFill>
                <a:latin typeface="ＭＳ 明朝" panose="02020609040205080304" pitchFamily="17" charset="-128"/>
                <a:ea typeface="ＭＳ 明朝" panose="02020609040205080304" pitchFamily="17" charset="-128"/>
              </a:rPr>
              <a:t>(</a:t>
            </a:r>
            <a:r>
              <a:rPr kumimoji="1" lang="ja-JP" altLang="en-US" sz="1200" dirty="0">
                <a:solidFill>
                  <a:prstClr val="black"/>
                </a:solidFill>
                <a:latin typeface="ＭＳ 明朝" panose="02020609040205080304" pitchFamily="17" charset="-128"/>
                <a:ea typeface="ＭＳ 明朝" panose="02020609040205080304" pitchFamily="17" charset="-128"/>
              </a:rPr>
              <a:t>支援</a:t>
            </a:r>
            <a:r>
              <a:rPr kumimoji="1" lang="en-US" altLang="ja-JP" sz="1200" dirty="0">
                <a:solidFill>
                  <a:prstClr val="black"/>
                </a:solidFill>
                <a:latin typeface="ＭＳ 明朝" panose="02020609040205080304" pitchFamily="17" charset="-128"/>
                <a:ea typeface="ＭＳ 明朝" panose="02020609040205080304" pitchFamily="17" charset="-128"/>
              </a:rPr>
              <a:t>)</a:t>
            </a:r>
            <a:r>
              <a:rPr kumimoji="1" lang="ja-JP" altLang="en-US" sz="1200" dirty="0">
                <a:solidFill>
                  <a:prstClr val="black"/>
                </a:solidFill>
                <a:latin typeface="ＭＳ 明朝" panose="02020609040205080304" pitchFamily="17" charset="-128"/>
                <a:ea typeface="ＭＳ 明朝" panose="02020609040205080304" pitchFamily="17" charset="-128"/>
              </a:rPr>
              <a:t>認定者の疾病別有病率を年度別に示したものです。上位３疾病は平成</a:t>
            </a:r>
            <a:r>
              <a:rPr kumimoji="1" lang="en-US" altLang="ja-JP" sz="1200" dirty="0">
                <a:solidFill>
                  <a:prstClr val="black"/>
                </a:solidFill>
                <a:latin typeface="ＭＳ 明朝" panose="02020609040205080304" pitchFamily="17" charset="-128"/>
                <a:ea typeface="ＭＳ 明朝" panose="02020609040205080304" pitchFamily="17" charset="-128"/>
              </a:rPr>
              <a:t>30</a:t>
            </a:r>
            <a:r>
              <a:rPr kumimoji="1" lang="ja-JP" altLang="en-US" sz="1200" dirty="0">
                <a:solidFill>
                  <a:prstClr val="black"/>
                </a:solidFill>
                <a:latin typeface="ＭＳ 明朝" panose="02020609040205080304" pitchFamily="17" charset="-128"/>
                <a:ea typeface="ＭＳ 明朝" panose="02020609040205080304" pitchFamily="17" charset="-128"/>
              </a:rPr>
              <a:t>年度と比較すると、青森県はいずれも下降している中、本村は筋・骨格の有病率のみ大幅に上昇しています</a:t>
            </a:r>
            <a:r>
              <a:rPr lang="ja-JP" altLang="en-US" sz="1200" dirty="0">
                <a:latin typeface="ＭＳ 明朝" panose="02020609040205080304" pitchFamily="17" charset="-128"/>
                <a:ea typeface="ＭＳ 明朝" panose="02020609040205080304" pitchFamily="17" charset="-128"/>
                <a:cs typeface="MS Mincho"/>
                <a:sym typeface="MS Mincho"/>
              </a:rPr>
              <a:t>。</a:t>
            </a:r>
            <a:endPar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endParaRPr>
          </a:p>
        </p:txBody>
      </p:sp>
      <p:sp>
        <p:nvSpPr>
          <p:cNvPr id="20" name="Rectangle 5"/>
          <p:cNvSpPr>
            <a:spLocks noChangeAspect="1" noChangeArrowheads="1"/>
          </p:cNvSpPr>
          <p:nvPr/>
        </p:nvSpPr>
        <p:spPr bwMode="auto">
          <a:xfrm>
            <a:off x="584171" y="2227520"/>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年度別要介護</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支援</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認定者の疾病別有病状況</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endParaRPr>
          </a:p>
        </p:txBody>
      </p:sp>
      <p:sp>
        <p:nvSpPr>
          <p:cNvPr id="2" name="スライド番号プレースホルダー 1">
            <a:extLst>
              <a:ext uri="{FF2B5EF4-FFF2-40B4-BE49-F238E27FC236}">
                <a16:creationId xmlns:a16="http://schemas.microsoft.com/office/drawing/2014/main" id="{F1E7EACE-AF62-EBBE-ACF8-B39B501DEFFD}"/>
              </a:ext>
            </a:extLst>
          </p:cNvPr>
          <p:cNvSpPr>
            <a:spLocks noGrp="1"/>
          </p:cNvSpPr>
          <p:nvPr>
            <p:ph type="sldNum" sz="quarter" idx="4"/>
          </p:nvPr>
        </p:nvSpPr>
        <p:spPr>
          <a:xfrm>
            <a:off x="2484067" y="8820472"/>
            <a:ext cx="1512041" cy="48577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800" b="0" i="0" u="none" strike="noStrike" kern="1200" cap="none" spc="0" normalizeH="0" baseline="0" noProof="0" smtClean="0">
                <a:ln>
                  <a:noFill/>
                </a:ln>
                <a:solidFill>
                  <a:srgbClr val="898989"/>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1" lang="ja-JP" altLang="en-US" sz="800" b="0" i="0" u="none" strike="noStrike" kern="1200" cap="none" spc="0" normalizeH="0" baseline="0" noProof="0" dirty="0">
              <a:ln>
                <a:noFill/>
              </a:ln>
              <a:solidFill>
                <a:srgbClr val="898989"/>
              </a:solidFill>
              <a:effectLst/>
              <a:uLnTx/>
              <a:uFillTx/>
            </a:endParaRPr>
          </a:p>
        </p:txBody>
      </p:sp>
      <p:sp>
        <p:nvSpPr>
          <p:cNvPr id="6" name="注釈文章 9">
            <a:extLst>
              <a:ext uri="{FF2B5EF4-FFF2-40B4-BE49-F238E27FC236}">
                <a16:creationId xmlns:a16="http://schemas.microsoft.com/office/drawing/2014/main" id="{697665D1-D12F-5A92-DBF5-97503D9F1C1E}"/>
              </a:ext>
            </a:extLst>
          </p:cNvPr>
          <p:cNvSpPr txBox="1">
            <a:spLocks noChangeAspect="1"/>
          </p:cNvSpPr>
          <p:nvPr/>
        </p:nvSpPr>
        <p:spPr>
          <a:xfrm>
            <a:off x="575076" y="8527145"/>
            <a:ext cx="4956546" cy="215444"/>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出典</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国保データベース</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(KDB)</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システム</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地域の全体像の把握</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7" name="注釈文章 9">
            <a:extLst>
              <a:ext uri="{FF2B5EF4-FFF2-40B4-BE49-F238E27FC236}">
                <a16:creationId xmlns:a16="http://schemas.microsoft.com/office/drawing/2014/main" id="{D8EBF2E5-F34C-BE8A-A386-6FA162CFEAC2}"/>
              </a:ext>
            </a:extLst>
          </p:cNvPr>
          <p:cNvSpPr txBox="1">
            <a:spLocks noChangeAspect="1"/>
          </p:cNvSpPr>
          <p:nvPr/>
        </p:nvSpPr>
        <p:spPr>
          <a:xfrm>
            <a:off x="581426" y="5962260"/>
            <a:ext cx="5782833" cy="215444"/>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出典</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国保データベース</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(KDB)</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システム</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地域の全体像の把握</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11" name="Rectangle 5">
            <a:extLst>
              <a:ext uri="{FF2B5EF4-FFF2-40B4-BE49-F238E27FC236}">
                <a16:creationId xmlns:a16="http://schemas.microsoft.com/office/drawing/2014/main" id="{12BF69C2-C52B-D73E-E0F8-25CB295320E8}"/>
              </a:ext>
            </a:extLst>
          </p:cNvPr>
          <p:cNvSpPr>
            <a:spLocks noChangeAspect="1" noChangeArrowheads="1"/>
          </p:cNvSpPr>
          <p:nvPr/>
        </p:nvSpPr>
        <p:spPr bwMode="auto">
          <a:xfrm>
            <a:off x="584172" y="6243331"/>
            <a:ext cx="5783475" cy="276999"/>
          </a:xfrm>
          <a:prstGeom prst="rect">
            <a:avLst/>
          </a:prstGeom>
          <a:noFill/>
          <a:ln w="9525">
            <a:noFill/>
            <a:miter lim="800000"/>
            <a:headEnd/>
            <a:tailEnd/>
          </a:ln>
          <a:effectLst/>
        </p:spPr>
        <p:txBody>
          <a:bodyPr vert="horz" wrap="square" lIns="0" tIns="45720" rIns="28800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年度別</a:t>
            </a:r>
            <a:r>
              <a:rPr kumimoji="1" lang="zh-TW"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要介護</a:t>
            </a:r>
            <a:r>
              <a:rPr kumimoji="1" lang="en-US" altLang="zh-TW"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a:t>
            </a:r>
            <a:r>
              <a:rPr kumimoji="1" lang="zh-TW"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支援</a:t>
            </a:r>
            <a:r>
              <a:rPr kumimoji="1" lang="en-US" altLang="zh-TW"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認定者の疾病別有病率</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5" name="テキスト ボックス 4">
            <a:extLst>
              <a:ext uri="{FF2B5EF4-FFF2-40B4-BE49-F238E27FC236}">
                <a16:creationId xmlns:a16="http://schemas.microsoft.com/office/drawing/2014/main" id="{74084DF7-B57C-9D8E-FB3F-2264188706C0}"/>
              </a:ext>
            </a:extLst>
          </p:cNvPr>
          <p:cNvSpPr txBox="1">
            <a:spLocks noChangeAspect="1"/>
          </p:cNvSpPr>
          <p:nvPr/>
        </p:nvSpPr>
        <p:spPr>
          <a:xfrm>
            <a:off x="4038533" y="2197148"/>
            <a:ext cx="2585554" cy="36587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r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各項目毎に上位</a:t>
            </a: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5</a:t>
            </a: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疾病を          表示する。</a:t>
            </a:r>
          </a:p>
        </p:txBody>
      </p:sp>
      <p:sp>
        <p:nvSpPr>
          <p:cNvPr id="8" name="テキスト ボックス 7">
            <a:extLst>
              <a:ext uri="{FF2B5EF4-FFF2-40B4-BE49-F238E27FC236}">
                <a16:creationId xmlns:a16="http://schemas.microsoft.com/office/drawing/2014/main" id="{4E8C4E96-5083-84A4-1D41-4B27EE105678}"/>
              </a:ext>
            </a:extLst>
          </p:cNvPr>
          <p:cNvSpPr txBox="1"/>
          <p:nvPr/>
        </p:nvSpPr>
        <p:spPr>
          <a:xfrm>
            <a:off x="5051127" y="2286928"/>
            <a:ext cx="432000" cy="184666"/>
          </a:xfrm>
          <a:prstGeom prst="rect">
            <a:avLst/>
          </a:prstGeom>
          <a:solidFill>
            <a:srgbClr val="FFE07D"/>
          </a:solidFill>
          <a:ln>
            <a:solidFill>
              <a:schemeClr val="bg1">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網掛け</a:t>
            </a:r>
          </a:p>
        </p:txBody>
      </p:sp>
      <p:graphicFrame>
        <p:nvGraphicFramePr>
          <p:cNvPr id="16" name="年度別 要介護(支援)認定者の疾病別有病状況">
            <a:extLst>
              <a:ext uri="{FF2B5EF4-FFF2-40B4-BE49-F238E27FC236}">
                <a16:creationId xmlns:a16="http://schemas.microsoft.com/office/drawing/2014/main" id="{602FF8DC-6804-4657-A78F-B47BA1062C60}"/>
              </a:ext>
            </a:extLst>
          </p:cNvPr>
          <p:cNvGraphicFramePr>
            <a:graphicFrameLocks noChangeAspect="1"/>
          </p:cNvGraphicFramePr>
          <p:nvPr>
            <p:extLst>
              <p:ext uri="{D42A27DB-BD31-4B8C-83A1-F6EECF244321}">
                <p14:modId xmlns:p14="http://schemas.microsoft.com/office/powerpoint/2010/main" val="1760663794"/>
              </p:ext>
            </p:extLst>
          </p:nvPr>
        </p:nvGraphicFramePr>
        <p:xfrm>
          <a:off x="575077" y="6507394"/>
          <a:ext cx="5320927" cy="20316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38483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a:extLst>
              <a:ext uri="{FF2B5EF4-FFF2-40B4-BE49-F238E27FC236}">
                <a16:creationId xmlns:a16="http://schemas.microsoft.com/office/drawing/2014/main" id="{E9F04D8A-99FD-E013-5989-3EBB5A336D48}"/>
              </a:ext>
            </a:extLst>
          </p:cNvPr>
          <p:cNvGraphicFramePr>
            <a:graphicFrameLocks noGrp="1"/>
          </p:cNvGraphicFramePr>
          <p:nvPr>
            <p:extLst>
              <p:ext uri="{D42A27DB-BD31-4B8C-83A1-F6EECF244321}">
                <p14:modId xmlns:p14="http://schemas.microsoft.com/office/powerpoint/2010/main" val="3325590543"/>
              </p:ext>
            </p:extLst>
          </p:nvPr>
        </p:nvGraphicFramePr>
        <p:xfrm>
          <a:off x="577335" y="4853762"/>
          <a:ext cx="5329220" cy="2667115"/>
        </p:xfrm>
        <a:graphic>
          <a:graphicData uri="http://schemas.openxmlformats.org/drawingml/2006/table">
            <a:tbl>
              <a:tblPr/>
              <a:tblGrid>
                <a:gridCol w="456915">
                  <a:extLst>
                    <a:ext uri="{9D8B030D-6E8A-4147-A177-3AD203B41FA5}">
                      <a16:colId xmlns:a16="http://schemas.microsoft.com/office/drawing/2014/main" val="1299508304"/>
                    </a:ext>
                  </a:extLst>
                </a:gridCol>
                <a:gridCol w="456915">
                  <a:extLst>
                    <a:ext uri="{9D8B030D-6E8A-4147-A177-3AD203B41FA5}">
                      <a16:colId xmlns:a16="http://schemas.microsoft.com/office/drawing/2014/main" val="927955154"/>
                    </a:ext>
                  </a:extLst>
                </a:gridCol>
                <a:gridCol w="441539">
                  <a:extLst>
                    <a:ext uri="{9D8B030D-6E8A-4147-A177-3AD203B41FA5}">
                      <a16:colId xmlns:a16="http://schemas.microsoft.com/office/drawing/2014/main" val="4110211637"/>
                    </a:ext>
                  </a:extLst>
                </a:gridCol>
                <a:gridCol w="441539">
                  <a:extLst>
                    <a:ext uri="{9D8B030D-6E8A-4147-A177-3AD203B41FA5}">
                      <a16:colId xmlns:a16="http://schemas.microsoft.com/office/drawing/2014/main" val="3868606907"/>
                    </a:ext>
                  </a:extLst>
                </a:gridCol>
                <a:gridCol w="441539">
                  <a:extLst>
                    <a:ext uri="{9D8B030D-6E8A-4147-A177-3AD203B41FA5}">
                      <a16:colId xmlns:a16="http://schemas.microsoft.com/office/drawing/2014/main" val="3834215266"/>
                    </a:ext>
                  </a:extLst>
                </a:gridCol>
                <a:gridCol w="441539">
                  <a:extLst>
                    <a:ext uri="{9D8B030D-6E8A-4147-A177-3AD203B41FA5}">
                      <a16:colId xmlns:a16="http://schemas.microsoft.com/office/drawing/2014/main" val="48493462"/>
                    </a:ext>
                  </a:extLst>
                </a:gridCol>
                <a:gridCol w="441539">
                  <a:extLst>
                    <a:ext uri="{9D8B030D-6E8A-4147-A177-3AD203B41FA5}">
                      <a16:colId xmlns:a16="http://schemas.microsoft.com/office/drawing/2014/main" val="2554819833"/>
                    </a:ext>
                  </a:extLst>
                </a:gridCol>
                <a:gridCol w="441539">
                  <a:extLst>
                    <a:ext uri="{9D8B030D-6E8A-4147-A177-3AD203B41FA5}">
                      <a16:colId xmlns:a16="http://schemas.microsoft.com/office/drawing/2014/main" val="1140843538"/>
                    </a:ext>
                  </a:extLst>
                </a:gridCol>
                <a:gridCol w="441539">
                  <a:extLst>
                    <a:ext uri="{9D8B030D-6E8A-4147-A177-3AD203B41FA5}">
                      <a16:colId xmlns:a16="http://schemas.microsoft.com/office/drawing/2014/main" val="599607444"/>
                    </a:ext>
                  </a:extLst>
                </a:gridCol>
                <a:gridCol w="441539">
                  <a:extLst>
                    <a:ext uri="{9D8B030D-6E8A-4147-A177-3AD203B41FA5}">
                      <a16:colId xmlns:a16="http://schemas.microsoft.com/office/drawing/2014/main" val="110359993"/>
                    </a:ext>
                  </a:extLst>
                </a:gridCol>
                <a:gridCol w="441539">
                  <a:extLst>
                    <a:ext uri="{9D8B030D-6E8A-4147-A177-3AD203B41FA5}">
                      <a16:colId xmlns:a16="http://schemas.microsoft.com/office/drawing/2014/main" val="1340705676"/>
                    </a:ext>
                  </a:extLst>
                </a:gridCol>
                <a:gridCol w="441539">
                  <a:extLst>
                    <a:ext uri="{9D8B030D-6E8A-4147-A177-3AD203B41FA5}">
                      <a16:colId xmlns:a16="http://schemas.microsoft.com/office/drawing/2014/main" val="506991480"/>
                    </a:ext>
                  </a:extLst>
                </a:gridCol>
              </a:tblGrid>
              <a:tr h="270017">
                <a:tc rowSpan="2" gridSpan="2">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区分</a:t>
                      </a:r>
                    </a:p>
                  </a:txBody>
                  <a:tcPr marL="93446" marR="93446" marT="46723" marB="467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gridSpan="5">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同規模</a:t>
                      </a:r>
                    </a:p>
                  </a:txBody>
                  <a:tcPr marL="93446" marR="93446" marT="46723" marB="467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風間浦村</a:t>
                      </a:r>
                      <a:b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b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再掲</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93446" marR="93446" marT="46723" marB="467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4899352"/>
                  </a:ext>
                </a:extLst>
              </a:tr>
              <a:tr h="185999">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30</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4208" marR="4208" marT="4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31</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4208" marR="4208" marT="4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年度</a:t>
                      </a:r>
                    </a:p>
                  </a:txBody>
                  <a:tcPr marL="4208" marR="4208" marT="4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3</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年度</a:t>
                      </a:r>
                    </a:p>
                  </a:txBody>
                  <a:tcPr marL="4208" marR="4208" marT="4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4</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年度</a:t>
                      </a:r>
                    </a:p>
                  </a:txBody>
                  <a:tcPr marL="4208" marR="4208" marT="4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平成</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30</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年度</a:t>
                      </a:r>
                    </a:p>
                  </a:txBody>
                  <a:tcPr marL="4208" marR="4208" marT="4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平成</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31</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年度</a:t>
                      </a:r>
                    </a:p>
                  </a:txBody>
                  <a:tcPr marL="4208" marR="4208" marT="4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年度</a:t>
                      </a:r>
                    </a:p>
                  </a:txBody>
                  <a:tcPr marL="4208" marR="4208" marT="4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3</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年度</a:t>
                      </a:r>
                    </a:p>
                  </a:txBody>
                  <a:tcPr marL="4208" marR="4208" marT="4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4</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年度</a:t>
                      </a:r>
                    </a:p>
                  </a:txBody>
                  <a:tcPr marL="4208" marR="4208" marT="4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4587882"/>
                  </a:ext>
                </a:extLst>
              </a:tr>
              <a:tr h="176572">
                <a:tc gridSpan="2">
                  <a:txBody>
                    <a:bodyPr/>
                    <a:lstStyle/>
                    <a:p>
                      <a:pPr algn="ctr"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認定者数</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人</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93446" marR="93446" marT="46723" marB="467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54,871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57,491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57,541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59,273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60,187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157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149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144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144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140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5929291"/>
                  </a:ext>
                </a:extLst>
              </a:tr>
              <a:tr h="126244">
                <a:tc>
                  <a:txBody>
                    <a:bodyPr/>
                    <a:lstStyle/>
                    <a:p>
                      <a:pPr algn="l" fontAlgn="t"/>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糖尿病</a:t>
                      </a:r>
                    </a:p>
                  </a:txBody>
                  <a:tcPr marL="18000" marR="18000" marT="4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実人数</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人</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11,404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11,929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12,260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12,813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13,461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48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48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45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45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286571136"/>
                  </a:ext>
                </a:extLst>
              </a:tr>
              <a:tr h="126244">
                <a:tc>
                  <a:txBody>
                    <a:bodyPr/>
                    <a:lstStyle/>
                    <a:p>
                      <a:pPr algn="l" fontAlgn="t"/>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4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有病率</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20.7%</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20.8%</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20.6%</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21.1%</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21.6%</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29.1%</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31.4%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31.3%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28.9%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30.7%</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4406550"/>
                  </a:ext>
                </a:extLst>
              </a:tr>
              <a:tr h="126244">
                <a:tc>
                  <a:txBody>
                    <a:bodyPr/>
                    <a:lstStyle/>
                    <a:p>
                      <a:pPr algn="l" fontAlgn="t"/>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高血圧症</a:t>
                      </a:r>
                    </a:p>
                  </a:txBody>
                  <a:tcPr marL="18000" marR="18000" marT="4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実人数</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人</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30,096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31,595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31,633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32,677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33,454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69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77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73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62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70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25952730"/>
                  </a:ext>
                </a:extLst>
              </a:tr>
              <a:tr h="126244">
                <a:tc>
                  <a:txBody>
                    <a:bodyPr/>
                    <a:lstStyle/>
                    <a:p>
                      <a:pPr algn="l" fontAlgn="t"/>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4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有病率</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54.7%</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54.8%</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53.9%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54.2%</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54.3%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49.4%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49.4%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49.3%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46.0%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47.9%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4035879"/>
                  </a:ext>
                </a:extLst>
              </a:tr>
              <a:tr h="126244">
                <a:tc>
                  <a:txBody>
                    <a:bodyPr/>
                    <a:lstStyle/>
                    <a:p>
                      <a:pPr algn="l" fontAlgn="t"/>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脂質異常症</a:t>
                      </a:r>
                    </a:p>
                  </a:txBody>
                  <a:tcPr marL="18000" marR="18000" marT="4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実人数</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15,447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16,366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16,705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17,561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18,421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28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17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500512003"/>
                  </a:ext>
                </a:extLst>
              </a:tr>
              <a:tr h="126244">
                <a:tc>
                  <a:txBody>
                    <a:bodyPr/>
                    <a:lstStyle/>
                    <a:p>
                      <a:pPr algn="l" fontAlgn="t"/>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4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有病率</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27.8%</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28.2%</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28.1%</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28.9%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29.6%</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16.2%</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17.7%</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18.2%</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16.7%</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16.5%</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1603813"/>
                  </a:ext>
                </a:extLst>
              </a:tr>
              <a:tr h="126244">
                <a:tc>
                  <a:txBody>
                    <a:bodyPr/>
                    <a:lstStyle/>
                    <a:p>
                      <a:pPr algn="l" fontAlgn="t"/>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心臓病</a:t>
                      </a:r>
                    </a:p>
                  </a:txBody>
                  <a:tcPr marL="18000" marR="18000" marT="4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実人数</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33,926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35,543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35,647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36,665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37,325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82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88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87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82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82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842726479"/>
                  </a:ext>
                </a:extLst>
              </a:tr>
              <a:tr h="126244">
                <a:tc>
                  <a:txBody>
                    <a:bodyPr/>
                    <a:lstStyle/>
                    <a:p>
                      <a:pPr algn="l" fontAlgn="t"/>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4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有病率</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61.9%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61.8%</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60.8%</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60.9%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60.8%</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58.0%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57.2%</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57.3%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57.0%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57.4%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4167569"/>
                  </a:ext>
                </a:extLst>
              </a:tr>
              <a:tr h="126244">
                <a:tc>
                  <a:txBody>
                    <a:bodyPr/>
                    <a:lstStyle/>
                    <a:p>
                      <a:pPr algn="l" fontAlgn="t"/>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脳疾患</a:t>
                      </a:r>
                    </a:p>
                  </a:txBody>
                  <a:tcPr marL="18000" marR="18000" marT="4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実人数</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13,626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13,853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13,573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13,652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13,424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35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37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26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499818519"/>
                  </a:ext>
                </a:extLst>
              </a:tr>
              <a:tr h="126244">
                <a:tc>
                  <a:txBody>
                    <a:bodyPr/>
                    <a:lstStyle/>
                    <a:p>
                      <a:pPr algn="l" fontAlgn="t"/>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4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有病率</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25.2%</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24.5%</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23.4%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22.9%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22.1%</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25.4%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25.5%</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22.3%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21.2%</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19.7%</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6767355"/>
                  </a:ext>
                </a:extLst>
              </a:tr>
              <a:tr h="126244">
                <a:tc>
                  <a:txBody>
                    <a:bodyPr/>
                    <a:lstStyle/>
                    <a:p>
                      <a:pPr algn="l" fontAlgn="t"/>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悪性新生物</a:t>
                      </a:r>
                    </a:p>
                  </a:txBody>
                  <a:tcPr marL="18000" marR="18000" marT="4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実人数</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5,446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5,681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5,925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6,208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6,308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170634531"/>
                  </a:ext>
                </a:extLst>
              </a:tr>
              <a:tr h="126244">
                <a:tc>
                  <a:txBody>
                    <a:bodyPr/>
                    <a:lstStyle/>
                    <a:p>
                      <a:pPr algn="l" fontAlgn="t"/>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4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有病率</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9.8%</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9.9%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9.9%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10.2%</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10.3%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8.0%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8.4%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8.8%</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8.8%</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8.5%</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4259587"/>
                  </a:ext>
                </a:extLst>
              </a:tr>
              <a:tr h="126244">
                <a:tc>
                  <a:txBody>
                    <a:bodyPr/>
                    <a:lstStyle/>
                    <a:p>
                      <a:pPr algn="l" fontAlgn="t"/>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筋・骨格</a:t>
                      </a:r>
                    </a:p>
                  </a:txBody>
                  <a:tcPr marL="18000" marR="18000" marT="4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実人数</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30,129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31,577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31,833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32,763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33,542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70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70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75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73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79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164768393"/>
                  </a:ext>
                </a:extLst>
              </a:tr>
              <a:tr h="126244">
                <a:tc>
                  <a:txBody>
                    <a:bodyPr/>
                    <a:lstStyle/>
                    <a:p>
                      <a:pPr algn="l" fontAlgn="t"/>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4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有病率</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55.0%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55.0%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54.1%</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54.4%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54.6%</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47.4%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46.8%</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50.6%</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48.9%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52.2%</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547677"/>
                  </a:ext>
                </a:extLst>
              </a:tr>
              <a:tr h="126244">
                <a:tc>
                  <a:txBody>
                    <a:bodyPr/>
                    <a:lstStyle/>
                    <a:p>
                      <a:pPr algn="l" fontAlgn="t"/>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精神</a:t>
                      </a:r>
                    </a:p>
                  </a:txBody>
                  <a:tcPr marL="18000" marR="18000" marT="4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実人数</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21,076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21,859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22,068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22,652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22,904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74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69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60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61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24455119"/>
                  </a:ext>
                </a:extLst>
              </a:tr>
              <a:tr h="126244">
                <a:tc>
                  <a:txBody>
                    <a:bodyPr/>
                    <a:lstStyle/>
                    <a:p>
                      <a:pPr algn="l" fontAlgn="t"/>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4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有病率</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38.2%</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38.1%</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37.6%</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37.8%</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37.4%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51.5%</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47.9%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45.0%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42.0%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42.4%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328394"/>
                  </a:ext>
                </a:extLst>
              </a:tr>
            </a:tbl>
          </a:graphicData>
        </a:graphic>
      </p:graphicFrame>
      <p:graphicFrame>
        <p:nvGraphicFramePr>
          <p:cNvPr id="10" name="表 9">
            <a:extLst>
              <a:ext uri="{FF2B5EF4-FFF2-40B4-BE49-F238E27FC236}">
                <a16:creationId xmlns:a16="http://schemas.microsoft.com/office/drawing/2014/main" id="{DCA0A53F-BC63-0A41-7BFD-C002DD027F19}"/>
              </a:ext>
            </a:extLst>
          </p:cNvPr>
          <p:cNvGraphicFramePr>
            <a:graphicFrameLocks noGrp="1"/>
          </p:cNvGraphicFramePr>
          <p:nvPr>
            <p:extLst>
              <p:ext uri="{D42A27DB-BD31-4B8C-83A1-F6EECF244321}">
                <p14:modId xmlns:p14="http://schemas.microsoft.com/office/powerpoint/2010/main" val="2017726692"/>
              </p:ext>
            </p:extLst>
          </p:nvPr>
        </p:nvGraphicFramePr>
        <p:xfrm>
          <a:off x="581990" y="1495804"/>
          <a:ext cx="5320048" cy="2663322"/>
        </p:xfrm>
        <a:graphic>
          <a:graphicData uri="http://schemas.openxmlformats.org/drawingml/2006/table">
            <a:tbl>
              <a:tblPr/>
              <a:tblGrid>
                <a:gridCol w="456129">
                  <a:extLst>
                    <a:ext uri="{9D8B030D-6E8A-4147-A177-3AD203B41FA5}">
                      <a16:colId xmlns:a16="http://schemas.microsoft.com/office/drawing/2014/main" val="1951828063"/>
                    </a:ext>
                  </a:extLst>
                </a:gridCol>
                <a:gridCol w="456129">
                  <a:extLst>
                    <a:ext uri="{9D8B030D-6E8A-4147-A177-3AD203B41FA5}">
                      <a16:colId xmlns:a16="http://schemas.microsoft.com/office/drawing/2014/main" val="2486457071"/>
                    </a:ext>
                  </a:extLst>
                </a:gridCol>
                <a:gridCol w="440779">
                  <a:extLst>
                    <a:ext uri="{9D8B030D-6E8A-4147-A177-3AD203B41FA5}">
                      <a16:colId xmlns:a16="http://schemas.microsoft.com/office/drawing/2014/main" val="1229403307"/>
                    </a:ext>
                  </a:extLst>
                </a:gridCol>
                <a:gridCol w="440779">
                  <a:extLst>
                    <a:ext uri="{9D8B030D-6E8A-4147-A177-3AD203B41FA5}">
                      <a16:colId xmlns:a16="http://schemas.microsoft.com/office/drawing/2014/main" val="3341056564"/>
                    </a:ext>
                  </a:extLst>
                </a:gridCol>
                <a:gridCol w="440779">
                  <a:extLst>
                    <a:ext uri="{9D8B030D-6E8A-4147-A177-3AD203B41FA5}">
                      <a16:colId xmlns:a16="http://schemas.microsoft.com/office/drawing/2014/main" val="2378024187"/>
                    </a:ext>
                  </a:extLst>
                </a:gridCol>
                <a:gridCol w="440779">
                  <a:extLst>
                    <a:ext uri="{9D8B030D-6E8A-4147-A177-3AD203B41FA5}">
                      <a16:colId xmlns:a16="http://schemas.microsoft.com/office/drawing/2014/main" val="3952574106"/>
                    </a:ext>
                  </a:extLst>
                </a:gridCol>
                <a:gridCol w="440779">
                  <a:extLst>
                    <a:ext uri="{9D8B030D-6E8A-4147-A177-3AD203B41FA5}">
                      <a16:colId xmlns:a16="http://schemas.microsoft.com/office/drawing/2014/main" val="3228621447"/>
                    </a:ext>
                  </a:extLst>
                </a:gridCol>
                <a:gridCol w="440779">
                  <a:extLst>
                    <a:ext uri="{9D8B030D-6E8A-4147-A177-3AD203B41FA5}">
                      <a16:colId xmlns:a16="http://schemas.microsoft.com/office/drawing/2014/main" val="2408160878"/>
                    </a:ext>
                  </a:extLst>
                </a:gridCol>
                <a:gridCol w="440779">
                  <a:extLst>
                    <a:ext uri="{9D8B030D-6E8A-4147-A177-3AD203B41FA5}">
                      <a16:colId xmlns:a16="http://schemas.microsoft.com/office/drawing/2014/main" val="330123747"/>
                    </a:ext>
                  </a:extLst>
                </a:gridCol>
                <a:gridCol w="440779">
                  <a:extLst>
                    <a:ext uri="{9D8B030D-6E8A-4147-A177-3AD203B41FA5}">
                      <a16:colId xmlns:a16="http://schemas.microsoft.com/office/drawing/2014/main" val="2503126322"/>
                    </a:ext>
                  </a:extLst>
                </a:gridCol>
                <a:gridCol w="440779">
                  <a:extLst>
                    <a:ext uri="{9D8B030D-6E8A-4147-A177-3AD203B41FA5}">
                      <a16:colId xmlns:a16="http://schemas.microsoft.com/office/drawing/2014/main" val="2359028703"/>
                    </a:ext>
                  </a:extLst>
                </a:gridCol>
                <a:gridCol w="440779">
                  <a:extLst>
                    <a:ext uri="{9D8B030D-6E8A-4147-A177-3AD203B41FA5}">
                      <a16:colId xmlns:a16="http://schemas.microsoft.com/office/drawing/2014/main" val="3549672361"/>
                    </a:ext>
                  </a:extLst>
                </a:gridCol>
              </a:tblGrid>
              <a:tr h="269874">
                <a:tc rowSpan="2" gridSpan="2">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区分</a:t>
                      </a:r>
                    </a:p>
                  </a:txBody>
                  <a:tcPr marL="93446" marR="93446" marT="46723" marB="467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gridSpan="5">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県</a:t>
                      </a:r>
                    </a:p>
                  </a:txBody>
                  <a:tcPr marL="93446" marR="93446" marT="46723" marB="467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風間浦村</a:t>
                      </a:r>
                      <a:b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b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再掲</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93446" marR="93446" marT="46723" marB="467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10027993"/>
                  </a:ext>
                </a:extLst>
              </a:tr>
              <a:tr h="185678">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30</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平成</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31</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年度</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年度</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3</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4</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年度</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30</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平成</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31</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年度</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年度</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3</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年度</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4</a:t>
                      </a: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年度</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2640989"/>
                  </a:ext>
                </a:extLst>
              </a:tr>
              <a:tr h="176429">
                <a:tc gridSpan="2">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認定者数</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93446" marR="93446" marT="46723" marB="467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77,081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77,358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78,308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78,365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78,134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157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149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144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144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140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767853490"/>
                  </a:ext>
                </a:extLst>
              </a:tr>
              <a:tr h="126027">
                <a:tc>
                  <a:txBody>
                    <a:bodyPr/>
                    <a:lstStyle/>
                    <a:p>
                      <a:pPr algn="l" fontAlgn="t"/>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糖尿病</a:t>
                      </a:r>
                    </a:p>
                  </a:txBody>
                  <a:tcPr marL="18000" marR="18000"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実人数</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16,958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16,932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17,264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17,371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17,776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48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48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45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45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328957173"/>
                  </a:ext>
                </a:extLst>
              </a:tr>
              <a:tr h="126027">
                <a:tc>
                  <a:txBody>
                    <a:bodyPr/>
                    <a:lstStyle/>
                    <a:p>
                      <a:pPr algn="l" fontAlgn="t"/>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有病率</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21.9%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21.8%</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21.3%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21.6%</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22.0%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29.1%</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31.4%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31.3%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28.9%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30.7%</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4759218"/>
                  </a:ext>
                </a:extLst>
              </a:tr>
              <a:tr h="126027">
                <a:tc>
                  <a:txBody>
                    <a:bodyPr/>
                    <a:lstStyle/>
                    <a:p>
                      <a:pPr algn="l" fontAlgn="t"/>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高血圧症</a:t>
                      </a:r>
                    </a:p>
                  </a:txBody>
                  <a:tcPr marL="18000" marR="18000"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実人数</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39,405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39,497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39,542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39,369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39,663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69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77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73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62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70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544818833"/>
                  </a:ext>
                </a:extLst>
              </a:tr>
              <a:tr h="126027">
                <a:tc>
                  <a:txBody>
                    <a:bodyPr/>
                    <a:lstStyle/>
                    <a:p>
                      <a:pPr algn="l" fontAlgn="t"/>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有病率</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51.3%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50.9%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49.3%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49.6%</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49.6%</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49.4%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49.4%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49.3%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46.0%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47.9%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208433"/>
                  </a:ext>
                </a:extLst>
              </a:tr>
              <a:tr h="126027">
                <a:tc>
                  <a:txBody>
                    <a:bodyPr/>
                    <a:lstStyle/>
                    <a:p>
                      <a:pPr algn="l" fontAlgn="t"/>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脂質異常症</a:t>
                      </a:r>
                    </a:p>
                  </a:txBody>
                  <a:tcPr marL="18000" marR="18000"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実人数</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20,385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20,701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21,171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21,523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22,191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28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17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92504562"/>
                  </a:ext>
                </a:extLst>
              </a:tr>
              <a:tr h="126027">
                <a:tc>
                  <a:txBody>
                    <a:bodyPr/>
                    <a:lstStyle/>
                    <a:p>
                      <a:pPr algn="l" fontAlgn="t"/>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明朝" panose="02020609040205080304" pitchFamily="17" charset="-128"/>
                          <a:ea typeface="ＭＳ 明朝" panose="02020609040205080304" pitchFamily="17" charset="-128"/>
                        </a:rPr>
                        <a:t>有病率</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26.3%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26.5%</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26.1%</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26.8%</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27.4%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16.2%</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17.7%</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18.2%</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16.7%</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16.5%</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2600957"/>
                  </a:ext>
                </a:extLst>
              </a:tr>
              <a:tr h="126027">
                <a:tc>
                  <a:txBody>
                    <a:bodyPr/>
                    <a:lstStyle/>
                    <a:p>
                      <a:pPr algn="l" fontAlgn="t"/>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心臓病</a:t>
                      </a:r>
                    </a:p>
                  </a:txBody>
                  <a:tcPr marL="18000" marR="18000"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実人数</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43,981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44,066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44,197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43,916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43,977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82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88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87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82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82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186412199"/>
                  </a:ext>
                </a:extLst>
              </a:tr>
              <a:tr h="126027">
                <a:tc>
                  <a:txBody>
                    <a:bodyPr/>
                    <a:lstStyle/>
                    <a:p>
                      <a:pPr algn="l" fontAlgn="t"/>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有病率</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57.3%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56.8%</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55.1%</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55.4%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55.1%</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58.0%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57.2%</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57.3%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57.0%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57.4%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5669804"/>
                  </a:ext>
                </a:extLst>
              </a:tr>
              <a:tr h="126027">
                <a:tc>
                  <a:txBody>
                    <a:bodyPr/>
                    <a:lstStyle/>
                    <a:p>
                      <a:pPr algn="l" fontAlgn="t"/>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脳疾患</a:t>
                      </a:r>
                    </a:p>
                  </a:txBody>
                  <a:tcPr marL="18000" marR="18000"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実人数</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19,299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18,702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18,404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17,639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17,224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35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37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26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141106651"/>
                  </a:ext>
                </a:extLst>
              </a:tr>
              <a:tr h="126027">
                <a:tc>
                  <a:txBody>
                    <a:bodyPr/>
                    <a:lstStyle/>
                    <a:p>
                      <a:pPr algn="l" fontAlgn="t"/>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有病率</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25.4%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24.5%</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23.2%</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22.6%</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21.8%</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25.4%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25.5%</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22.3%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21.2%</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19.7%</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709068"/>
                  </a:ext>
                </a:extLst>
              </a:tr>
              <a:tr h="126027">
                <a:tc>
                  <a:txBody>
                    <a:bodyPr/>
                    <a:lstStyle/>
                    <a:p>
                      <a:pPr algn="l" fontAlgn="t"/>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悪性新生物</a:t>
                      </a:r>
                    </a:p>
                  </a:txBody>
                  <a:tcPr marL="18000" marR="18000"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実人数</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6,924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7,027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7,229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7,247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7,451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93074859"/>
                  </a:ext>
                </a:extLst>
              </a:tr>
              <a:tr h="126027">
                <a:tc>
                  <a:txBody>
                    <a:bodyPr/>
                    <a:lstStyle/>
                    <a:p>
                      <a:pPr algn="l" fontAlgn="t"/>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有病率</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8.8%</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9.0%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8.8%</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9.0%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9.0%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8.0%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8.4%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8.8%</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8.8%</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8.5%</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7252774"/>
                  </a:ext>
                </a:extLst>
              </a:tr>
              <a:tr h="126027">
                <a:tc>
                  <a:txBody>
                    <a:bodyPr/>
                    <a:lstStyle/>
                    <a:p>
                      <a:pPr algn="l" fontAlgn="t"/>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筋・骨格</a:t>
                      </a:r>
                    </a:p>
                  </a:txBody>
                  <a:tcPr marL="18000" marR="18000"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実人数</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35,440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35,288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35,671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35,463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35,718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70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70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75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73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79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442767298"/>
                  </a:ext>
                </a:extLst>
              </a:tr>
              <a:tr h="126027">
                <a:tc>
                  <a:txBody>
                    <a:bodyPr/>
                    <a:lstStyle/>
                    <a:p>
                      <a:pPr algn="l" fontAlgn="t"/>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有病率</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45.9%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45.8%</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44.4%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44.6%</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44.6%</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47.4%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46.8%</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50.6%</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48.9%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52.2%</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5776791"/>
                  </a:ext>
                </a:extLst>
              </a:tr>
              <a:tr h="126027">
                <a:tc>
                  <a:txBody>
                    <a:bodyPr/>
                    <a:lstStyle/>
                    <a:p>
                      <a:pPr algn="l" fontAlgn="t"/>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精神</a:t>
                      </a:r>
                    </a:p>
                  </a:txBody>
                  <a:tcPr marL="18000" marR="18000"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実人数</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28,466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28,626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28,653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28,032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27,918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74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69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60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61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558703357"/>
                  </a:ext>
                </a:extLst>
              </a:tr>
              <a:tr h="126027">
                <a:tc>
                  <a:txBody>
                    <a:bodyPr/>
                    <a:lstStyle/>
                    <a:p>
                      <a:pPr algn="l" fontAlgn="t"/>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有病率</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8000" marR="18000"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37.1%</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36.7%</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35.8%</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35.6%</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35.0%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51.5%</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47.9%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45.0%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42.0%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42.4%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0908893"/>
                  </a:ext>
                </a:extLst>
              </a:tr>
            </a:tbl>
          </a:graphicData>
        </a:graphic>
      </p:graphicFrame>
      <p:sp>
        <p:nvSpPr>
          <p:cNvPr id="12" name="注釈文章 9"/>
          <p:cNvSpPr txBox="1">
            <a:spLocks noChangeAspect="1"/>
          </p:cNvSpPr>
          <p:nvPr/>
        </p:nvSpPr>
        <p:spPr>
          <a:xfrm>
            <a:off x="582527" y="7483788"/>
            <a:ext cx="4956546" cy="215444"/>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出典</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国保データベース</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(KDB)</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システム</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地域の全体像の把握</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17" name="スライド番号プレースホルダ 9"/>
          <p:cNvSpPr>
            <a:spLocks noGrp="1" noChangeAspect="1"/>
          </p:cNvSpPr>
          <p:nvPr>
            <p:ph type="sldNum" sz="quarter" idx="12"/>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800" b="0" i="0" u="none" strike="noStrike" kern="1200" cap="none" spc="0" normalizeH="0" baseline="0" noProof="0" smtClean="0">
                <a:ln>
                  <a:noFill/>
                </a:ln>
                <a:solidFill>
                  <a:prstClr val="black">
                    <a:tint val="75000"/>
                  </a:prstClr>
                </a:solidFill>
                <a:effectLst/>
                <a:uLnTx/>
                <a:uFillTx/>
                <a:latin typeface="ＭＳ 明朝" panose="02020609040205080304" pitchFamily="17" charset="-128"/>
                <a:ea typeface="ＭＳ 明朝" panose="02020609040205080304" pitchFamily="17" charset="-128"/>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1" lang="ja-JP" altLang="en-US" sz="800" b="0" i="0" u="none" strike="noStrike" kern="1200" cap="none" spc="0" normalizeH="0" baseline="0" noProof="0" dirty="0">
              <a:ln>
                <a:noFill/>
              </a:ln>
              <a:solidFill>
                <a:prstClr val="black">
                  <a:tint val="75000"/>
                </a:prstClr>
              </a:solidFill>
              <a:effectLst/>
              <a:uLnTx/>
              <a:uFillTx/>
              <a:latin typeface="ＭＳ 明朝" panose="02020609040205080304" pitchFamily="17" charset="-128"/>
              <a:ea typeface="ＭＳ 明朝" panose="02020609040205080304" pitchFamily="17" charset="-128"/>
            </a:endParaRPr>
          </a:p>
        </p:txBody>
      </p:sp>
      <p:sp>
        <p:nvSpPr>
          <p:cNvPr id="20" name="Rectangle 5"/>
          <p:cNvSpPr>
            <a:spLocks noChangeAspect="1" noChangeArrowheads="1"/>
          </p:cNvSpPr>
          <p:nvPr/>
        </p:nvSpPr>
        <p:spPr bwMode="auto">
          <a:xfrm>
            <a:off x="573003" y="1214007"/>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年度別認定者の疾病別有病状況</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県</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p>
        </p:txBody>
      </p:sp>
      <p:sp>
        <p:nvSpPr>
          <p:cNvPr id="23" name="注釈文章 9"/>
          <p:cNvSpPr txBox="1">
            <a:spLocks noChangeAspect="1"/>
          </p:cNvSpPr>
          <p:nvPr/>
        </p:nvSpPr>
        <p:spPr>
          <a:xfrm>
            <a:off x="582528" y="4140000"/>
            <a:ext cx="5782833" cy="215444"/>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出典</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国保データベース</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(KDB)</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システム</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地域の全体像の把握</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14" name="Rectangle 5"/>
          <p:cNvSpPr>
            <a:spLocks noChangeAspect="1" noChangeArrowheads="1"/>
          </p:cNvSpPr>
          <p:nvPr/>
        </p:nvSpPr>
        <p:spPr bwMode="auto">
          <a:xfrm>
            <a:off x="582529" y="4576763"/>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年度別認定者の疾病別有病状況</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同規模</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p>
        </p:txBody>
      </p:sp>
      <p:sp>
        <p:nvSpPr>
          <p:cNvPr id="9" name="Rectangle 5">
            <a:extLst>
              <a:ext uri="{FF2B5EF4-FFF2-40B4-BE49-F238E27FC236}">
                <a16:creationId xmlns:a16="http://schemas.microsoft.com/office/drawing/2014/main" id="{50A3D0E1-C595-DE5C-8367-E99F99B724B4}"/>
              </a:ext>
            </a:extLst>
          </p:cNvPr>
          <p:cNvSpPr>
            <a:spLocks noChangeAspect="1" noChangeArrowheads="1"/>
          </p:cNvSpPr>
          <p:nvPr/>
        </p:nvSpPr>
        <p:spPr bwMode="auto">
          <a:xfrm>
            <a:off x="582098" y="904876"/>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(5)</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要介護</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支援</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認定者の疾病別有病率の推移</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endParaRPr>
          </a:p>
        </p:txBody>
      </p:sp>
    </p:spTree>
    <p:extLst>
      <p:ext uri="{BB962C8B-B14F-4D97-AF65-F5344CB8AC3E}">
        <p14:creationId xmlns:p14="http://schemas.microsoft.com/office/powerpoint/2010/main" val="41117614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 9"/>
          <p:cNvSpPr>
            <a:spLocks noGrp="1" noChangeAspect="1"/>
          </p:cNvSpPr>
          <p:nvPr>
            <p:ph type="sldNum" sz="quarter" idx="12"/>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800" b="0" i="0" u="none" strike="noStrike" kern="1200" cap="none" spc="0" normalizeH="0" baseline="0" noProof="0" smtClean="0">
                <a:ln>
                  <a:noFill/>
                </a:ln>
                <a:solidFill>
                  <a:prstClr val="black">
                    <a:tint val="75000"/>
                  </a:prstClr>
                </a:solidFill>
                <a:effectLst/>
                <a:uLnTx/>
                <a:uFillTx/>
                <a:latin typeface="ＭＳ 明朝" panose="02020609040205080304" pitchFamily="17" charset="-128"/>
                <a:ea typeface="ＭＳ 明朝" panose="02020609040205080304" pitchFamily="17" charset="-128"/>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1" lang="ja-JP" altLang="en-US" sz="800" b="0" i="0" u="none" strike="noStrike" kern="1200" cap="none" spc="0" normalizeH="0" baseline="0" noProof="0" dirty="0">
              <a:ln>
                <a:noFill/>
              </a:ln>
              <a:solidFill>
                <a:prstClr val="black">
                  <a:tint val="75000"/>
                </a:prstClr>
              </a:solidFill>
              <a:effectLst/>
              <a:uLnTx/>
              <a:uFillTx/>
              <a:latin typeface="ＭＳ 明朝" panose="02020609040205080304" pitchFamily="17" charset="-128"/>
              <a:ea typeface="ＭＳ 明朝" panose="02020609040205080304" pitchFamily="17" charset="-128"/>
            </a:endParaRPr>
          </a:p>
        </p:txBody>
      </p:sp>
      <p:sp>
        <p:nvSpPr>
          <p:cNvPr id="20" name="Rectangle 5"/>
          <p:cNvSpPr>
            <a:spLocks noChangeAspect="1" noChangeArrowheads="1"/>
          </p:cNvSpPr>
          <p:nvPr/>
        </p:nvSpPr>
        <p:spPr bwMode="auto">
          <a:xfrm>
            <a:off x="584008" y="907733"/>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年度別認定者の疾病別有病状況</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国</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p>
        </p:txBody>
      </p:sp>
      <p:sp>
        <p:nvSpPr>
          <p:cNvPr id="23" name="注釈文章 9"/>
          <p:cNvSpPr txBox="1">
            <a:spLocks noChangeAspect="1"/>
          </p:cNvSpPr>
          <p:nvPr/>
        </p:nvSpPr>
        <p:spPr>
          <a:xfrm>
            <a:off x="584007" y="3862149"/>
            <a:ext cx="5782833" cy="215444"/>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出典</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国保データベース</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(KDB)</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システム</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地域の全体像の把握</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graphicFrame>
        <p:nvGraphicFramePr>
          <p:cNvPr id="5" name="表 4">
            <a:extLst>
              <a:ext uri="{FF2B5EF4-FFF2-40B4-BE49-F238E27FC236}">
                <a16:creationId xmlns:a16="http://schemas.microsoft.com/office/drawing/2014/main" id="{6A113581-31DC-6EFD-3E07-AB4B9FDBF0AE}"/>
              </a:ext>
            </a:extLst>
          </p:cNvPr>
          <p:cNvGraphicFramePr>
            <a:graphicFrameLocks noGrp="1"/>
          </p:cNvGraphicFramePr>
          <p:nvPr>
            <p:extLst>
              <p:ext uri="{D42A27DB-BD31-4B8C-83A1-F6EECF244321}">
                <p14:modId xmlns:p14="http://schemas.microsoft.com/office/powerpoint/2010/main" val="3031176965"/>
              </p:ext>
            </p:extLst>
          </p:nvPr>
        </p:nvGraphicFramePr>
        <p:xfrm>
          <a:off x="580085" y="1213334"/>
          <a:ext cx="5324294" cy="2664000"/>
        </p:xfrm>
        <a:graphic>
          <a:graphicData uri="http://schemas.openxmlformats.org/drawingml/2006/table">
            <a:tbl>
              <a:tblPr/>
              <a:tblGrid>
                <a:gridCol w="458742">
                  <a:extLst>
                    <a:ext uri="{9D8B030D-6E8A-4147-A177-3AD203B41FA5}">
                      <a16:colId xmlns:a16="http://schemas.microsoft.com/office/drawing/2014/main" val="2555518451"/>
                    </a:ext>
                  </a:extLst>
                </a:gridCol>
                <a:gridCol w="458742">
                  <a:extLst>
                    <a:ext uri="{9D8B030D-6E8A-4147-A177-3AD203B41FA5}">
                      <a16:colId xmlns:a16="http://schemas.microsoft.com/office/drawing/2014/main" val="2286617879"/>
                    </a:ext>
                  </a:extLst>
                </a:gridCol>
                <a:gridCol w="440681">
                  <a:extLst>
                    <a:ext uri="{9D8B030D-6E8A-4147-A177-3AD203B41FA5}">
                      <a16:colId xmlns:a16="http://schemas.microsoft.com/office/drawing/2014/main" val="3291950228"/>
                    </a:ext>
                  </a:extLst>
                </a:gridCol>
                <a:gridCol w="440681">
                  <a:extLst>
                    <a:ext uri="{9D8B030D-6E8A-4147-A177-3AD203B41FA5}">
                      <a16:colId xmlns:a16="http://schemas.microsoft.com/office/drawing/2014/main" val="687083941"/>
                    </a:ext>
                  </a:extLst>
                </a:gridCol>
                <a:gridCol w="440681">
                  <a:extLst>
                    <a:ext uri="{9D8B030D-6E8A-4147-A177-3AD203B41FA5}">
                      <a16:colId xmlns:a16="http://schemas.microsoft.com/office/drawing/2014/main" val="384477805"/>
                    </a:ext>
                  </a:extLst>
                </a:gridCol>
                <a:gridCol w="440681">
                  <a:extLst>
                    <a:ext uri="{9D8B030D-6E8A-4147-A177-3AD203B41FA5}">
                      <a16:colId xmlns:a16="http://schemas.microsoft.com/office/drawing/2014/main" val="4023992248"/>
                    </a:ext>
                  </a:extLst>
                </a:gridCol>
                <a:gridCol w="440681">
                  <a:extLst>
                    <a:ext uri="{9D8B030D-6E8A-4147-A177-3AD203B41FA5}">
                      <a16:colId xmlns:a16="http://schemas.microsoft.com/office/drawing/2014/main" val="234262685"/>
                    </a:ext>
                  </a:extLst>
                </a:gridCol>
                <a:gridCol w="440681">
                  <a:extLst>
                    <a:ext uri="{9D8B030D-6E8A-4147-A177-3AD203B41FA5}">
                      <a16:colId xmlns:a16="http://schemas.microsoft.com/office/drawing/2014/main" val="4117077931"/>
                    </a:ext>
                  </a:extLst>
                </a:gridCol>
                <a:gridCol w="440681">
                  <a:extLst>
                    <a:ext uri="{9D8B030D-6E8A-4147-A177-3AD203B41FA5}">
                      <a16:colId xmlns:a16="http://schemas.microsoft.com/office/drawing/2014/main" val="1885484897"/>
                    </a:ext>
                  </a:extLst>
                </a:gridCol>
                <a:gridCol w="440681">
                  <a:extLst>
                    <a:ext uri="{9D8B030D-6E8A-4147-A177-3AD203B41FA5}">
                      <a16:colId xmlns:a16="http://schemas.microsoft.com/office/drawing/2014/main" val="2242880753"/>
                    </a:ext>
                  </a:extLst>
                </a:gridCol>
                <a:gridCol w="440681">
                  <a:extLst>
                    <a:ext uri="{9D8B030D-6E8A-4147-A177-3AD203B41FA5}">
                      <a16:colId xmlns:a16="http://schemas.microsoft.com/office/drawing/2014/main" val="353771816"/>
                    </a:ext>
                  </a:extLst>
                </a:gridCol>
                <a:gridCol w="440681">
                  <a:extLst>
                    <a:ext uri="{9D8B030D-6E8A-4147-A177-3AD203B41FA5}">
                      <a16:colId xmlns:a16="http://schemas.microsoft.com/office/drawing/2014/main" val="1621858301"/>
                    </a:ext>
                  </a:extLst>
                </a:gridCol>
              </a:tblGrid>
              <a:tr h="277200">
                <a:tc rowSpan="2" gridSpan="2">
                  <a:txBody>
                    <a:bodyPr/>
                    <a:lstStyle/>
                    <a:p>
                      <a:pPr algn="ctr" fontAlgn="ct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区分</a:t>
                      </a:r>
                    </a:p>
                  </a:txBody>
                  <a:tcPr marL="4629" marR="4629" marT="4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gridSpan="5">
                  <a:txBody>
                    <a:bodyPr/>
                    <a:lstStyle/>
                    <a:p>
                      <a:pPr algn="ctr" fontAlgn="ct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国</a:t>
                      </a:r>
                    </a:p>
                  </a:txBody>
                  <a:tcPr marL="4629" marR="4629" marT="4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風間浦村</a:t>
                      </a:r>
                      <a:b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br>
                      <a:r>
                        <a:rPr lang="en-US" altLang="ja-JP" sz="600" b="0" i="0" u="none" strike="noStrike" dirty="0">
                          <a:solidFill>
                            <a:srgbClr val="000000"/>
                          </a:solidFill>
                          <a:effectLst/>
                          <a:latin typeface="ＭＳ Ｐ明朝" panose="02020600040205080304" pitchFamily="18" charset="-128"/>
                          <a:ea typeface="ＭＳ Ｐ明朝" panose="02020600040205080304" pitchFamily="18" charset="-128"/>
                        </a:rPr>
                        <a:t>(</a:t>
                      </a: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再掲</a:t>
                      </a:r>
                      <a:r>
                        <a:rPr lang="en-US" altLang="ja-JP" sz="600" b="0" i="0" u="none" strike="noStrike" dirty="0">
                          <a:solidFill>
                            <a:srgbClr val="000000"/>
                          </a:solidFill>
                          <a:effectLst/>
                          <a:latin typeface="ＭＳ Ｐ明朝" panose="02020600040205080304" pitchFamily="18" charset="-128"/>
                          <a:ea typeface="ＭＳ Ｐ明朝" panose="02020600040205080304" pitchFamily="18" charset="-128"/>
                        </a:rPr>
                        <a:t>)</a:t>
                      </a:r>
                    </a:p>
                  </a:txBody>
                  <a:tcPr marL="4629" marR="4629" marT="4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13559499"/>
                  </a:ext>
                </a:extLst>
              </a:tr>
              <a:tr h="187200">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平成</a:t>
                      </a:r>
                      <a:r>
                        <a:rPr lang="en-US" altLang="ja-JP" sz="600" b="0" i="0" u="none" strike="noStrike" dirty="0">
                          <a:solidFill>
                            <a:srgbClr val="000000"/>
                          </a:solidFill>
                          <a:effectLst/>
                          <a:latin typeface="ＭＳ Ｐ明朝" panose="02020600040205080304" pitchFamily="18" charset="-128"/>
                          <a:ea typeface="ＭＳ Ｐ明朝" panose="02020600040205080304" pitchFamily="18" charset="-128"/>
                        </a:rPr>
                        <a:t>30</a:t>
                      </a: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年度</a:t>
                      </a:r>
                    </a:p>
                  </a:txBody>
                  <a:tcPr marL="4629" marR="4629" marT="4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平成</a:t>
                      </a:r>
                      <a:r>
                        <a:rPr lang="en-US" altLang="ja-JP" sz="600" b="0" i="0" u="none" strike="noStrike" dirty="0">
                          <a:solidFill>
                            <a:srgbClr val="000000"/>
                          </a:solidFill>
                          <a:effectLst/>
                          <a:latin typeface="ＭＳ Ｐ明朝" panose="02020600040205080304" pitchFamily="18" charset="-128"/>
                          <a:ea typeface="ＭＳ Ｐ明朝" panose="02020600040205080304" pitchFamily="18" charset="-128"/>
                        </a:rPr>
                        <a:t>31</a:t>
                      </a: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年度</a:t>
                      </a:r>
                    </a:p>
                  </a:txBody>
                  <a:tcPr marL="4629" marR="4629" marT="4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令和</a:t>
                      </a:r>
                      <a:r>
                        <a:rPr lang="en-US" altLang="ja-JP" sz="600" b="0" i="0" u="none" strike="noStrike" dirty="0">
                          <a:solidFill>
                            <a:srgbClr val="000000"/>
                          </a:solidFill>
                          <a:effectLst/>
                          <a:latin typeface="ＭＳ Ｐ明朝" panose="02020600040205080304" pitchFamily="18" charset="-128"/>
                          <a:ea typeface="ＭＳ Ｐ明朝" panose="02020600040205080304" pitchFamily="18" charset="-128"/>
                        </a:rPr>
                        <a:t>2</a:t>
                      </a: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年度</a:t>
                      </a:r>
                    </a:p>
                  </a:txBody>
                  <a:tcPr marL="4629" marR="4629" marT="4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令和</a:t>
                      </a:r>
                      <a:r>
                        <a:rPr lang="en-US" altLang="ja-JP" sz="600" b="0" i="0" u="none" strike="noStrike" dirty="0">
                          <a:solidFill>
                            <a:srgbClr val="000000"/>
                          </a:solidFill>
                          <a:effectLst/>
                          <a:latin typeface="ＭＳ Ｐ明朝" panose="02020600040205080304" pitchFamily="18" charset="-128"/>
                          <a:ea typeface="ＭＳ Ｐ明朝" panose="02020600040205080304" pitchFamily="18" charset="-128"/>
                        </a:rPr>
                        <a:t>3</a:t>
                      </a: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年度</a:t>
                      </a:r>
                    </a:p>
                  </a:txBody>
                  <a:tcPr marL="4629" marR="4629" marT="4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令和</a:t>
                      </a:r>
                      <a:r>
                        <a:rPr lang="en-US" altLang="ja-JP" sz="600" b="0" i="0" u="none" strike="noStrike" dirty="0">
                          <a:solidFill>
                            <a:srgbClr val="000000"/>
                          </a:solidFill>
                          <a:effectLst/>
                          <a:latin typeface="ＭＳ Ｐ明朝" panose="02020600040205080304" pitchFamily="18" charset="-128"/>
                          <a:ea typeface="ＭＳ Ｐ明朝" panose="02020600040205080304" pitchFamily="18" charset="-128"/>
                        </a:rPr>
                        <a:t>4</a:t>
                      </a: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年度</a:t>
                      </a:r>
                    </a:p>
                  </a:txBody>
                  <a:tcPr marL="4629" marR="4629" marT="4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平成</a:t>
                      </a:r>
                      <a:r>
                        <a:rPr lang="en-US" altLang="ja-JP" sz="600" b="0" i="0" u="none" strike="noStrike" dirty="0">
                          <a:solidFill>
                            <a:srgbClr val="000000"/>
                          </a:solidFill>
                          <a:effectLst/>
                          <a:latin typeface="ＭＳ Ｐ明朝" panose="02020600040205080304" pitchFamily="18" charset="-128"/>
                          <a:ea typeface="ＭＳ Ｐ明朝" panose="02020600040205080304" pitchFamily="18" charset="-128"/>
                        </a:rPr>
                        <a:t>30</a:t>
                      </a: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年度</a:t>
                      </a:r>
                    </a:p>
                  </a:txBody>
                  <a:tcPr marL="4629" marR="4629" marT="4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平成</a:t>
                      </a:r>
                      <a:r>
                        <a:rPr lang="en-US" altLang="ja-JP" sz="600" b="0" i="0" u="none" strike="noStrike" dirty="0">
                          <a:solidFill>
                            <a:srgbClr val="000000"/>
                          </a:solidFill>
                          <a:effectLst/>
                          <a:latin typeface="ＭＳ Ｐ明朝" panose="02020600040205080304" pitchFamily="18" charset="-128"/>
                          <a:ea typeface="ＭＳ Ｐ明朝" panose="02020600040205080304" pitchFamily="18" charset="-128"/>
                        </a:rPr>
                        <a:t>31</a:t>
                      </a: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年度</a:t>
                      </a:r>
                    </a:p>
                  </a:txBody>
                  <a:tcPr marL="4629" marR="4629" marT="4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令和</a:t>
                      </a:r>
                      <a:r>
                        <a:rPr lang="en-US" altLang="ja-JP" sz="600" b="0" i="0" u="none" strike="noStrike" dirty="0">
                          <a:solidFill>
                            <a:srgbClr val="000000"/>
                          </a:solidFill>
                          <a:effectLst/>
                          <a:latin typeface="ＭＳ Ｐ明朝" panose="02020600040205080304" pitchFamily="18" charset="-128"/>
                          <a:ea typeface="ＭＳ Ｐ明朝" panose="02020600040205080304" pitchFamily="18" charset="-128"/>
                        </a:rPr>
                        <a:t>2</a:t>
                      </a: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年度</a:t>
                      </a:r>
                    </a:p>
                  </a:txBody>
                  <a:tcPr marL="4629" marR="4629" marT="4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令和</a:t>
                      </a:r>
                      <a:r>
                        <a:rPr lang="en-US" altLang="ja-JP" sz="600" b="0" i="0" u="none" strike="noStrike" dirty="0">
                          <a:solidFill>
                            <a:srgbClr val="000000"/>
                          </a:solidFill>
                          <a:effectLst/>
                          <a:latin typeface="ＭＳ Ｐ明朝" panose="02020600040205080304" pitchFamily="18" charset="-128"/>
                          <a:ea typeface="ＭＳ Ｐ明朝" panose="02020600040205080304" pitchFamily="18" charset="-128"/>
                        </a:rPr>
                        <a:t>3</a:t>
                      </a: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年度</a:t>
                      </a:r>
                    </a:p>
                  </a:txBody>
                  <a:tcPr marL="4629" marR="4629" marT="4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令和</a:t>
                      </a:r>
                      <a:r>
                        <a:rPr lang="en-US" altLang="ja-JP" sz="600" b="0" i="0" u="none" strike="noStrike" dirty="0">
                          <a:solidFill>
                            <a:srgbClr val="000000"/>
                          </a:solidFill>
                          <a:effectLst/>
                          <a:latin typeface="ＭＳ Ｐ明朝" panose="02020600040205080304" pitchFamily="18" charset="-128"/>
                          <a:ea typeface="ＭＳ Ｐ明朝" panose="02020600040205080304" pitchFamily="18" charset="-128"/>
                        </a:rPr>
                        <a:t>4</a:t>
                      </a: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年度</a:t>
                      </a:r>
                    </a:p>
                  </a:txBody>
                  <a:tcPr marL="4629" marR="4629" marT="4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8081890"/>
                  </a:ext>
                </a:extLst>
              </a:tr>
              <a:tr h="183600">
                <a:tc gridSpan="2">
                  <a:txBody>
                    <a:bodyPr/>
                    <a:lstStyle/>
                    <a:p>
                      <a:pPr algn="ctr" fontAlgn="ctr"/>
                      <a:r>
                        <a:rPr lang="ja-JP" altLang="en-US" sz="700" b="0" i="0" u="none" strike="noStrike">
                          <a:solidFill>
                            <a:srgbClr val="000000"/>
                          </a:solidFill>
                          <a:effectLst/>
                          <a:latin typeface="ＭＳ Ｐ明朝" panose="02020600040205080304" pitchFamily="18" charset="-128"/>
                          <a:ea typeface="ＭＳ Ｐ明朝" panose="02020600040205080304" pitchFamily="18" charset="-128"/>
                        </a:rPr>
                        <a:t>認定者数</a:t>
                      </a:r>
                      <a:r>
                        <a:rPr lang="en-US" altLang="ja-JP" sz="700" b="0" i="0" u="none" strike="noStrike" dirty="0">
                          <a:solidFill>
                            <a:srgbClr val="000000"/>
                          </a:solidFill>
                          <a:effectLst/>
                          <a:latin typeface="ＭＳ Ｐ明朝" panose="02020600040205080304" pitchFamily="18" charset="-128"/>
                          <a:ea typeface="ＭＳ Ｐ明朝" panose="02020600040205080304" pitchFamily="18" charset="-128"/>
                        </a:rPr>
                        <a:t>(</a:t>
                      </a:r>
                      <a:r>
                        <a:rPr lang="ja-JP" altLang="en-US" sz="700" b="0" i="0" u="none" strike="noStrike">
                          <a:solidFill>
                            <a:srgbClr val="000000"/>
                          </a:solidFill>
                          <a:effectLst/>
                          <a:latin typeface="ＭＳ Ｐ明朝" panose="02020600040205080304" pitchFamily="18" charset="-128"/>
                          <a:ea typeface="ＭＳ Ｐ明朝" panose="02020600040205080304" pitchFamily="18" charset="-128"/>
                        </a:rPr>
                        <a:t>人</a:t>
                      </a:r>
                      <a:r>
                        <a:rPr lang="en-US" altLang="ja-JP" sz="700" b="0" i="0" u="none" strike="noStrike" dirty="0">
                          <a:solidFill>
                            <a:srgbClr val="000000"/>
                          </a:solidFill>
                          <a:effectLst/>
                          <a:latin typeface="ＭＳ Ｐ明朝" panose="02020600040205080304" pitchFamily="18" charset="-128"/>
                          <a:ea typeface="ＭＳ Ｐ明朝" panose="02020600040205080304" pitchFamily="18" charset="-128"/>
                        </a:rPr>
                        <a:t>)</a:t>
                      </a:r>
                    </a:p>
                  </a:txBody>
                  <a:tcPr marL="4629" marR="4629" marT="4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6,482,704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6,620,276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6,750,178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6,837,233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6,880,137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157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149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144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144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140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580200434"/>
                  </a:ext>
                </a:extLst>
              </a:tr>
              <a:tr h="126000">
                <a:tc>
                  <a:txBody>
                    <a:bodyPr/>
                    <a:lstStyle/>
                    <a:p>
                      <a:pPr algn="l" fontAlgn="t"/>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糖尿病</a:t>
                      </a:r>
                    </a:p>
                  </a:txBody>
                  <a:tcPr marL="18000" marR="18000" marT="4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実人数</a:t>
                      </a:r>
                      <a:r>
                        <a:rPr lang="en-US" altLang="ja-JP" sz="600" b="0" i="0" u="none" strike="noStrike" dirty="0">
                          <a:solidFill>
                            <a:srgbClr val="000000"/>
                          </a:solidFill>
                          <a:effectLst/>
                          <a:latin typeface="ＭＳ Ｐ明朝" panose="02020600040205080304" pitchFamily="18" charset="-128"/>
                          <a:ea typeface="ＭＳ Ｐ明朝" panose="02020600040205080304" pitchFamily="18" charset="-128"/>
                        </a:rPr>
                        <a:t>(</a:t>
                      </a: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人</a:t>
                      </a:r>
                      <a:r>
                        <a:rPr lang="en-US" altLang="ja-JP" sz="600" b="0" i="0" u="none" strike="noStrike" dirty="0">
                          <a:solidFill>
                            <a:srgbClr val="000000"/>
                          </a:solidFill>
                          <a:effectLst/>
                          <a:latin typeface="ＭＳ Ｐ明朝" panose="02020600040205080304" pitchFamily="18" charset="-128"/>
                          <a:ea typeface="ＭＳ Ｐ明朝" panose="02020600040205080304" pitchFamily="18" charset="-128"/>
                        </a:rPr>
                        <a:t>)</a:t>
                      </a:r>
                    </a:p>
                  </a:txBody>
                  <a:tcPr marL="18000" marR="18000" marT="4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1,470,196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1,537,914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1,633,023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1,671,812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1,712,613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48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48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45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45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590289045"/>
                  </a:ext>
                </a:extLst>
              </a:tr>
              <a:tr h="126000">
                <a:tc>
                  <a:txBody>
                    <a:bodyPr/>
                    <a:lstStyle/>
                    <a:p>
                      <a:pPr algn="l" fontAlgn="t"/>
                      <a:endPar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18000" marR="18000" marT="4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有病率</a:t>
                      </a:r>
                      <a:r>
                        <a:rPr lang="en-US" altLang="ja-JP" sz="600" b="0" i="0" u="none" strike="noStrike" dirty="0">
                          <a:solidFill>
                            <a:srgbClr val="000000"/>
                          </a:solidFill>
                          <a:effectLst/>
                          <a:latin typeface="ＭＳ Ｐ明朝" panose="02020600040205080304" pitchFamily="18" charset="-128"/>
                          <a:ea typeface="ＭＳ Ｐ明朝" panose="02020600040205080304" pitchFamily="18" charset="-128"/>
                        </a:rPr>
                        <a:t>(%)</a:t>
                      </a:r>
                    </a:p>
                  </a:txBody>
                  <a:tcPr marL="18000" marR="18000" marT="4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22.4%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23.0%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23.3%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24.0%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24.3%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29.1%</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31.4%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31.3%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28.9%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30.7%</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152969"/>
                  </a:ext>
                </a:extLst>
              </a:tr>
              <a:tr h="126000">
                <a:tc>
                  <a:txBody>
                    <a:bodyPr/>
                    <a:lstStyle/>
                    <a:p>
                      <a:pPr algn="l" fontAlgn="t"/>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高血圧症</a:t>
                      </a:r>
                    </a:p>
                  </a:txBody>
                  <a:tcPr marL="18000" marR="18000" marT="4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実人数</a:t>
                      </a:r>
                      <a:r>
                        <a:rPr lang="en-US" altLang="ja-JP" sz="600" b="0" i="0" u="none" strike="noStrike" dirty="0">
                          <a:solidFill>
                            <a:srgbClr val="000000"/>
                          </a:solidFill>
                          <a:effectLst/>
                          <a:latin typeface="ＭＳ Ｐ明朝" panose="02020600040205080304" pitchFamily="18" charset="-128"/>
                          <a:ea typeface="ＭＳ Ｐ明朝" panose="02020600040205080304" pitchFamily="18" charset="-128"/>
                        </a:rPr>
                        <a:t>(</a:t>
                      </a: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人</a:t>
                      </a:r>
                      <a:r>
                        <a:rPr lang="en-US" altLang="ja-JP" sz="600" b="0" i="0" u="none" strike="noStrike" dirty="0">
                          <a:solidFill>
                            <a:srgbClr val="000000"/>
                          </a:solidFill>
                          <a:effectLst/>
                          <a:latin typeface="ＭＳ Ｐ明朝" panose="02020600040205080304" pitchFamily="18" charset="-128"/>
                          <a:ea typeface="ＭＳ Ｐ明朝" panose="02020600040205080304" pitchFamily="18" charset="-128"/>
                        </a:rPr>
                        <a:t>)</a:t>
                      </a:r>
                    </a:p>
                  </a:txBody>
                  <a:tcPr marL="18000" marR="18000" marT="4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3,318,793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3,472,146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3,642,081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3,690,454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3,744,672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69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77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73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62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70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31273904"/>
                  </a:ext>
                </a:extLst>
              </a:tr>
              <a:tr h="126000">
                <a:tc>
                  <a:txBody>
                    <a:bodyPr/>
                    <a:lstStyle/>
                    <a:p>
                      <a:pPr algn="l" fontAlgn="t"/>
                      <a:endPar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18000" marR="18000" marT="4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有病率</a:t>
                      </a:r>
                      <a:r>
                        <a:rPr lang="en-US" altLang="ja-JP" sz="600" b="0" i="0" u="none" strike="noStrike" dirty="0">
                          <a:solidFill>
                            <a:srgbClr val="000000"/>
                          </a:solidFill>
                          <a:effectLst/>
                          <a:latin typeface="ＭＳ Ｐ明朝" panose="02020600040205080304" pitchFamily="18" charset="-128"/>
                          <a:ea typeface="ＭＳ Ｐ明朝" panose="02020600040205080304" pitchFamily="18" charset="-128"/>
                        </a:rPr>
                        <a:t>(%)</a:t>
                      </a:r>
                    </a:p>
                  </a:txBody>
                  <a:tcPr marL="18000" marR="18000" marT="4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50.8%</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51.7%</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52.4%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53.2%</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53.3%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49.4%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49.4%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49.3%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46.0%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47.9%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4406854"/>
                  </a:ext>
                </a:extLst>
              </a:tr>
              <a:tr h="126000">
                <a:tc>
                  <a:txBody>
                    <a:bodyPr/>
                    <a:lstStyle/>
                    <a:p>
                      <a:pPr algn="l" fontAlgn="t"/>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脂質異常症</a:t>
                      </a:r>
                    </a:p>
                  </a:txBody>
                  <a:tcPr marL="18000" marR="18000" marT="4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実人数</a:t>
                      </a:r>
                      <a:r>
                        <a:rPr lang="en-US" altLang="ja-JP" sz="600" b="0" i="0" u="none" strike="noStrike" dirty="0">
                          <a:solidFill>
                            <a:srgbClr val="000000"/>
                          </a:solidFill>
                          <a:effectLst/>
                          <a:latin typeface="ＭＳ Ｐ明朝" panose="02020600040205080304" pitchFamily="18" charset="-128"/>
                          <a:ea typeface="ＭＳ Ｐ明朝" panose="02020600040205080304" pitchFamily="18" charset="-128"/>
                        </a:rPr>
                        <a:t>(</a:t>
                      </a: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人</a:t>
                      </a:r>
                      <a:r>
                        <a:rPr lang="en-US" altLang="ja-JP" sz="600" b="0" i="0" u="none" strike="noStrike" dirty="0">
                          <a:solidFill>
                            <a:srgbClr val="000000"/>
                          </a:solidFill>
                          <a:effectLst/>
                          <a:latin typeface="ＭＳ Ｐ明朝" panose="02020600040205080304" pitchFamily="18" charset="-128"/>
                          <a:ea typeface="ＭＳ Ｐ明朝" panose="02020600040205080304" pitchFamily="18" charset="-128"/>
                        </a:rPr>
                        <a:t>)</a:t>
                      </a:r>
                    </a:p>
                  </a:txBody>
                  <a:tcPr marL="18000" marR="18000" marT="4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1,915,551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2,036,238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2,170,776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2,236,475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2,308,216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28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17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162903503"/>
                  </a:ext>
                </a:extLst>
              </a:tr>
              <a:tr h="126000">
                <a:tc>
                  <a:txBody>
                    <a:bodyPr/>
                    <a:lstStyle/>
                    <a:p>
                      <a:pPr algn="l" fontAlgn="t"/>
                      <a:endPar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18000" marR="18000" marT="4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有病率</a:t>
                      </a:r>
                      <a:r>
                        <a:rPr lang="en-US" altLang="ja-JP" sz="600" b="0" i="0" u="none" strike="noStrike" dirty="0">
                          <a:solidFill>
                            <a:srgbClr val="000000"/>
                          </a:solidFill>
                          <a:effectLst/>
                          <a:latin typeface="ＭＳ Ｐ明朝" panose="02020600040205080304" pitchFamily="18" charset="-128"/>
                          <a:ea typeface="ＭＳ Ｐ明朝" panose="02020600040205080304" pitchFamily="18" charset="-128"/>
                        </a:rPr>
                        <a:t>(%)</a:t>
                      </a:r>
                    </a:p>
                  </a:txBody>
                  <a:tcPr marL="18000" marR="18000" marT="4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29.2%</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30.1%</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30.9%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32.0%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32.6%</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16.2%</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17.7%</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18.2%</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16.7%</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16.5%</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4052691"/>
                  </a:ext>
                </a:extLst>
              </a:tr>
              <a:tr h="126000">
                <a:tc>
                  <a:txBody>
                    <a:bodyPr/>
                    <a:lstStyle/>
                    <a:p>
                      <a:pPr algn="l" fontAlgn="t"/>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心臓病</a:t>
                      </a:r>
                    </a:p>
                  </a:txBody>
                  <a:tcPr marL="18000" marR="18000" marT="4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実人数</a:t>
                      </a:r>
                      <a:r>
                        <a:rPr lang="en-US" altLang="ja-JP" sz="600" b="0" i="0" u="none" strike="noStrike" dirty="0">
                          <a:solidFill>
                            <a:srgbClr val="000000"/>
                          </a:solidFill>
                          <a:effectLst/>
                          <a:latin typeface="ＭＳ Ｐ明朝" panose="02020600040205080304" pitchFamily="18" charset="-128"/>
                          <a:ea typeface="ＭＳ Ｐ明朝" panose="02020600040205080304" pitchFamily="18" charset="-128"/>
                        </a:rPr>
                        <a:t>(</a:t>
                      </a: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人</a:t>
                      </a:r>
                      <a:r>
                        <a:rPr lang="en-US" altLang="ja-JP" sz="600" b="0" i="0" u="none" strike="noStrike" dirty="0">
                          <a:solidFill>
                            <a:srgbClr val="000000"/>
                          </a:solidFill>
                          <a:effectLst/>
                          <a:latin typeface="ＭＳ Ｐ明朝" panose="02020600040205080304" pitchFamily="18" charset="-128"/>
                          <a:ea typeface="ＭＳ Ｐ明朝" panose="02020600040205080304" pitchFamily="18" charset="-128"/>
                        </a:rPr>
                        <a:t>)</a:t>
                      </a:r>
                    </a:p>
                  </a:txBody>
                  <a:tcPr marL="18000" marR="18000" marT="4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3,770,674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3,939,115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4,126,341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4,172,696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4,224,628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82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88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87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82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82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613721874"/>
                  </a:ext>
                </a:extLst>
              </a:tr>
              <a:tr h="126000">
                <a:tc>
                  <a:txBody>
                    <a:bodyPr/>
                    <a:lstStyle/>
                    <a:p>
                      <a:pPr algn="l" fontAlgn="t"/>
                      <a:endPar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18000" marR="18000" marT="4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有病率</a:t>
                      </a:r>
                      <a:r>
                        <a:rPr lang="en-US" altLang="ja-JP" sz="600" b="0" i="0" u="none" strike="noStrike" dirty="0">
                          <a:solidFill>
                            <a:srgbClr val="000000"/>
                          </a:solidFill>
                          <a:effectLst/>
                          <a:latin typeface="ＭＳ Ｐ明朝" panose="02020600040205080304" pitchFamily="18" charset="-128"/>
                          <a:ea typeface="ＭＳ Ｐ明朝" panose="02020600040205080304" pitchFamily="18" charset="-128"/>
                        </a:rPr>
                        <a:t>(%)</a:t>
                      </a:r>
                    </a:p>
                  </a:txBody>
                  <a:tcPr marL="18000" marR="18000" marT="4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57.8%</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58.7%</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59.5%</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60.3%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60.3%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58.0%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57.2%</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57.3%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57.0%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57.4%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9226564"/>
                  </a:ext>
                </a:extLst>
              </a:tr>
              <a:tr h="126000">
                <a:tc>
                  <a:txBody>
                    <a:bodyPr/>
                    <a:lstStyle/>
                    <a:p>
                      <a:pPr algn="l" fontAlgn="t"/>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脳疾患</a:t>
                      </a:r>
                    </a:p>
                  </a:txBody>
                  <a:tcPr marL="18000" marR="18000" marT="4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実人数</a:t>
                      </a:r>
                      <a:r>
                        <a:rPr lang="en-US" altLang="ja-JP" sz="600" b="0" i="0" u="none" strike="noStrike" dirty="0">
                          <a:solidFill>
                            <a:srgbClr val="000000"/>
                          </a:solidFill>
                          <a:effectLst/>
                          <a:latin typeface="ＭＳ Ｐ明朝" panose="02020600040205080304" pitchFamily="18" charset="-128"/>
                          <a:ea typeface="ＭＳ Ｐ明朝" panose="02020600040205080304" pitchFamily="18" charset="-128"/>
                        </a:rPr>
                        <a:t>(</a:t>
                      </a: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人</a:t>
                      </a:r>
                      <a:r>
                        <a:rPr lang="en-US" altLang="ja-JP" sz="600" b="0" i="0" u="none" strike="noStrike" dirty="0">
                          <a:solidFill>
                            <a:srgbClr val="000000"/>
                          </a:solidFill>
                          <a:effectLst/>
                          <a:latin typeface="ＭＳ Ｐ明朝" panose="02020600040205080304" pitchFamily="18" charset="-128"/>
                          <a:ea typeface="ＭＳ Ｐ明朝" panose="02020600040205080304" pitchFamily="18" charset="-128"/>
                        </a:rPr>
                        <a:t>)</a:t>
                      </a:r>
                    </a:p>
                  </a:txBody>
                  <a:tcPr marL="18000" marR="18000" marT="4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1,563,143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1,587,755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1,627,513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1,599,457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1,568,292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35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37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26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996724773"/>
                  </a:ext>
                </a:extLst>
              </a:tr>
              <a:tr h="126000">
                <a:tc>
                  <a:txBody>
                    <a:bodyPr/>
                    <a:lstStyle/>
                    <a:p>
                      <a:pPr algn="l" fontAlgn="t"/>
                      <a:endPar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18000" marR="18000" marT="4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有病率</a:t>
                      </a:r>
                      <a:r>
                        <a:rPr lang="en-US" altLang="ja-JP" sz="600" b="0" i="0" u="none" strike="noStrike" dirty="0">
                          <a:solidFill>
                            <a:srgbClr val="000000"/>
                          </a:solidFill>
                          <a:effectLst/>
                          <a:latin typeface="ＭＳ Ｐ明朝" panose="02020600040205080304" pitchFamily="18" charset="-128"/>
                          <a:ea typeface="ＭＳ Ｐ明朝" panose="02020600040205080304" pitchFamily="18" charset="-128"/>
                        </a:rPr>
                        <a:t>(%)</a:t>
                      </a:r>
                    </a:p>
                  </a:txBody>
                  <a:tcPr marL="18000" marR="18000" marT="4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24.3%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24.0%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23.6%</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23.4%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22.6%</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25.4%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25.5%</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22.3%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21.2%</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19.7%</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097026"/>
                  </a:ext>
                </a:extLst>
              </a:tr>
              <a:tr h="126000">
                <a:tc>
                  <a:txBody>
                    <a:bodyPr/>
                    <a:lstStyle/>
                    <a:p>
                      <a:pPr algn="l" fontAlgn="t"/>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悪性新生物</a:t>
                      </a:r>
                    </a:p>
                  </a:txBody>
                  <a:tcPr marL="18000" marR="18000" marT="4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実人数</a:t>
                      </a:r>
                      <a:r>
                        <a:rPr lang="en-US" altLang="ja-JP" sz="600" b="0" i="0" u="none" strike="noStrike" dirty="0">
                          <a:solidFill>
                            <a:srgbClr val="000000"/>
                          </a:solidFill>
                          <a:effectLst/>
                          <a:latin typeface="ＭＳ Ｐ明朝" panose="02020600040205080304" pitchFamily="18" charset="-128"/>
                          <a:ea typeface="ＭＳ Ｐ明朝" panose="02020600040205080304" pitchFamily="18" charset="-128"/>
                        </a:rPr>
                        <a:t>(</a:t>
                      </a: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人</a:t>
                      </a:r>
                      <a:r>
                        <a:rPr lang="en-US" altLang="ja-JP" sz="600" b="0" i="0" u="none" strike="noStrike" dirty="0">
                          <a:solidFill>
                            <a:srgbClr val="000000"/>
                          </a:solidFill>
                          <a:effectLst/>
                          <a:latin typeface="ＭＳ Ｐ明朝" panose="02020600040205080304" pitchFamily="18" charset="-128"/>
                          <a:ea typeface="ＭＳ Ｐ明朝" panose="02020600040205080304" pitchFamily="18" charset="-128"/>
                        </a:rPr>
                        <a:t>)</a:t>
                      </a:r>
                    </a:p>
                  </a:txBody>
                  <a:tcPr marL="18000" marR="18000" marT="4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702,800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739,425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798,740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817,260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837,410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126879262"/>
                  </a:ext>
                </a:extLst>
              </a:tr>
              <a:tr h="126000">
                <a:tc>
                  <a:txBody>
                    <a:bodyPr/>
                    <a:lstStyle/>
                    <a:p>
                      <a:pPr algn="l" fontAlgn="t"/>
                      <a:endPar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18000" marR="18000" marT="4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有病率</a:t>
                      </a:r>
                      <a:r>
                        <a:rPr lang="en-US" altLang="ja-JP" sz="600" b="0" i="0" u="none" strike="noStrike" dirty="0">
                          <a:solidFill>
                            <a:srgbClr val="000000"/>
                          </a:solidFill>
                          <a:effectLst/>
                          <a:latin typeface="ＭＳ Ｐ明朝" panose="02020600040205080304" pitchFamily="18" charset="-128"/>
                          <a:ea typeface="ＭＳ Ｐ明朝" panose="02020600040205080304" pitchFamily="18" charset="-128"/>
                        </a:rPr>
                        <a:t>(%)</a:t>
                      </a:r>
                    </a:p>
                  </a:txBody>
                  <a:tcPr marL="18000" marR="18000" marT="4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10.7%</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11.0%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11.3%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11.6%</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11.8%</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8.0%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8.4%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8.8%</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8.8%</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8.5%</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2675112"/>
                  </a:ext>
                </a:extLst>
              </a:tr>
              <a:tr h="126000">
                <a:tc>
                  <a:txBody>
                    <a:bodyPr/>
                    <a:lstStyle/>
                    <a:p>
                      <a:pPr algn="l" fontAlgn="t"/>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筋・骨格</a:t>
                      </a:r>
                    </a:p>
                  </a:txBody>
                  <a:tcPr marL="18000" marR="18000" marT="4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実人数</a:t>
                      </a:r>
                      <a:r>
                        <a:rPr lang="en-US" altLang="ja-JP" sz="600" b="0" i="0" u="none" strike="noStrike" dirty="0">
                          <a:solidFill>
                            <a:srgbClr val="000000"/>
                          </a:solidFill>
                          <a:effectLst/>
                          <a:latin typeface="ＭＳ Ｐ明朝" panose="02020600040205080304" pitchFamily="18" charset="-128"/>
                          <a:ea typeface="ＭＳ Ｐ明朝" panose="02020600040205080304" pitchFamily="18" charset="-128"/>
                        </a:rPr>
                        <a:t>(</a:t>
                      </a: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人</a:t>
                      </a:r>
                      <a:r>
                        <a:rPr lang="en-US" altLang="ja-JP" sz="600" b="0" i="0" u="none" strike="noStrike" dirty="0">
                          <a:solidFill>
                            <a:srgbClr val="000000"/>
                          </a:solidFill>
                          <a:effectLst/>
                          <a:latin typeface="ＭＳ Ｐ明朝" panose="02020600040205080304" pitchFamily="18" charset="-128"/>
                          <a:ea typeface="ＭＳ Ｐ明朝" panose="02020600040205080304" pitchFamily="18" charset="-128"/>
                        </a:rPr>
                        <a:t>)</a:t>
                      </a:r>
                    </a:p>
                  </a:txBody>
                  <a:tcPr marL="18000" marR="18000" marT="4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3,305,225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3,448,596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3,630,436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3,682,549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3,748,372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70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70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75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73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79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586328175"/>
                  </a:ext>
                </a:extLst>
              </a:tr>
              <a:tr h="126000">
                <a:tc>
                  <a:txBody>
                    <a:bodyPr/>
                    <a:lstStyle/>
                    <a:p>
                      <a:pPr algn="l" fontAlgn="t"/>
                      <a:endPar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18000" marR="18000" marT="4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有病率</a:t>
                      </a:r>
                      <a:r>
                        <a:rPr lang="en-US" altLang="ja-JP" sz="600" b="0" i="0" u="none" strike="noStrike" dirty="0">
                          <a:solidFill>
                            <a:srgbClr val="000000"/>
                          </a:solidFill>
                          <a:effectLst/>
                          <a:latin typeface="ＭＳ Ｐ明朝" panose="02020600040205080304" pitchFamily="18" charset="-128"/>
                          <a:ea typeface="ＭＳ Ｐ明朝" panose="02020600040205080304" pitchFamily="18" charset="-128"/>
                        </a:rPr>
                        <a:t>(%)</a:t>
                      </a:r>
                    </a:p>
                  </a:txBody>
                  <a:tcPr marL="18000" marR="18000" marT="4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50.6%</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51.6%</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52.3%</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53.2%</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53.4%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47.4%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46.8%</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50.6%</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48.9%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52.2%</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766629"/>
                  </a:ext>
                </a:extLst>
              </a:tr>
              <a:tr h="126000">
                <a:tc>
                  <a:txBody>
                    <a:bodyPr/>
                    <a:lstStyle/>
                    <a:p>
                      <a:pPr algn="l" fontAlgn="t"/>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精神</a:t>
                      </a:r>
                    </a:p>
                  </a:txBody>
                  <a:tcPr marL="18000" marR="18000" marT="4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実人数</a:t>
                      </a:r>
                      <a:r>
                        <a:rPr lang="en-US" altLang="ja-JP" sz="600" b="0" i="0" u="none" strike="noStrike" dirty="0">
                          <a:solidFill>
                            <a:srgbClr val="000000"/>
                          </a:solidFill>
                          <a:effectLst/>
                          <a:latin typeface="ＭＳ Ｐ明朝" panose="02020600040205080304" pitchFamily="18" charset="-128"/>
                          <a:ea typeface="ＭＳ Ｐ明朝" panose="02020600040205080304" pitchFamily="18" charset="-128"/>
                        </a:rPr>
                        <a:t>(</a:t>
                      </a: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人</a:t>
                      </a:r>
                      <a:r>
                        <a:rPr lang="en-US" altLang="ja-JP" sz="600" b="0" i="0" u="none" strike="noStrike" dirty="0">
                          <a:solidFill>
                            <a:srgbClr val="000000"/>
                          </a:solidFill>
                          <a:effectLst/>
                          <a:latin typeface="ＭＳ Ｐ明朝" panose="02020600040205080304" pitchFamily="18" charset="-128"/>
                          <a:ea typeface="ＭＳ Ｐ明朝" panose="02020600040205080304" pitchFamily="18" charset="-128"/>
                        </a:rPr>
                        <a:t>)</a:t>
                      </a:r>
                    </a:p>
                  </a:txBody>
                  <a:tcPr marL="18000" marR="18000" marT="4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2,339,782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2,437,051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2,554,143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2,562,308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2,569,149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74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69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59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60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61 </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849747574"/>
                  </a:ext>
                </a:extLst>
              </a:tr>
              <a:tr h="126000">
                <a:tc>
                  <a:txBody>
                    <a:bodyPr/>
                    <a:lstStyle/>
                    <a:p>
                      <a:pPr algn="l" fontAlgn="t"/>
                      <a:endPar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4629" marR="4629" marT="4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有病率</a:t>
                      </a:r>
                      <a:r>
                        <a:rPr lang="en-US" altLang="ja-JP" sz="600" b="0" i="0" u="none" strike="noStrike" dirty="0">
                          <a:solidFill>
                            <a:srgbClr val="000000"/>
                          </a:solidFill>
                          <a:effectLst/>
                          <a:latin typeface="ＭＳ Ｐ明朝" panose="02020600040205080304" pitchFamily="18" charset="-128"/>
                          <a:ea typeface="ＭＳ Ｐ明朝" panose="02020600040205080304" pitchFamily="18" charset="-128"/>
                        </a:rPr>
                        <a:t>(%)</a:t>
                      </a:r>
                    </a:p>
                  </a:txBody>
                  <a:tcPr marL="18000" marR="18000" marT="4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35.8%</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36.4%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36.9%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37.2%</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36.8%</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51.5%</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47.9%</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45.0%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42.0%</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42.4%</a:t>
                      </a:r>
                    </a:p>
                  </a:txBody>
                  <a:tcPr marL="36000" marR="36000" marT="3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9946155"/>
                  </a:ext>
                </a:extLst>
              </a:tr>
            </a:tbl>
          </a:graphicData>
        </a:graphic>
      </p:graphicFrame>
    </p:spTree>
    <p:extLst>
      <p:ext uri="{BB962C8B-B14F-4D97-AF65-F5344CB8AC3E}">
        <p14:creationId xmlns:p14="http://schemas.microsoft.com/office/powerpoint/2010/main" val="36266469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_大_3">
            <a:extLst>
              <a:ext uri="{FF2B5EF4-FFF2-40B4-BE49-F238E27FC236}">
                <a16:creationId xmlns:a16="http://schemas.microsoft.com/office/drawing/2014/main" id="{0C7B5E70-D915-3778-C543-44481221AF0D}"/>
              </a:ext>
            </a:extLst>
          </p:cNvPr>
          <p:cNvSpPr txBox="1">
            <a:spLocks noChangeAspect="1"/>
          </p:cNvSpPr>
          <p:nvPr/>
        </p:nvSpPr>
        <p:spPr>
          <a:xfrm>
            <a:off x="-1" y="-600"/>
            <a:ext cx="6483927" cy="389392"/>
          </a:xfrm>
          <a:prstGeom prst="rect">
            <a:avLst/>
          </a:prstGeom>
          <a:solidFill>
            <a:srgbClr val="D9D9D9"/>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800" b="1"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第</a:t>
            </a:r>
            <a:r>
              <a:rPr lang="en-US" altLang="ja-JP" b="1" kern="0" dirty="0">
                <a:solidFill>
                  <a:prstClr val="black"/>
                </a:solidFill>
                <a:latin typeface="ＭＳ 明朝" panose="02020609040205080304" pitchFamily="17" charset="-128"/>
                <a:ea typeface="ＭＳ 明朝" panose="02020609040205080304" pitchFamily="17" charset="-128"/>
              </a:rPr>
              <a:t>3</a:t>
            </a:r>
            <a:r>
              <a:rPr kumimoji="0" lang="ja-JP" altLang="en-US" sz="1800" b="1"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章計画全体</a:t>
            </a:r>
          </a:p>
        </p:txBody>
      </p:sp>
      <p:sp>
        <p:nvSpPr>
          <p:cNvPr id="2" name="スライド番号プレースホルダー 1">
            <a:extLst>
              <a:ext uri="{FF2B5EF4-FFF2-40B4-BE49-F238E27FC236}">
                <a16:creationId xmlns:a16="http://schemas.microsoft.com/office/drawing/2014/main" id="{3492EE28-B052-18A9-81F7-C817E99F7808}"/>
              </a:ext>
            </a:extLst>
          </p:cNvPr>
          <p:cNvSpPr>
            <a:spLocks noGrp="1"/>
          </p:cNvSpPr>
          <p:nvPr>
            <p:ph type="sldNum" sz="quarter" idx="4"/>
          </p:nvPr>
        </p:nvSpPr>
        <p:spPr>
          <a:xfrm>
            <a:off x="2484067" y="8820472"/>
            <a:ext cx="1512041" cy="48577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800" b="0" i="0" u="none" strike="noStrike" kern="1200" cap="none" spc="0" normalizeH="0" baseline="0" noProof="0" smtClean="0">
                <a:ln>
                  <a:noFill/>
                </a:ln>
                <a:solidFill>
                  <a:srgbClr val="898989"/>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1" lang="ja-JP" altLang="en-US" sz="800" b="0" i="0" u="none" strike="noStrike" kern="1200" cap="none" spc="0" normalizeH="0" baseline="0" noProof="0" dirty="0">
              <a:ln>
                <a:noFill/>
              </a:ln>
              <a:solidFill>
                <a:srgbClr val="898989"/>
              </a:solidFill>
              <a:effectLst/>
              <a:uLnTx/>
              <a:uFillTx/>
            </a:endParaRPr>
          </a:p>
        </p:txBody>
      </p:sp>
      <p:sp useBgFill="1">
        <p:nvSpPr>
          <p:cNvPr id="13" name="テキスト ボックス 12">
            <a:extLst>
              <a:ext uri="{FF2B5EF4-FFF2-40B4-BE49-F238E27FC236}">
                <a16:creationId xmlns:a16="http://schemas.microsoft.com/office/drawing/2014/main" id="{8FCFB744-65A4-78BD-9E3D-53193B66EDDE}"/>
              </a:ext>
            </a:extLst>
          </p:cNvPr>
          <p:cNvSpPr txBox="1">
            <a:spLocks/>
          </p:cNvSpPr>
          <p:nvPr/>
        </p:nvSpPr>
        <p:spPr>
          <a:xfrm>
            <a:off x="586614" y="904124"/>
            <a:ext cx="5317299" cy="522259"/>
          </a:xfrm>
          <a:prstGeom prst="rect">
            <a:avLst/>
          </a:prstGeom>
          <a:ln>
            <a:noFill/>
          </a:ln>
        </p:spPr>
        <p:txBody>
          <a:bodyPr wrap="square" lIns="0" rtlCol="0">
            <a:sp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以下は、分析結果から明らかとなった健康課題と、健康課題に対して本計画で目指す姿</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目的</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、その目的を達成するための目標を示したものです。</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4" name="矢印: 折線 3">
            <a:extLst>
              <a:ext uri="{FF2B5EF4-FFF2-40B4-BE49-F238E27FC236}">
                <a16:creationId xmlns:a16="http://schemas.microsoft.com/office/drawing/2014/main" id="{182DFE29-0A09-BC73-E27A-462E87E9E384}"/>
              </a:ext>
            </a:extLst>
          </p:cNvPr>
          <p:cNvSpPr/>
          <p:nvPr/>
        </p:nvSpPr>
        <p:spPr>
          <a:xfrm flipV="1">
            <a:off x="3384103" y="8587247"/>
            <a:ext cx="320304" cy="229069"/>
          </a:xfrm>
          <a:prstGeom prst="bentArrow">
            <a:avLst/>
          </a:prstGeom>
          <a:solidFill>
            <a:srgbClr val="6B95C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15" name="テキスト ボックス 14">
            <a:extLst>
              <a:ext uri="{FF2B5EF4-FFF2-40B4-BE49-F238E27FC236}">
                <a16:creationId xmlns:a16="http://schemas.microsoft.com/office/drawing/2014/main" id="{F7A5A8CA-04A4-2D79-3CAE-AC860EB45BD4}"/>
              </a:ext>
            </a:extLst>
          </p:cNvPr>
          <p:cNvSpPr txBox="1">
            <a:spLocks/>
          </p:cNvSpPr>
          <p:nvPr/>
        </p:nvSpPr>
        <p:spPr>
          <a:xfrm>
            <a:off x="3704408" y="8581588"/>
            <a:ext cx="2199505" cy="307777"/>
          </a:xfrm>
          <a:prstGeom prst="rect">
            <a:avLst/>
          </a:prstGeom>
          <a:noFill/>
          <a:ln>
            <a:noFill/>
          </a:ln>
        </p:spPr>
        <p:txBody>
          <a:bodyPr wrap="square" lIns="0" r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個別の保健事業については</a:t>
            </a:r>
            <a:endParaRPr kumimoji="1" lang="en-US" altLang="ja-JP" sz="7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｢2</a:t>
            </a:r>
            <a:r>
              <a:rPr kumimoji="1" lang="en-US" altLang="ja-JP" sz="7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7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健康課題を解決するための個別の保健事業</a:t>
            </a:r>
            <a:r>
              <a:rPr kumimoji="1" lang="en-US" altLang="ja-JP" sz="7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a:t>
            </a:r>
            <a:r>
              <a:rPr kumimoji="1" lang="ja-JP" altLang="en-US" sz="7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に記載</a:t>
            </a:r>
            <a:endParaRPr kumimoji="1" lang="en-US" altLang="ja-JP" sz="7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endParaRPr>
          </a:p>
        </p:txBody>
      </p:sp>
      <p:sp>
        <p:nvSpPr>
          <p:cNvPr id="3" name="テキスト ボックス 2">
            <a:extLst>
              <a:ext uri="{FF2B5EF4-FFF2-40B4-BE49-F238E27FC236}">
                <a16:creationId xmlns:a16="http://schemas.microsoft.com/office/drawing/2014/main" id="{84517CB9-9BAE-09F1-10E5-7F95FD200B7A}"/>
              </a:ext>
            </a:extLst>
          </p:cNvPr>
          <p:cNvSpPr txBox="1"/>
          <p:nvPr/>
        </p:nvSpPr>
        <p:spPr>
          <a:xfrm>
            <a:off x="915132" y="2121727"/>
            <a:ext cx="2000234" cy="2058999"/>
          </a:xfrm>
          <a:prstGeom prst="rect">
            <a:avLst/>
          </a:prstGeom>
          <a:noFill/>
          <a:ln>
            <a:noFill/>
          </a:ln>
        </p:spPr>
        <p:txBody>
          <a:bodyPr wrap="square" lIns="36000" tIns="36000" rIns="36000" bIns="36000" rtlCol="0">
            <a:noAutofit/>
          </a:bodyPr>
          <a:lstStyle>
            <a:defPPr>
              <a:defRPr lang="ja-JP"/>
            </a:defPPr>
            <a:lvl1pPr algn="just">
              <a:defRPr sz="1000">
                <a:latin typeface="ＭＳ 明朝" panose="02020609040205080304" pitchFamily="17" charset="-128"/>
                <a:ea typeface="ＭＳ 明朝" panose="02020609040205080304" pitchFamily="17" charset="-128"/>
              </a:defRPr>
            </a:lvl1pPr>
          </a:lstStyle>
          <a:p>
            <a:pPr marL="0" marR="0" lvl="0" indent="0" algn="just" defTabSz="914400" rtl="0" eaLnBrk="1" fontAlgn="auto" latinLnBrk="0" hangingPunct="1">
              <a:lnSpc>
                <a:spcPct val="100000"/>
              </a:lnSpc>
              <a:spcBef>
                <a:spcPts val="0"/>
              </a:spcBef>
              <a:spcAft>
                <a:spcPts val="40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rPr>
              <a:t>生活習慣病</a:t>
            </a:r>
            <a:endParaRPr kumimoji="1" lang="en-US" altLang="ja-JP" sz="800" b="1"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endParaRPr>
          </a:p>
        </p:txBody>
      </p:sp>
      <p:sp>
        <p:nvSpPr>
          <p:cNvPr id="5" name="矢印: 右 4">
            <a:extLst>
              <a:ext uri="{FF2B5EF4-FFF2-40B4-BE49-F238E27FC236}">
                <a16:creationId xmlns:a16="http://schemas.microsoft.com/office/drawing/2014/main" id="{DBCE7D0D-98FD-62C4-8750-9FBFE1F9189F}"/>
              </a:ext>
            </a:extLst>
          </p:cNvPr>
          <p:cNvSpPr/>
          <p:nvPr/>
        </p:nvSpPr>
        <p:spPr>
          <a:xfrm>
            <a:off x="3743772" y="1998038"/>
            <a:ext cx="576435" cy="6606283"/>
          </a:xfrm>
          <a:prstGeom prst="rightArrow">
            <a:avLst>
              <a:gd name="adj1" fmla="val 75450"/>
              <a:gd name="adj2" fmla="val 81960"/>
            </a:avLst>
          </a:prstGeom>
          <a:solidFill>
            <a:srgbClr val="6B95C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明朝" panose="02020609040205080304" pitchFamily="17" charset="-128"/>
              <a:ea typeface="ＭＳ 明朝" panose="02020609040205080304" pitchFamily="17" charset="-128"/>
            </a:endParaRPr>
          </a:p>
        </p:txBody>
      </p:sp>
      <p:sp>
        <p:nvSpPr>
          <p:cNvPr id="9" name="テキスト ボックス 8">
            <a:extLst>
              <a:ext uri="{FF2B5EF4-FFF2-40B4-BE49-F238E27FC236}">
                <a16:creationId xmlns:a16="http://schemas.microsoft.com/office/drawing/2014/main" id="{4D28F1EF-2BD5-FE2F-0BF6-D8074211F14F}"/>
              </a:ext>
            </a:extLst>
          </p:cNvPr>
          <p:cNvSpPr txBox="1"/>
          <p:nvPr/>
        </p:nvSpPr>
        <p:spPr>
          <a:xfrm>
            <a:off x="879814" y="4303844"/>
            <a:ext cx="2000234" cy="1818969"/>
          </a:xfrm>
          <a:prstGeom prst="rect">
            <a:avLst/>
          </a:prstGeom>
          <a:noFill/>
          <a:ln>
            <a:noFill/>
          </a:ln>
        </p:spPr>
        <p:txBody>
          <a:bodyPr wrap="square" lIns="36000" tIns="36000" rIns="36000" bIns="36000" rtlCol="0">
            <a:noAutofit/>
          </a:bodyPr>
          <a:lstStyle>
            <a:defPPr>
              <a:defRPr lang="ja-JP"/>
            </a:defPPr>
            <a:lvl1pPr algn="just">
              <a:defRPr sz="1000">
                <a:latin typeface="ＭＳ 明朝" panose="02020609040205080304" pitchFamily="17" charset="-128"/>
                <a:ea typeface="ＭＳ 明朝" panose="02020609040205080304" pitchFamily="17" charset="-128"/>
              </a:defRPr>
            </a:lvl1pPr>
          </a:lstStyle>
          <a:p>
            <a:pPr marL="0" marR="0" lvl="0" indent="0" algn="just" defTabSz="914400" rtl="0" eaLnBrk="1" fontAlgn="auto" latinLnBrk="0" hangingPunct="1">
              <a:lnSpc>
                <a:spcPct val="100000"/>
              </a:lnSpc>
              <a:spcBef>
                <a:spcPts val="0"/>
              </a:spcBef>
              <a:spcAft>
                <a:spcPts val="40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rPr>
              <a:t>医療費、受診行動</a:t>
            </a:r>
            <a:endParaRPr kumimoji="1" lang="en-US" altLang="ja-JP" sz="800" b="1"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endParaRPr>
          </a:p>
        </p:txBody>
      </p:sp>
      <p:sp>
        <p:nvSpPr>
          <p:cNvPr id="10" name="テキスト ボックス 9">
            <a:extLst>
              <a:ext uri="{FF2B5EF4-FFF2-40B4-BE49-F238E27FC236}">
                <a16:creationId xmlns:a16="http://schemas.microsoft.com/office/drawing/2014/main" id="{15E7041C-C818-1258-C5A8-8C6F384943D8}"/>
              </a:ext>
            </a:extLst>
          </p:cNvPr>
          <p:cNvSpPr txBox="1"/>
          <p:nvPr/>
        </p:nvSpPr>
        <p:spPr>
          <a:xfrm>
            <a:off x="871443" y="6116606"/>
            <a:ext cx="2008604" cy="1438383"/>
          </a:xfrm>
          <a:prstGeom prst="rect">
            <a:avLst/>
          </a:prstGeom>
          <a:noFill/>
          <a:ln>
            <a:noFill/>
          </a:ln>
        </p:spPr>
        <p:txBody>
          <a:bodyPr wrap="square" lIns="36000" tIns="36000" rIns="36000" bIns="36000" rtlCol="0">
            <a:noAutofit/>
          </a:bodyPr>
          <a:lstStyle>
            <a:defPPr>
              <a:defRPr lang="ja-JP"/>
            </a:defPPr>
            <a:lvl1pPr algn="just">
              <a:defRPr sz="1000">
                <a:latin typeface="ＭＳ 明朝" panose="02020609040205080304" pitchFamily="17" charset="-128"/>
                <a:ea typeface="ＭＳ 明朝" panose="02020609040205080304" pitchFamily="17" charset="-128"/>
              </a:defRPr>
            </a:lvl1pPr>
          </a:lstStyle>
          <a:p>
            <a:pPr marL="0" marR="0" lvl="0" indent="0" algn="just" defTabSz="914400" rtl="0" eaLnBrk="1" fontAlgn="auto" latinLnBrk="0" hangingPunct="1">
              <a:lnSpc>
                <a:spcPct val="100000"/>
              </a:lnSpc>
              <a:spcBef>
                <a:spcPts val="0"/>
              </a:spcBef>
              <a:spcAft>
                <a:spcPts val="40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rPr>
              <a:t>介護、高齢者支援</a:t>
            </a:r>
            <a:endParaRPr kumimoji="1" lang="en-US" altLang="ja-JP" sz="800" b="1" i="0" u="none" strike="noStrike" kern="1200" cap="none" spc="0" normalizeH="0" baseline="0" noProof="0" dirty="0">
              <a:ln>
                <a:noFill/>
              </a:ln>
              <a:solidFill>
                <a:prstClr val="black"/>
              </a:solidFill>
              <a:effectLst/>
              <a:uLnTx/>
              <a:uFillTx/>
            </a:endParaRPr>
          </a:p>
        </p:txBody>
      </p:sp>
      <p:graphicFrame>
        <p:nvGraphicFramePr>
          <p:cNvPr id="16" name="表 15">
            <a:extLst>
              <a:ext uri="{FF2B5EF4-FFF2-40B4-BE49-F238E27FC236}">
                <a16:creationId xmlns:a16="http://schemas.microsoft.com/office/drawing/2014/main" id="{BF632AD5-CA17-D95D-EEA9-3DF2212BF1BB}"/>
              </a:ext>
            </a:extLst>
          </p:cNvPr>
          <p:cNvGraphicFramePr>
            <a:graphicFrameLocks noGrp="1"/>
          </p:cNvGraphicFramePr>
          <p:nvPr>
            <p:extLst>
              <p:ext uri="{D42A27DB-BD31-4B8C-83A1-F6EECF244321}">
                <p14:modId xmlns:p14="http://schemas.microsoft.com/office/powerpoint/2010/main" val="1347027552"/>
              </p:ext>
            </p:extLst>
          </p:nvPr>
        </p:nvGraphicFramePr>
        <p:xfrm>
          <a:off x="4392214" y="1451782"/>
          <a:ext cx="1511699" cy="7135468"/>
        </p:xfrm>
        <a:graphic>
          <a:graphicData uri="http://schemas.openxmlformats.org/drawingml/2006/table">
            <a:tbl>
              <a:tblPr firstRow="1" bandRow="1">
                <a:tableStyleId>{5C22544A-7EE6-4342-B048-85BDC9FD1C3A}</a:tableStyleId>
              </a:tblPr>
              <a:tblGrid>
                <a:gridCol w="1511699">
                  <a:extLst>
                    <a:ext uri="{9D8B030D-6E8A-4147-A177-3AD203B41FA5}">
                      <a16:colId xmlns:a16="http://schemas.microsoft.com/office/drawing/2014/main" val="2551385106"/>
                    </a:ext>
                  </a:extLst>
                </a:gridCol>
              </a:tblGrid>
              <a:tr h="671158">
                <a:tc>
                  <a:txBody>
                    <a:bodyPr/>
                    <a:lstStyle/>
                    <a:p>
                      <a:pPr algn="ctr"/>
                      <a:r>
                        <a:rPr kumimoji="1" lang="ja-JP" altLang="en-US" sz="1000" b="0" dirty="0">
                          <a:solidFill>
                            <a:schemeClr val="tx1"/>
                          </a:solidFill>
                          <a:latin typeface="ＭＳ 明朝" panose="02020609040205080304" pitchFamily="17" charset="-128"/>
                          <a:ea typeface="ＭＳ 明朝" panose="02020609040205080304" pitchFamily="17" charset="-128"/>
                        </a:rPr>
                        <a:t>データヘルス計画全体における目的</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AEE0BB"/>
                    </a:solidFill>
                  </a:tcPr>
                </a:tc>
                <a:extLst>
                  <a:ext uri="{0D108BD9-81ED-4DB2-BD59-A6C34878D82A}">
                    <a16:rowId xmlns:a16="http://schemas.microsoft.com/office/drawing/2014/main" val="1911817714"/>
                  </a:ext>
                </a:extLst>
              </a:tr>
              <a:tr h="21900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solidFill>
                          <a:latin typeface="ＭＳ 明朝" panose="02020609040205080304" pitchFamily="17" charset="-128"/>
                          <a:ea typeface="ＭＳ 明朝" panose="02020609040205080304" pitchFamily="17" charset="-128"/>
                        </a:rPr>
                        <a:t>生活習慣病の早期発見･早期治療による重症化予防</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800" dirty="0">
                        <a:solidFill>
                          <a:schemeClr val="tx1"/>
                        </a:solidFill>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0387383"/>
                  </a:ext>
                </a:extLst>
              </a:tr>
              <a:tr h="18015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solidFill>
                          <a:latin typeface="ＭＳ 明朝" panose="02020609040205080304" pitchFamily="17" charset="-128"/>
                          <a:ea typeface="ＭＳ 明朝" panose="02020609040205080304" pitchFamily="17" charset="-128"/>
                        </a:rPr>
                        <a:t>医療費適正化と適正受診･適正服薬</a:t>
                      </a:r>
                    </a:p>
                    <a:p>
                      <a:endParaRPr kumimoji="1" lang="en-US" altLang="ja-JP" sz="800" dirty="0">
                        <a:solidFill>
                          <a:schemeClr val="tx1"/>
                        </a:solidFill>
                        <a:latin typeface="ＭＳ 明朝" panose="02020609040205080304" pitchFamily="17" charset="-128"/>
                        <a:ea typeface="ＭＳ 明朝" panose="02020609040205080304" pitchFamily="17" charset="-128"/>
                      </a:endParaRPr>
                    </a:p>
                    <a:p>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7747197"/>
                  </a:ext>
                </a:extLst>
              </a:tr>
              <a:tr h="14129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solidFill>
                          <a:latin typeface="ＭＳ 明朝" panose="02020609040205080304" pitchFamily="17" charset="-128"/>
                          <a:ea typeface="ＭＳ 明朝" panose="02020609040205080304" pitchFamily="17" charset="-128"/>
                        </a:rPr>
                        <a:t>健康寿命延伸と高齢者支援の充実</a:t>
                      </a:r>
                      <a:endParaRPr kumimoji="1" lang="en-US" altLang="ja-JP" sz="800" b="1" dirty="0">
                        <a:solidFill>
                          <a:schemeClr val="tx1"/>
                        </a:solidFill>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0627334"/>
                  </a:ext>
                </a:extLst>
              </a:tr>
              <a:tr h="10597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dirty="0">
                        <a:solidFill>
                          <a:schemeClr val="tx1"/>
                        </a:solidFill>
                        <a:latin typeface="ＭＳ 明朝" panose="02020609040205080304" pitchFamily="17" charset="-128"/>
                        <a:ea typeface="ＭＳ 明朝" panose="02020609040205080304" pitchFamily="17"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8145133"/>
                  </a:ext>
                </a:extLst>
              </a:tr>
            </a:tbl>
          </a:graphicData>
        </a:graphic>
      </p:graphicFrame>
      <p:sp>
        <p:nvSpPr>
          <p:cNvPr id="7" name="テキスト ボックス 6">
            <a:extLst>
              <a:ext uri="{FF2B5EF4-FFF2-40B4-BE49-F238E27FC236}">
                <a16:creationId xmlns:a16="http://schemas.microsoft.com/office/drawing/2014/main" id="{626CB16E-ABE7-90ED-C91F-4690BA9CEAF5}"/>
              </a:ext>
            </a:extLst>
          </p:cNvPr>
          <p:cNvSpPr txBox="1">
            <a:spLocks/>
          </p:cNvSpPr>
          <p:nvPr/>
        </p:nvSpPr>
        <p:spPr>
          <a:xfrm>
            <a:off x="586614" y="540345"/>
            <a:ext cx="5782833" cy="338554"/>
          </a:xfrm>
          <a:prstGeom prst="rect">
            <a:avLst/>
          </a:prstGeom>
          <a:noFill/>
          <a:ln>
            <a:noFill/>
          </a:ln>
        </p:spPr>
        <p:txBody>
          <a:bodyPr wrap="square" lIns="0" r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1.</a:t>
            </a:r>
            <a:r>
              <a:rPr kumimoji="1" lang="ja-JP" altLang="en-US" sz="1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分析結果に基づく健康課題の抽出と解決のための対策</a:t>
            </a:r>
            <a:endParaRPr kumimoji="1" lang="en-US" altLang="ja-JP" sz="1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endParaRPr>
          </a:p>
        </p:txBody>
      </p:sp>
      <p:graphicFrame>
        <p:nvGraphicFramePr>
          <p:cNvPr id="6" name="表 10">
            <a:extLst>
              <a:ext uri="{FF2B5EF4-FFF2-40B4-BE49-F238E27FC236}">
                <a16:creationId xmlns:a16="http://schemas.microsoft.com/office/drawing/2014/main" id="{1C7AA333-041B-C6E2-5D63-724AC442ABC7}"/>
              </a:ext>
            </a:extLst>
          </p:cNvPr>
          <p:cNvGraphicFramePr>
            <a:graphicFrameLocks noGrp="1"/>
          </p:cNvGraphicFramePr>
          <p:nvPr>
            <p:extLst>
              <p:ext uri="{D42A27DB-BD31-4B8C-83A1-F6EECF244321}">
                <p14:modId xmlns:p14="http://schemas.microsoft.com/office/powerpoint/2010/main" val="4289651944"/>
              </p:ext>
            </p:extLst>
          </p:nvPr>
        </p:nvGraphicFramePr>
        <p:xfrm>
          <a:off x="497723" y="1451608"/>
          <a:ext cx="3145318" cy="7125652"/>
        </p:xfrm>
        <a:graphic>
          <a:graphicData uri="http://schemas.openxmlformats.org/drawingml/2006/table">
            <a:tbl>
              <a:tblPr firstRow="1" bandRow="1">
                <a:tableStyleId>{5C22544A-7EE6-4342-B048-85BDC9FD1C3A}</a:tableStyleId>
              </a:tblPr>
              <a:tblGrid>
                <a:gridCol w="283079">
                  <a:extLst>
                    <a:ext uri="{9D8B030D-6E8A-4147-A177-3AD203B41FA5}">
                      <a16:colId xmlns:a16="http://schemas.microsoft.com/office/drawing/2014/main" val="2149029685"/>
                    </a:ext>
                  </a:extLst>
                </a:gridCol>
                <a:gridCol w="2013003">
                  <a:extLst>
                    <a:ext uri="{9D8B030D-6E8A-4147-A177-3AD203B41FA5}">
                      <a16:colId xmlns:a16="http://schemas.microsoft.com/office/drawing/2014/main" val="2551385106"/>
                    </a:ext>
                  </a:extLst>
                </a:gridCol>
                <a:gridCol w="314532">
                  <a:extLst>
                    <a:ext uri="{9D8B030D-6E8A-4147-A177-3AD203B41FA5}">
                      <a16:colId xmlns:a16="http://schemas.microsoft.com/office/drawing/2014/main" val="1010607404"/>
                    </a:ext>
                  </a:extLst>
                </a:gridCol>
                <a:gridCol w="534704">
                  <a:extLst>
                    <a:ext uri="{9D8B030D-6E8A-4147-A177-3AD203B41FA5}">
                      <a16:colId xmlns:a16="http://schemas.microsoft.com/office/drawing/2014/main" val="1214239830"/>
                    </a:ext>
                  </a:extLst>
                </a:gridCol>
              </a:tblGrid>
              <a:tr h="661342">
                <a:tc>
                  <a:txBody>
                    <a:bodyPr/>
                    <a:lstStyle/>
                    <a:p>
                      <a:pPr algn="ctr"/>
                      <a:r>
                        <a:rPr kumimoji="1" lang="ja-JP" altLang="en-US" sz="900" b="0" dirty="0">
                          <a:solidFill>
                            <a:schemeClr val="tx1"/>
                          </a:solidFill>
                          <a:latin typeface="ＭＳ 明朝" panose="02020609040205080304" pitchFamily="17" charset="-128"/>
                          <a:ea typeface="ＭＳ 明朝" panose="02020609040205080304" pitchFamily="17" charset="-128"/>
                        </a:rPr>
                        <a:t>項目</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AEE0BB"/>
                    </a:solidFill>
                  </a:tcPr>
                </a:tc>
                <a:tc>
                  <a:txBody>
                    <a:bodyPr/>
                    <a:lstStyle/>
                    <a:p>
                      <a:pPr algn="ctr"/>
                      <a:r>
                        <a:rPr kumimoji="1" lang="ja-JP" altLang="en-US" sz="1000" b="0" dirty="0">
                          <a:solidFill>
                            <a:schemeClr val="tx1"/>
                          </a:solidFill>
                          <a:latin typeface="ＭＳ 明朝" panose="02020609040205080304" pitchFamily="17" charset="-128"/>
                          <a:ea typeface="ＭＳ 明朝" panose="02020609040205080304" pitchFamily="17" charset="-128"/>
                        </a:rPr>
                        <a:t>健康課題</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AEE0BB"/>
                    </a:solidFill>
                  </a:tcPr>
                </a:tc>
                <a:tc>
                  <a:txBody>
                    <a:bodyPr/>
                    <a:lstStyle/>
                    <a:p>
                      <a:pPr algn="ctr"/>
                      <a:r>
                        <a:rPr kumimoji="1" lang="ja-JP" altLang="en-US" sz="900" b="0" dirty="0">
                          <a:solidFill>
                            <a:schemeClr val="tx1"/>
                          </a:solidFill>
                          <a:latin typeface="ＭＳ 明朝" panose="02020609040205080304" pitchFamily="17" charset="-128"/>
                          <a:ea typeface="ＭＳ 明朝" panose="02020609040205080304" pitchFamily="17" charset="-128"/>
                        </a:rPr>
                        <a:t>優先する健康課題</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AEE0BB"/>
                    </a:solidFill>
                  </a:tcPr>
                </a:tc>
                <a:tc>
                  <a:txBody>
                    <a:bodyPr/>
                    <a:lstStyle/>
                    <a:p>
                      <a:pPr algn="ctr"/>
                      <a:r>
                        <a:rPr kumimoji="1" lang="ja-JP" altLang="en-US" sz="900" b="0" dirty="0">
                          <a:solidFill>
                            <a:schemeClr val="tx1"/>
                          </a:solidFill>
                          <a:latin typeface="ＭＳ 明朝" panose="02020609040205080304" pitchFamily="17" charset="-128"/>
                          <a:ea typeface="ＭＳ 明朝" panose="02020609040205080304" pitchFamily="17" charset="-128"/>
                        </a:rPr>
                        <a:t>対応する保健事業番号</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AEE0BB"/>
                    </a:solidFill>
                  </a:tcPr>
                </a:tc>
                <a:extLst>
                  <a:ext uri="{0D108BD9-81ED-4DB2-BD59-A6C34878D82A}">
                    <a16:rowId xmlns:a16="http://schemas.microsoft.com/office/drawing/2014/main" val="1911817714"/>
                  </a:ext>
                </a:extLst>
              </a:tr>
              <a:tr h="2190094">
                <a:tc>
                  <a:txBody>
                    <a:bodyPr/>
                    <a:lstStyle/>
                    <a:p>
                      <a:pPr algn="ctr"/>
                      <a:r>
                        <a:rPr kumimoji="1" lang="en-US" altLang="ja-JP" sz="1000" dirty="0">
                          <a:solidFill>
                            <a:schemeClr val="tx1"/>
                          </a:solidFill>
                          <a:latin typeface="ＭＳ 明朝" panose="02020609040205080304" pitchFamily="17" charset="-128"/>
                          <a:ea typeface="ＭＳ 明朝" panose="02020609040205080304" pitchFamily="17" charset="-128"/>
                        </a:rPr>
                        <a:t>A</a:t>
                      </a:r>
                      <a:endParaRPr kumimoji="1" lang="ja-JP" altLang="en-US" sz="100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AEE0BB"/>
                    </a:solidFill>
                  </a:tcPr>
                </a:tc>
                <a:tc>
                  <a:txBody>
                    <a:bodyPr/>
                    <a:lstStyle/>
                    <a:p>
                      <a:pPr>
                        <a:spcAft>
                          <a:spcPts val="400"/>
                        </a:spcAft>
                      </a:pP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en-US" altLang="ja-JP" sz="900" dirty="0">
                          <a:solidFill>
                            <a:schemeClr val="tx1"/>
                          </a:solidFill>
                          <a:latin typeface="ＭＳ 明朝" panose="02020609040205080304" pitchFamily="17" charset="-128"/>
                          <a:ea typeface="ＭＳ 明朝" panose="02020609040205080304" pitchFamily="17" charset="-128"/>
                        </a:rPr>
                        <a:t>1</a:t>
                      </a:r>
                      <a:endParaRPr kumimoji="1" lang="ja-JP" altLang="en-US" sz="90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chemeClr val="tx1"/>
                          </a:solidFill>
                          <a:latin typeface="ＭＳ 明朝" panose="02020609040205080304" pitchFamily="17" charset="-128"/>
                          <a:ea typeface="ＭＳ 明朝" panose="02020609040205080304" pitchFamily="17" charset="-128"/>
                        </a:rPr>
                        <a:t>①・②</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0387383"/>
                  </a:ext>
                </a:extLst>
              </a:tr>
              <a:tr h="1801529">
                <a:tc>
                  <a:txBody>
                    <a:bodyPr/>
                    <a:lstStyle/>
                    <a:p>
                      <a:pPr algn="ctr"/>
                      <a:r>
                        <a:rPr kumimoji="1" lang="en-US" altLang="ja-JP" sz="1000" dirty="0">
                          <a:solidFill>
                            <a:schemeClr val="tx1"/>
                          </a:solidFill>
                          <a:latin typeface="ＭＳ 明朝" panose="02020609040205080304" pitchFamily="17" charset="-128"/>
                          <a:ea typeface="ＭＳ 明朝" panose="02020609040205080304" pitchFamily="17" charset="-128"/>
                        </a:rPr>
                        <a:t>B</a:t>
                      </a:r>
                      <a:endParaRPr kumimoji="1" lang="ja-JP" altLang="en-US" sz="100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AEE0BB"/>
                    </a:solidFill>
                  </a:tcPr>
                </a:tc>
                <a:tc>
                  <a:txBody>
                    <a:bodyPr/>
                    <a:lstStyle/>
                    <a:p>
                      <a:endParaRPr kumimoji="1" lang="ja-JP" altLang="en-US" sz="900" dirty="0">
                        <a:solidFill>
                          <a:schemeClr val="tx1"/>
                        </a:solidFill>
                        <a:latin typeface="ＭＳ 明朝" panose="02020609040205080304" pitchFamily="17" charset="-128"/>
                        <a:ea typeface="ＭＳ 明朝" panose="02020609040205080304" pitchFamily="17"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en-US" altLang="ja-JP" sz="900" dirty="0">
                          <a:solidFill>
                            <a:schemeClr val="tx1"/>
                          </a:solidFill>
                          <a:latin typeface="ＭＳ 明朝" panose="02020609040205080304" pitchFamily="17" charset="-128"/>
                          <a:ea typeface="ＭＳ 明朝" panose="02020609040205080304" pitchFamily="17" charset="-128"/>
                        </a:rPr>
                        <a:t>2</a:t>
                      </a:r>
                      <a:endParaRPr kumimoji="1" lang="ja-JP" altLang="en-US" sz="90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chemeClr val="tx1"/>
                          </a:solidFill>
                          <a:latin typeface="ＭＳ 明朝" panose="02020609040205080304" pitchFamily="17" charset="-128"/>
                          <a:ea typeface="ＭＳ 明朝" panose="02020609040205080304" pitchFamily="17" charset="-128"/>
                        </a:rPr>
                        <a:t>③・④</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7747197"/>
                  </a:ext>
                </a:extLst>
              </a:tr>
              <a:tr h="1412964">
                <a:tc>
                  <a:txBody>
                    <a:bodyPr/>
                    <a:lstStyle/>
                    <a:p>
                      <a:pPr algn="ctr"/>
                      <a:r>
                        <a:rPr kumimoji="1" lang="en-US" altLang="ja-JP" sz="1000" dirty="0">
                          <a:solidFill>
                            <a:schemeClr val="tx1"/>
                          </a:solidFill>
                          <a:latin typeface="ＭＳ 明朝" panose="02020609040205080304" pitchFamily="17" charset="-128"/>
                          <a:ea typeface="ＭＳ 明朝" panose="02020609040205080304" pitchFamily="17" charset="-128"/>
                        </a:rPr>
                        <a:t>C</a:t>
                      </a:r>
                      <a:endParaRPr kumimoji="1" lang="ja-JP" altLang="en-US" sz="100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AEE0BB"/>
                    </a:solidFill>
                  </a:tcPr>
                </a:tc>
                <a:tc>
                  <a:txBody>
                    <a:bodyPr/>
                    <a:lstStyle/>
                    <a:p>
                      <a:pPr>
                        <a:spcAft>
                          <a:spcPts val="400"/>
                        </a:spcAft>
                      </a:pPr>
                      <a:endParaRPr lang="en-US" altLang="ja-JP" sz="900" dirty="0"/>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en-US" altLang="ja-JP" sz="900" dirty="0">
                          <a:solidFill>
                            <a:schemeClr val="tx1"/>
                          </a:solidFill>
                          <a:latin typeface="ＭＳ 明朝" panose="02020609040205080304" pitchFamily="17" charset="-128"/>
                          <a:ea typeface="ＭＳ 明朝" panose="02020609040205080304" pitchFamily="17" charset="-128"/>
                        </a:rPr>
                        <a:t>3</a:t>
                      </a:r>
                      <a:endParaRPr kumimoji="1" lang="ja-JP" altLang="en-US" sz="90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chemeClr val="tx1"/>
                          </a:solidFill>
                          <a:latin typeface="ＭＳ 明朝" panose="02020609040205080304" pitchFamily="17" charset="-128"/>
                          <a:ea typeface="ＭＳ 明朝" panose="02020609040205080304" pitchFamily="17" charset="-128"/>
                        </a:rPr>
                        <a:t>⑤</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8080090"/>
                  </a:ext>
                </a:extLst>
              </a:tr>
              <a:tr h="1059723">
                <a:tc>
                  <a:txBody>
                    <a:bodyPr/>
                    <a:lstStyle/>
                    <a:p>
                      <a:pPr algn="ctr"/>
                      <a:endParaRPr kumimoji="1" lang="ja-JP" altLang="en-US" sz="100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AEE0BB"/>
                    </a:solidFill>
                  </a:tcPr>
                </a:tc>
                <a:tc>
                  <a:txBody>
                    <a:bodyPr/>
                    <a:lstStyle/>
                    <a:p>
                      <a:pPr algn="just">
                        <a:spcAft>
                          <a:spcPts val="400"/>
                        </a:spcAft>
                      </a:pP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kumimoji="1" lang="ja-JP" altLang="en-US" sz="90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kumimoji="1" lang="ja-JP" altLang="en-US" sz="90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6760244"/>
                  </a:ext>
                </a:extLst>
              </a:tr>
            </a:tbl>
          </a:graphicData>
        </a:graphic>
      </p:graphicFrame>
    </p:spTree>
    <p:extLst>
      <p:ext uri="{BB962C8B-B14F-4D97-AF65-F5344CB8AC3E}">
        <p14:creationId xmlns:p14="http://schemas.microsoft.com/office/powerpoint/2010/main" val="7295339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492EE28-B052-18A9-81F7-C817E99F7808}"/>
              </a:ext>
            </a:extLst>
          </p:cNvPr>
          <p:cNvSpPr>
            <a:spLocks noGrp="1"/>
          </p:cNvSpPr>
          <p:nvPr>
            <p:ph type="sldNum" sz="quarter" idx="4"/>
          </p:nvPr>
        </p:nvSpPr>
        <p:spPr>
          <a:xfrm>
            <a:off x="2484067" y="8820472"/>
            <a:ext cx="1512041" cy="48577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800" b="0" i="0" u="none" strike="noStrike" kern="1200" cap="none" spc="0" normalizeH="0" baseline="0" noProof="0" smtClean="0">
                <a:ln>
                  <a:noFill/>
                </a:ln>
                <a:solidFill>
                  <a:srgbClr val="898989"/>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1" lang="ja-JP" altLang="en-US" sz="800" b="0" i="0" u="none" strike="noStrike" kern="1200" cap="none" spc="0" normalizeH="0" baseline="0" noProof="0" dirty="0">
              <a:ln>
                <a:noFill/>
              </a:ln>
              <a:solidFill>
                <a:srgbClr val="898989"/>
              </a:solidFill>
              <a:effectLst/>
              <a:uLnTx/>
              <a:uFillTx/>
            </a:endParaRP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2480CE4C-A9DC-FB56-42EE-520DECC085CF}"/>
                  </a:ext>
                </a:extLst>
              </p:cNvPr>
              <p:cNvSpPr txBox="1">
                <a:spLocks/>
              </p:cNvSpPr>
              <p:nvPr/>
            </p:nvSpPr>
            <p:spPr>
              <a:xfrm>
                <a:off x="3096071" y="1224419"/>
                <a:ext cx="2880256" cy="215444"/>
              </a:xfrm>
              <a:prstGeom prst="rect">
                <a:avLst/>
              </a:prstGeom>
              <a:noFill/>
              <a:ln>
                <a:noFill/>
              </a:ln>
            </p:spPr>
            <p:txBody>
              <a:bodyPr wrap="square" lIns="0" r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太枠の</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2026</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年度は中間評価年度、</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2029</a:t>
                </a:r>
                <a14:m>
                  <m:oMath xmlns:m="http://schemas.openxmlformats.org/officeDocument/2006/math">
                    <m:r>
                      <a:rPr kumimoji="1" lang="ja-JP" altLang="en-US" sz="800" b="0" i="1" u="none" strike="noStrike" kern="1200" cap="none" spc="0" normalizeH="0" baseline="0" noProof="0" dirty="0">
                        <a:ln>
                          <a:noFill/>
                        </a:ln>
                        <a:solidFill>
                          <a:prstClr val="black"/>
                        </a:solidFill>
                        <a:effectLst/>
                        <a:uLnTx/>
                        <a:uFillTx/>
                        <a:latin typeface="Cambria Math" panose="02040503050406030204" pitchFamily="18" charset="0"/>
                        <a:ea typeface="ＭＳ 明朝"/>
                        <a:cs typeface="Times New Roman" pitchFamily="18" charset="0"/>
                      </a:rPr>
                      <m:t>年度は</m:t>
                    </m:r>
                  </m:oMath>
                </a14:m>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最終評価年度。</a:t>
                </a:r>
                <a:endPar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endParaRPr>
              </a:p>
            </p:txBody>
          </p:sp>
        </mc:Choice>
        <mc:Fallback xmlns="">
          <p:sp>
            <p:nvSpPr>
              <p:cNvPr id="5" name="テキスト ボックス 4">
                <a:extLst>
                  <a:ext uri="{FF2B5EF4-FFF2-40B4-BE49-F238E27FC236}">
                    <a16:creationId xmlns:a16="http://schemas.microsoft.com/office/drawing/2014/main" id="{2480CE4C-A9DC-FB56-42EE-520DECC085CF}"/>
                  </a:ext>
                </a:extLst>
              </p:cNvPr>
              <p:cNvSpPr txBox="1">
                <a:spLocks noRot="1" noChangeAspect="1" noMove="1" noResize="1" noEditPoints="1" noAdjustHandles="1" noChangeArrowheads="1" noChangeShapeType="1" noTextEdit="1"/>
              </p:cNvSpPr>
              <p:nvPr/>
            </p:nvSpPr>
            <p:spPr>
              <a:xfrm>
                <a:off x="3096071" y="1224419"/>
                <a:ext cx="2880256" cy="215444"/>
              </a:xfrm>
              <a:prstGeom prst="rect">
                <a:avLst/>
              </a:prstGeom>
              <a:blipFill>
                <a:blip r:embed="rId3"/>
                <a:stretch>
                  <a:fillRect l="-2331" r="-1059" b="-2857"/>
                </a:stretch>
              </a:blipFill>
              <a:ln>
                <a:noFill/>
              </a:ln>
            </p:spPr>
            <p:txBody>
              <a:bodyPr/>
              <a:lstStyle/>
              <a:p>
                <a:r>
                  <a:rPr lang="ja-JP" altLang="en-US">
                    <a:noFill/>
                  </a:rPr>
                  <a:t> </a:t>
                </a:r>
              </a:p>
            </p:txBody>
          </p:sp>
        </mc:Fallback>
      </mc:AlternateContent>
      <p:graphicFrame>
        <p:nvGraphicFramePr>
          <p:cNvPr id="3" name="表 10">
            <a:extLst>
              <a:ext uri="{FF2B5EF4-FFF2-40B4-BE49-F238E27FC236}">
                <a16:creationId xmlns:a16="http://schemas.microsoft.com/office/drawing/2014/main" id="{85FE18E2-704F-AEEF-CE71-D86082A1FA19}"/>
              </a:ext>
            </a:extLst>
          </p:cNvPr>
          <p:cNvGraphicFramePr>
            <a:graphicFrameLocks noGrp="1"/>
          </p:cNvGraphicFramePr>
          <p:nvPr>
            <p:extLst>
              <p:ext uri="{D42A27DB-BD31-4B8C-83A1-F6EECF244321}">
                <p14:modId xmlns:p14="http://schemas.microsoft.com/office/powerpoint/2010/main" val="2361371977"/>
              </p:ext>
            </p:extLst>
          </p:nvPr>
        </p:nvGraphicFramePr>
        <p:xfrm>
          <a:off x="576263" y="1446714"/>
          <a:ext cx="5319607" cy="4077261"/>
        </p:xfrm>
        <a:graphic>
          <a:graphicData uri="http://schemas.openxmlformats.org/drawingml/2006/table">
            <a:tbl>
              <a:tblPr firstRow="1" bandRow="1">
                <a:tableStyleId>{5C22544A-7EE6-4342-B048-85BDC9FD1C3A}</a:tableStyleId>
              </a:tblPr>
              <a:tblGrid>
                <a:gridCol w="1422686">
                  <a:extLst>
                    <a:ext uri="{9D8B030D-6E8A-4147-A177-3AD203B41FA5}">
                      <a16:colId xmlns:a16="http://schemas.microsoft.com/office/drawing/2014/main" val="2149029685"/>
                    </a:ext>
                  </a:extLst>
                </a:gridCol>
                <a:gridCol w="556703">
                  <a:extLst>
                    <a:ext uri="{9D8B030D-6E8A-4147-A177-3AD203B41FA5}">
                      <a16:colId xmlns:a16="http://schemas.microsoft.com/office/drawing/2014/main" val="2551385106"/>
                    </a:ext>
                  </a:extLst>
                </a:gridCol>
                <a:gridCol w="556703">
                  <a:extLst>
                    <a:ext uri="{9D8B030D-6E8A-4147-A177-3AD203B41FA5}">
                      <a16:colId xmlns:a16="http://schemas.microsoft.com/office/drawing/2014/main" val="1010607404"/>
                    </a:ext>
                  </a:extLst>
                </a:gridCol>
                <a:gridCol w="556703">
                  <a:extLst>
                    <a:ext uri="{9D8B030D-6E8A-4147-A177-3AD203B41FA5}">
                      <a16:colId xmlns:a16="http://schemas.microsoft.com/office/drawing/2014/main" val="1214239830"/>
                    </a:ext>
                  </a:extLst>
                </a:gridCol>
                <a:gridCol w="556703">
                  <a:extLst>
                    <a:ext uri="{9D8B030D-6E8A-4147-A177-3AD203B41FA5}">
                      <a16:colId xmlns:a16="http://schemas.microsoft.com/office/drawing/2014/main" val="479891162"/>
                    </a:ext>
                  </a:extLst>
                </a:gridCol>
                <a:gridCol w="556703">
                  <a:extLst>
                    <a:ext uri="{9D8B030D-6E8A-4147-A177-3AD203B41FA5}">
                      <a16:colId xmlns:a16="http://schemas.microsoft.com/office/drawing/2014/main" val="495280935"/>
                    </a:ext>
                  </a:extLst>
                </a:gridCol>
                <a:gridCol w="556703">
                  <a:extLst>
                    <a:ext uri="{9D8B030D-6E8A-4147-A177-3AD203B41FA5}">
                      <a16:colId xmlns:a16="http://schemas.microsoft.com/office/drawing/2014/main" val="2111030219"/>
                    </a:ext>
                  </a:extLst>
                </a:gridCol>
                <a:gridCol w="556703">
                  <a:extLst>
                    <a:ext uri="{9D8B030D-6E8A-4147-A177-3AD203B41FA5}">
                      <a16:colId xmlns:a16="http://schemas.microsoft.com/office/drawing/2014/main" val="3558790611"/>
                    </a:ext>
                  </a:extLst>
                </a:gridCol>
              </a:tblGrid>
              <a:tr h="229607">
                <a:tc rowSpan="2">
                  <a:txBody>
                    <a:bodyPr/>
                    <a:lstStyle/>
                    <a:p>
                      <a:pPr algn="ctr"/>
                      <a:r>
                        <a:rPr kumimoji="1" lang="ja-JP" altLang="en-US" sz="1000" b="0" dirty="0">
                          <a:solidFill>
                            <a:schemeClr val="tx1"/>
                          </a:solidFill>
                          <a:latin typeface="ＭＳ 明朝" panose="02020609040205080304" pitchFamily="17" charset="-128"/>
                          <a:ea typeface="ＭＳ 明朝" panose="02020609040205080304" pitchFamily="17" charset="-128"/>
                        </a:rPr>
                        <a:t>評価指標</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E0BB"/>
                    </a:solidFill>
                  </a:tcPr>
                </a:tc>
                <a:tc rowSpan="2">
                  <a:txBody>
                    <a:bodyPr/>
                    <a:lstStyle/>
                    <a:p>
                      <a:pPr algn="ctr"/>
                      <a:r>
                        <a:rPr kumimoji="1" lang="ja-JP" altLang="en-US" sz="1000" b="0" dirty="0">
                          <a:solidFill>
                            <a:schemeClr val="tx1"/>
                          </a:solidFill>
                          <a:latin typeface="ＭＳ 明朝" panose="02020609040205080304" pitchFamily="17" charset="-128"/>
                          <a:ea typeface="ＭＳ 明朝" panose="02020609040205080304" pitchFamily="17" charset="-128"/>
                        </a:rPr>
                        <a:t>計画策定時実績</a:t>
                      </a:r>
                      <a:endParaRPr kumimoji="1" lang="en-US" altLang="ja-JP" sz="1000" b="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1000" b="0" dirty="0">
                          <a:solidFill>
                            <a:schemeClr val="tx1"/>
                          </a:solidFill>
                          <a:latin typeface="ＭＳ 明朝" panose="02020609040205080304" pitchFamily="17" charset="-128"/>
                          <a:ea typeface="ＭＳ 明朝" panose="02020609040205080304" pitchFamily="17" charset="-128"/>
                        </a:rPr>
                        <a:t>2022</a:t>
                      </a:r>
                      <a:r>
                        <a:rPr kumimoji="1" lang="ja-JP" altLang="en-US" sz="1000" b="0" dirty="0">
                          <a:solidFill>
                            <a:schemeClr val="tx1"/>
                          </a:solidFill>
                          <a:latin typeface="ＭＳ 明朝" panose="02020609040205080304" pitchFamily="17" charset="-128"/>
                          <a:ea typeface="ＭＳ 明朝" panose="02020609040205080304" pitchFamily="17" charset="-128"/>
                        </a:rPr>
                        <a:t>年度</a:t>
                      </a:r>
                      <a:endParaRPr kumimoji="1" lang="en-US" altLang="ja-JP" sz="1000" b="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1000" b="0" dirty="0">
                          <a:solidFill>
                            <a:schemeClr val="tx1"/>
                          </a:solidFill>
                          <a:latin typeface="ＭＳ 明朝" panose="02020609040205080304" pitchFamily="17" charset="-128"/>
                          <a:ea typeface="ＭＳ 明朝" panose="02020609040205080304" pitchFamily="17" charset="-128"/>
                        </a:rPr>
                        <a:t>(R4)</a:t>
                      </a:r>
                      <a:endParaRPr kumimoji="1" lang="ja-JP" altLang="en-US" sz="100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E0BB"/>
                    </a:solidFill>
                  </a:tcPr>
                </a:tc>
                <a:tc gridSpan="6">
                  <a:txBody>
                    <a:bodyPr/>
                    <a:lstStyle/>
                    <a:p>
                      <a:pPr algn="ctr"/>
                      <a:r>
                        <a:rPr kumimoji="1" lang="ja-JP" altLang="en-US" sz="1000" b="0" dirty="0">
                          <a:solidFill>
                            <a:schemeClr val="tx1"/>
                          </a:solidFill>
                          <a:latin typeface="ＭＳ 明朝" panose="02020609040205080304" pitchFamily="17" charset="-128"/>
                          <a:ea typeface="ＭＳ 明朝" panose="02020609040205080304" pitchFamily="17" charset="-128"/>
                        </a:rPr>
                        <a:t>目標値</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E0BB"/>
                    </a:solidFill>
                  </a:tcPr>
                </a:tc>
                <a:tc hMerge="1">
                  <a:txBody>
                    <a:bodyPr/>
                    <a:lstStyle/>
                    <a:p>
                      <a:r>
                        <a:rPr kumimoji="1" lang="ja-JP" altLang="en-US" sz="900" dirty="0">
                          <a:solidFill>
                            <a:schemeClr val="tx1"/>
                          </a:solidFill>
                          <a:latin typeface="ＭＳ 明朝" panose="02020609040205080304" pitchFamily="17" charset="-128"/>
                          <a:ea typeface="ＭＳ 明朝" panose="02020609040205080304" pitchFamily="17" charset="-128"/>
                        </a:rPr>
                        <a:t>対応する保健事業番号</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sz="900" dirty="0">
                        <a:solidFill>
                          <a:schemeClr val="tx1"/>
                        </a:solidFill>
                        <a:latin typeface="ＭＳ 明朝" panose="02020609040205080304" pitchFamily="17" charset="-128"/>
                        <a:ea typeface="ＭＳ 明朝" panose="02020609040205080304" pitchFamily="17"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sz="900" dirty="0">
                        <a:solidFill>
                          <a:schemeClr val="tx1"/>
                        </a:solidFill>
                        <a:latin typeface="ＭＳ 明朝" panose="02020609040205080304" pitchFamily="17" charset="-128"/>
                        <a:ea typeface="ＭＳ 明朝" panose="02020609040205080304" pitchFamily="17"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sz="900" dirty="0">
                        <a:solidFill>
                          <a:schemeClr val="tx1"/>
                        </a:solidFill>
                        <a:latin typeface="ＭＳ 明朝" panose="02020609040205080304" pitchFamily="17" charset="-128"/>
                        <a:ea typeface="ＭＳ 明朝" panose="02020609040205080304" pitchFamily="17"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sz="900" dirty="0">
                        <a:solidFill>
                          <a:schemeClr val="tx1"/>
                        </a:solidFill>
                        <a:latin typeface="ＭＳ 明朝" panose="02020609040205080304" pitchFamily="17" charset="-128"/>
                        <a:ea typeface="ＭＳ 明朝" panose="02020609040205080304" pitchFamily="17"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1817714"/>
                  </a:ext>
                </a:extLst>
              </a:tr>
              <a:tr h="439196">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000" b="0" dirty="0">
                          <a:solidFill>
                            <a:schemeClr val="tx1"/>
                          </a:solidFill>
                          <a:latin typeface="ＭＳ 明朝" panose="02020609040205080304" pitchFamily="17" charset="-128"/>
                          <a:ea typeface="ＭＳ 明朝" panose="02020609040205080304" pitchFamily="17" charset="-128"/>
                        </a:rPr>
                        <a:t>2024</a:t>
                      </a:r>
                      <a:r>
                        <a:rPr kumimoji="1" lang="ja-JP" altLang="en-US" sz="1000" b="0" dirty="0">
                          <a:solidFill>
                            <a:schemeClr val="tx1"/>
                          </a:solidFill>
                          <a:latin typeface="ＭＳ 明朝" panose="02020609040205080304" pitchFamily="17" charset="-128"/>
                          <a:ea typeface="ＭＳ 明朝" panose="02020609040205080304" pitchFamily="17" charset="-128"/>
                        </a:rPr>
                        <a:t>年度</a:t>
                      </a:r>
                      <a:endParaRPr kumimoji="1" lang="en-US" altLang="ja-JP" sz="1000" b="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1000" b="0" dirty="0">
                          <a:solidFill>
                            <a:schemeClr val="tx1"/>
                          </a:solidFill>
                          <a:latin typeface="ＭＳ 明朝" panose="02020609040205080304" pitchFamily="17" charset="-128"/>
                          <a:ea typeface="ＭＳ 明朝" panose="02020609040205080304" pitchFamily="17" charset="-128"/>
                        </a:rPr>
                        <a:t>(R6)</a:t>
                      </a:r>
                      <a:endParaRPr kumimoji="1" lang="ja-JP" altLang="en-US" sz="100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E0BB"/>
                    </a:solidFill>
                  </a:tcPr>
                </a:tc>
                <a:tc>
                  <a:txBody>
                    <a:bodyPr/>
                    <a:lstStyle/>
                    <a:p>
                      <a:pPr algn="ctr"/>
                      <a:r>
                        <a:rPr kumimoji="1" lang="en-US" altLang="ja-JP" sz="1000" b="0" dirty="0">
                          <a:solidFill>
                            <a:schemeClr val="tx1"/>
                          </a:solidFill>
                          <a:latin typeface="ＭＳ 明朝" panose="02020609040205080304" pitchFamily="17" charset="-128"/>
                          <a:ea typeface="ＭＳ 明朝" panose="02020609040205080304" pitchFamily="17" charset="-128"/>
                        </a:rPr>
                        <a:t>2025</a:t>
                      </a:r>
                      <a:r>
                        <a:rPr kumimoji="1" lang="ja-JP" altLang="en-US" sz="1000" b="0" dirty="0">
                          <a:solidFill>
                            <a:schemeClr val="tx1"/>
                          </a:solidFill>
                          <a:latin typeface="ＭＳ 明朝" panose="02020609040205080304" pitchFamily="17" charset="-128"/>
                          <a:ea typeface="ＭＳ 明朝" panose="02020609040205080304" pitchFamily="17" charset="-128"/>
                        </a:rPr>
                        <a:t>年度</a:t>
                      </a:r>
                      <a:endParaRPr kumimoji="1" lang="en-US" altLang="ja-JP" sz="1000" b="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1000" b="0" dirty="0">
                          <a:solidFill>
                            <a:schemeClr val="tx1"/>
                          </a:solidFill>
                          <a:latin typeface="ＭＳ 明朝" panose="02020609040205080304" pitchFamily="17" charset="-128"/>
                          <a:ea typeface="ＭＳ 明朝" panose="02020609040205080304" pitchFamily="17" charset="-128"/>
                        </a:rPr>
                        <a:t>(R7)</a:t>
                      </a:r>
                      <a:endParaRPr kumimoji="1" lang="ja-JP" altLang="en-US" sz="100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E0BB"/>
                    </a:solidFill>
                  </a:tcPr>
                </a:tc>
                <a:tc>
                  <a:txBody>
                    <a:bodyPr/>
                    <a:lstStyle/>
                    <a:p>
                      <a:pPr algn="ctr"/>
                      <a:r>
                        <a:rPr kumimoji="1" lang="en-US" altLang="ja-JP" sz="1000" b="0" dirty="0">
                          <a:solidFill>
                            <a:schemeClr val="tx1"/>
                          </a:solidFill>
                          <a:latin typeface="ＭＳ 明朝" panose="02020609040205080304" pitchFamily="17" charset="-128"/>
                          <a:ea typeface="ＭＳ 明朝" panose="02020609040205080304" pitchFamily="17" charset="-128"/>
                        </a:rPr>
                        <a:t>2026</a:t>
                      </a:r>
                      <a:r>
                        <a:rPr kumimoji="1" lang="ja-JP" altLang="en-US" sz="1000" b="0" dirty="0">
                          <a:solidFill>
                            <a:schemeClr val="tx1"/>
                          </a:solidFill>
                          <a:latin typeface="ＭＳ 明朝" panose="02020609040205080304" pitchFamily="17" charset="-128"/>
                          <a:ea typeface="ＭＳ 明朝" panose="02020609040205080304" pitchFamily="17" charset="-128"/>
                        </a:rPr>
                        <a:t>年度</a:t>
                      </a:r>
                      <a:endParaRPr kumimoji="1" lang="en-US" altLang="ja-JP" sz="1000" b="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1000" b="0" dirty="0">
                          <a:solidFill>
                            <a:schemeClr val="tx1"/>
                          </a:solidFill>
                          <a:latin typeface="ＭＳ 明朝" panose="02020609040205080304" pitchFamily="17" charset="-128"/>
                          <a:ea typeface="ＭＳ 明朝" panose="02020609040205080304" pitchFamily="17" charset="-128"/>
                        </a:rPr>
                        <a:t>(R8)</a:t>
                      </a:r>
                      <a:endParaRPr kumimoji="1" lang="ja-JP" altLang="en-US" sz="100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E0BB"/>
                    </a:solidFill>
                  </a:tcPr>
                </a:tc>
                <a:tc>
                  <a:txBody>
                    <a:bodyPr/>
                    <a:lstStyle/>
                    <a:p>
                      <a:pPr algn="ctr"/>
                      <a:r>
                        <a:rPr kumimoji="1" lang="en-US" altLang="ja-JP" sz="1000" b="0" dirty="0">
                          <a:solidFill>
                            <a:schemeClr val="tx1"/>
                          </a:solidFill>
                          <a:latin typeface="ＭＳ 明朝" panose="02020609040205080304" pitchFamily="17" charset="-128"/>
                          <a:ea typeface="ＭＳ 明朝" panose="02020609040205080304" pitchFamily="17" charset="-128"/>
                        </a:rPr>
                        <a:t>2027</a:t>
                      </a:r>
                      <a:r>
                        <a:rPr kumimoji="1" lang="ja-JP" altLang="en-US" sz="1000" b="0" dirty="0">
                          <a:solidFill>
                            <a:schemeClr val="tx1"/>
                          </a:solidFill>
                          <a:latin typeface="ＭＳ 明朝" panose="02020609040205080304" pitchFamily="17" charset="-128"/>
                          <a:ea typeface="ＭＳ 明朝" panose="02020609040205080304" pitchFamily="17" charset="-128"/>
                        </a:rPr>
                        <a:t>年度</a:t>
                      </a:r>
                      <a:endParaRPr kumimoji="1" lang="en-US" altLang="ja-JP" sz="1000" b="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1000" b="0" dirty="0">
                          <a:solidFill>
                            <a:schemeClr val="tx1"/>
                          </a:solidFill>
                          <a:latin typeface="ＭＳ 明朝" panose="02020609040205080304" pitchFamily="17" charset="-128"/>
                          <a:ea typeface="ＭＳ 明朝" panose="02020609040205080304" pitchFamily="17" charset="-128"/>
                        </a:rPr>
                        <a:t>(R9)</a:t>
                      </a:r>
                      <a:endParaRPr kumimoji="1" lang="ja-JP" altLang="en-US" sz="100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E0BB"/>
                    </a:solidFill>
                  </a:tcPr>
                </a:tc>
                <a:tc>
                  <a:txBody>
                    <a:bodyPr/>
                    <a:lstStyle/>
                    <a:p>
                      <a:pPr algn="ctr"/>
                      <a:r>
                        <a:rPr kumimoji="1" lang="en-US" altLang="ja-JP" sz="1000" b="0" dirty="0">
                          <a:solidFill>
                            <a:schemeClr val="tx1"/>
                          </a:solidFill>
                          <a:latin typeface="ＭＳ 明朝" panose="02020609040205080304" pitchFamily="17" charset="-128"/>
                          <a:ea typeface="ＭＳ 明朝" panose="02020609040205080304" pitchFamily="17" charset="-128"/>
                        </a:rPr>
                        <a:t>2028</a:t>
                      </a:r>
                      <a:r>
                        <a:rPr kumimoji="1" lang="ja-JP" altLang="en-US" sz="1000" b="0" dirty="0">
                          <a:solidFill>
                            <a:schemeClr val="tx1"/>
                          </a:solidFill>
                          <a:latin typeface="ＭＳ 明朝" panose="02020609040205080304" pitchFamily="17" charset="-128"/>
                          <a:ea typeface="ＭＳ 明朝" panose="02020609040205080304" pitchFamily="17" charset="-128"/>
                        </a:rPr>
                        <a:t>年度</a:t>
                      </a:r>
                      <a:endParaRPr kumimoji="1" lang="en-US" altLang="ja-JP" sz="1000" b="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1000" b="0" dirty="0">
                          <a:solidFill>
                            <a:schemeClr val="tx1"/>
                          </a:solidFill>
                          <a:latin typeface="ＭＳ 明朝" panose="02020609040205080304" pitchFamily="17" charset="-128"/>
                          <a:ea typeface="ＭＳ 明朝" panose="02020609040205080304" pitchFamily="17" charset="-128"/>
                        </a:rPr>
                        <a:t>(R10)</a:t>
                      </a:r>
                      <a:endParaRPr kumimoji="1" lang="ja-JP" altLang="en-US" sz="100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E0BB"/>
                    </a:solidFill>
                  </a:tcPr>
                </a:tc>
                <a:tc>
                  <a:txBody>
                    <a:bodyPr/>
                    <a:lstStyle/>
                    <a:p>
                      <a:pPr algn="ctr"/>
                      <a:r>
                        <a:rPr kumimoji="1" lang="en-US" altLang="ja-JP" sz="1000" b="0" dirty="0">
                          <a:solidFill>
                            <a:schemeClr val="tx1"/>
                          </a:solidFill>
                          <a:latin typeface="ＭＳ 明朝" panose="02020609040205080304" pitchFamily="17" charset="-128"/>
                          <a:ea typeface="ＭＳ 明朝" panose="02020609040205080304" pitchFamily="17" charset="-128"/>
                        </a:rPr>
                        <a:t>2029</a:t>
                      </a:r>
                      <a:r>
                        <a:rPr kumimoji="1" lang="ja-JP" altLang="en-US" sz="1000" b="0" dirty="0">
                          <a:solidFill>
                            <a:schemeClr val="tx1"/>
                          </a:solidFill>
                          <a:latin typeface="ＭＳ 明朝" panose="02020609040205080304" pitchFamily="17" charset="-128"/>
                          <a:ea typeface="ＭＳ 明朝" panose="02020609040205080304" pitchFamily="17" charset="-128"/>
                        </a:rPr>
                        <a:t>年度</a:t>
                      </a:r>
                      <a:endParaRPr kumimoji="1" lang="en-US" altLang="ja-JP" sz="1000" b="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1000" b="0" dirty="0">
                          <a:solidFill>
                            <a:schemeClr val="tx1"/>
                          </a:solidFill>
                          <a:latin typeface="ＭＳ 明朝" panose="02020609040205080304" pitchFamily="17" charset="-128"/>
                          <a:ea typeface="ＭＳ 明朝" panose="02020609040205080304" pitchFamily="17" charset="-128"/>
                        </a:rPr>
                        <a:t>(R11)</a:t>
                      </a:r>
                      <a:endParaRPr kumimoji="1" lang="ja-JP" altLang="en-US" sz="100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E0BB"/>
                    </a:solidFill>
                  </a:tcPr>
                </a:tc>
                <a:extLst>
                  <a:ext uri="{0D108BD9-81ED-4DB2-BD59-A6C34878D82A}">
                    <a16:rowId xmlns:a16="http://schemas.microsoft.com/office/drawing/2014/main" val="952504963"/>
                  </a:ext>
                </a:extLst>
              </a:tr>
              <a:tr h="547524">
                <a:tc>
                  <a:txBody>
                    <a:bodyPr/>
                    <a:lstStyle/>
                    <a:p>
                      <a:r>
                        <a:rPr kumimoji="1" lang="ja-JP" altLang="en-US" sz="900" i="0" dirty="0">
                          <a:solidFill>
                            <a:schemeClr val="tx1"/>
                          </a:solidFill>
                          <a:latin typeface="ＭＳ 明朝" panose="02020609040205080304" pitchFamily="17" charset="-128"/>
                          <a:ea typeface="ＭＳ 明朝" panose="02020609040205080304" pitchFamily="17" charset="-128"/>
                        </a:rPr>
                        <a:t>特定健康診査受診率</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900" dirty="0">
                          <a:solidFill>
                            <a:schemeClr val="tx1"/>
                          </a:solidFill>
                          <a:latin typeface="ＭＳ 明朝" panose="02020609040205080304" pitchFamily="17" charset="-128"/>
                          <a:ea typeface="ＭＳ 明朝" panose="02020609040205080304" pitchFamily="17" charset="-128"/>
                        </a:rPr>
                        <a:t>44</a:t>
                      </a:r>
                      <a:r>
                        <a:rPr kumimoji="1" lang="ja-JP" altLang="en-US" sz="900" dirty="0">
                          <a:solidFill>
                            <a:schemeClr val="tx1"/>
                          </a:solidFill>
                          <a:latin typeface="ＭＳ 明朝" panose="02020609040205080304" pitchFamily="17" charset="-128"/>
                          <a:ea typeface="ＭＳ 明朝" panose="02020609040205080304" pitchFamily="17" charset="-128"/>
                        </a:rPr>
                        <a:t>％</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900" dirty="0">
                          <a:solidFill>
                            <a:schemeClr val="tx1"/>
                          </a:solidFill>
                          <a:latin typeface="ＭＳ 明朝" panose="02020609040205080304" pitchFamily="17" charset="-128"/>
                          <a:ea typeface="ＭＳ 明朝" panose="02020609040205080304" pitchFamily="17" charset="-128"/>
                        </a:rPr>
                        <a:t>50</a:t>
                      </a:r>
                      <a:r>
                        <a:rPr kumimoji="1" lang="ja-JP" altLang="en-US" sz="900" dirty="0">
                          <a:solidFill>
                            <a:schemeClr val="tx1"/>
                          </a:solidFill>
                          <a:latin typeface="ＭＳ 明朝" panose="02020609040205080304" pitchFamily="17" charset="-128"/>
                          <a:ea typeface="ＭＳ 明朝" panose="02020609040205080304" pitchFamily="17" charset="-128"/>
                        </a:rPr>
                        <a:t>％</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900" dirty="0">
                          <a:solidFill>
                            <a:schemeClr val="tx1"/>
                          </a:solidFill>
                          <a:latin typeface="ＭＳ 明朝" panose="02020609040205080304" pitchFamily="17" charset="-128"/>
                          <a:ea typeface="ＭＳ 明朝" panose="02020609040205080304" pitchFamily="17" charset="-128"/>
                        </a:rPr>
                        <a:t>52</a:t>
                      </a:r>
                      <a:r>
                        <a:rPr kumimoji="1" lang="ja-JP" altLang="en-US" sz="900" dirty="0">
                          <a:solidFill>
                            <a:schemeClr val="tx1"/>
                          </a:solidFill>
                          <a:latin typeface="ＭＳ 明朝" panose="02020609040205080304" pitchFamily="17" charset="-128"/>
                          <a:ea typeface="ＭＳ 明朝" panose="02020609040205080304" pitchFamily="17" charset="-128"/>
                        </a:rPr>
                        <a:t>％</a:t>
                      </a:r>
                    </a:p>
                  </a:txBody>
                  <a:tcPr marL="36000" marR="36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900" dirty="0">
                          <a:solidFill>
                            <a:schemeClr val="tx1"/>
                          </a:solidFill>
                          <a:latin typeface="ＭＳ 明朝" panose="02020609040205080304" pitchFamily="17" charset="-128"/>
                          <a:ea typeface="ＭＳ 明朝" panose="02020609040205080304" pitchFamily="17" charset="-128"/>
                        </a:rPr>
                        <a:t>54</a:t>
                      </a:r>
                      <a:r>
                        <a:rPr kumimoji="1" lang="ja-JP" altLang="en-US" sz="900" dirty="0">
                          <a:solidFill>
                            <a:schemeClr val="tx1"/>
                          </a:solidFill>
                          <a:latin typeface="ＭＳ 明朝" panose="02020609040205080304" pitchFamily="17" charset="-128"/>
                          <a:ea typeface="ＭＳ 明朝" panose="02020609040205080304" pitchFamily="17" charset="-128"/>
                        </a:rPr>
                        <a:t>％</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900" dirty="0">
                          <a:solidFill>
                            <a:schemeClr val="tx1"/>
                          </a:solidFill>
                          <a:latin typeface="ＭＳ 明朝" panose="02020609040205080304" pitchFamily="17" charset="-128"/>
                          <a:ea typeface="ＭＳ 明朝" panose="02020609040205080304" pitchFamily="17" charset="-128"/>
                        </a:rPr>
                        <a:t>56</a:t>
                      </a:r>
                      <a:r>
                        <a:rPr kumimoji="1" lang="ja-JP" altLang="en-US" sz="900" dirty="0">
                          <a:solidFill>
                            <a:schemeClr val="tx1"/>
                          </a:solidFill>
                          <a:latin typeface="ＭＳ 明朝" panose="02020609040205080304" pitchFamily="17" charset="-128"/>
                          <a:ea typeface="ＭＳ 明朝" panose="02020609040205080304" pitchFamily="17" charset="-128"/>
                        </a:rPr>
                        <a:t>％</a:t>
                      </a: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900" dirty="0">
                          <a:solidFill>
                            <a:schemeClr val="tx1"/>
                          </a:solidFill>
                          <a:latin typeface="ＭＳ 明朝" panose="02020609040205080304" pitchFamily="17" charset="-128"/>
                          <a:ea typeface="ＭＳ 明朝" panose="02020609040205080304" pitchFamily="17" charset="-128"/>
                        </a:rPr>
                        <a:t>58</a:t>
                      </a:r>
                      <a:r>
                        <a:rPr kumimoji="1" lang="ja-JP" altLang="en-US" sz="900" dirty="0">
                          <a:solidFill>
                            <a:schemeClr val="tx1"/>
                          </a:solidFill>
                          <a:latin typeface="ＭＳ 明朝" panose="02020609040205080304" pitchFamily="17" charset="-128"/>
                          <a:ea typeface="ＭＳ 明朝" panose="02020609040205080304" pitchFamily="17" charset="-128"/>
                        </a:rPr>
                        <a:t>％</a:t>
                      </a:r>
                    </a:p>
                  </a:txBody>
                  <a:tcPr marL="36000" marR="36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900" dirty="0">
                          <a:solidFill>
                            <a:schemeClr val="tx1"/>
                          </a:solidFill>
                          <a:latin typeface="ＭＳ 明朝" panose="02020609040205080304" pitchFamily="17" charset="-128"/>
                          <a:ea typeface="ＭＳ 明朝" panose="02020609040205080304" pitchFamily="17" charset="-128"/>
                        </a:rPr>
                        <a:t>60</a:t>
                      </a:r>
                      <a:r>
                        <a:rPr kumimoji="1" lang="ja-JP" altLang="en-US" sz="900" dirty="0">
                          <a:solidFill>
                            <a:schemeClr val="tx1"/>
                          </a:solidFill>
                          <a:latin typeface="ＭＳ 明朝" panose="02020609040205080304" pitchFamily="17" charset="-128"/>
                          <a:ea typeface="ＭＳ 明朝" panose="02020609040205080304" pitchFamily="17" charset="-128"/>
                        </a:rPr>
                        <a:t>％</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0387383"/>
                  </a:ext>
                </a:extLst>
              </a:tr>
              <a:tr h="547524">
                <a:tc>
                  <a:txBody>
                    <a:bodyPr/>
                    <a:lstStyle/>
                    <a:p>
                      <a:r>
                        <a:rPr kumimoji="1" lang="ja-JP" altLang="en-US" sz="900" i="0" dirty="0">
                          <a:solidFill>
                            <a:schemeClr val="tx1"/>
                          </a:solidFill>
                          <a:latin typeface="ＭＳ 明朝" panose="02020609040205080304" pitchFamily="17" charset="-128"/>
                          <a:ea typeface="ＭＳ 明朝" panose="02020609040205080304" pitchFamily="17" charset="-128"/>
                        </a:rPr>
                        <a:t>健診異常値放置者数</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900" dirty="0">
                          <a:solidFill>
                            <a:schemeClr val="tx1"/>
                          </a:solidFill>
                          <a:latin typeface="ＭＳ 明朝" panose="02020609040205080304" pitchFamily="17" charset="-128"/>
                          <a:ea typeface="ＭＳ 明朝" panose="02020609040205080304" pitchFamily="17" charset="-128"/>
                        </a:rPr>
                        <a:t>20</a:t>
                      </a:r>
                      <a:r>
                        <a:rPr kumimoji="1" lang="ja-JP" altLang="en-US" sz="900" dirty="0">
                          <a:solidFill>
                            <a:schemeClr val="tx1"/>
                          </a:solidFill>
                          <a:latin typeface="ＭＳ 明朝" panose="02020609040205080304" pitchFamily="17" charset="-128"/>
                          <a:ea typeface="ＭＳ 明朝" panose="02020609040205080304" pitchFamily="17" charset="-128"/>
                        </a:rPr>
                        <a:t>人</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900" dirty="0">
                          <a:solidFill>
                            <a:schemeClr val="tx1"/>
                          </a:solidFill>
                          <a:latin typeface="ＭＳ 明朝" panose="02020609040205080304" pitchFamily="17" charset="-128"/>
                          <a:ea typeface="ＭＳ 明朝" panose="02020609040205080304" pitchFamily="17" charset="-128"/>
                        </a:rPr>
                        <a:t>20</a:t>
                      </a:r>
                      <a:r>
                        <a:rPr kumimoji="1" lang="ja-JP" altLang="en-US" sz="900" dirty="0">
                          <a:solidFill>
                            <a:schemeClr val="tx1"/>
                          </a:solidFill>
                          <a:latin typeface="ＭＳ 明朝" panose="02020609040205080304" pitchFamily="17" charset="-128"/>
                          <a:ea typeface="ＭＳ 明朝" panose="02020609040205080304" pitchFamily="17" charset="-128"/>
                        </a:rPr>
                        <a:t>人</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900" dirty="0">
                          <a:solidFill>
                            <a:schemeClr val="tx1"/>
                          </a:solidFill>
                          <a:latin typeface="ＭＳ 明朝" panose="02020609040205080304" pitchFamily="17" charset="-128"/>
                          <a:ea typeface="ＭＳ 明朝" panose="02020609040205080304" pitchFamily="17" charset="-128"/>
                        </a:rPr>
                        <a:t>18</a:t>
                      </a:r>
                      <a:r>
                        <a:rPr kumimoji="1" lang="ja-JP" altLang="en-US" sz="900" dirty="0">
                          <a:solidFill>
                            <a:schemeClr val="tx1"/>
                          </a:solidFill>
                          <a:latin typeface="ＭＳ 明朝" panose="02020609040205080304" pitchFamily="17" charset="-128"/>
                          <a:ea typeface="ＭＳ 明朝" panose="02020609040205080304" pitchFamily="17" charset="-128"/>
                        </a:rPr>
                        <a:t>人</a:t>
                      </a:r>
                    </a:p>
                  </a:txBody>
                  <a:tcPr marL="36000" marR="36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900" dirty="0">
                          <a:solidFill>
                            <a:schemeClr val="tx1"/>
                          </a:solidFill>
                          <a:latin typeface="ＭＳ 明朝" panose="02020609040205080304" pitchFamily="17" charset="-128"/>
                          <a:ea typeface="ＭＳ 明朝" panose="02020609040205080304" pitchFamily="17" charset="-128"/>
                        </a:rPr>
                        <a:t>16</a:t>
                      </a:r>
                      <a:r>
                        <a:rPr kumimoji="1" lang="ja-JP" altLang="en-US" sz="900" dirty="0">
                          <a:solidFill>
                            <a:schemeClr val="tx1"/>
                          </a:solidFill>
                          <a:latin typeface="ＭＳ 明朝" panose="02020609040205080304" pitchFamily="17" charset="-128"/>
                          <a:ea typeface="ＭＳ 明朝" panose="02020609040205080304" pitchFamily="17" charset="-128"/>
                        </a:rPr>
                        <a:t>人</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900" dirty="0">
                          <a:solidFill>
                            <a:schemeClr val="tx1"/>
                          </a:solidFill>
                          <a:latin typeface="ＭＳ 明朝" panose="02020609040205080304" pitchFamily="17" charset="-128"/>
                          <a:ea typeface="ＭＳ 明朝" panose="02020609040205080304" pitchFamily="17" charset="-128"/>
                        </a:rPr>
                        <a:t>14</a:t>
                      </a:r>
                      <a:r>
                        <a:rPr kumimoji="1" lang="ja-JP" altLang="en-US" sz="900" dirty="0">
                          <a:solidFill>
                            <a:schemeClr val="tx1"/>
                          </a:solidFill>
                          <a:latin typeface="ＭＳ 明朝" panose="02020609040205080304" pitchFamily="17" charset="-128"/>
                          <a:ea typeface="ＭＳ 明朝" panose="02020609040205080304" pitchFamily="17" charset="-128"/>
                        </a:rPr>
                        <a:t>人</a:t>
                      </a: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900" dirty="0">
                          <a:solidFill>
                            <a:schemeClr val="tx1"/>
                          </a:solidFill>
                          <a:latin typeface="ＭＳ 明朝" panose="02020609040205080304" pitchFamily="17" charset="-128"/>
                          <a:ea typeface="ＭＳ 明朝" panose="02020609040205080304" pitchFamily="17" charset="-128"/>
                        </a:rPr>
                        <a:t>12</a:t>
                      </a:r>
                      <a:r>
                        <a:rPr kumimoji="1" lang="ja-JP" altLang="en-US" sz="900" dirty="0">
                          <a:solidFill>
                            <a:schemeClr val="tx1"/>
                          </a:solidFill>
                          <a:latin typeface="ＭＳ 明朝" panose="02020609040205080304" pitchFamily="17" charset="-128"/>
                          <a:ea typeface="ＭＳ 明朝" panose="02020609040205080304" pitchFamily="17" charset="-128"/>
                        </a:rPr>
                        <a:t>人</a:t>
                      </a:r>
                    </a:p>
                  </a:txBody>
                  <a:tcPr marL="36000" marR="36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900" dirty="0">
                          <a:solidFill>
                            <a:schemeClr val="tx1"/>
                          </a:solidFill>
                          <a:latin typeface="ＭＳ 明朝" panose="02020609040205080304" pitchFamily="17" charset="-128"/>
                          <a:ea typeface="ＭＳ 明朝" panose="02020609040205080304" pitchFamily="17" charset="-128"/>
                        </a:rPr>
                        <a:t>10</a:t>
                      </a:r>
                      <a:r>
                        <a:rPr kumimoji="1" lang="ja-JP" altLang="en-US" sz="900" dirty="0">
                          <a:solidFill>
                            <a:schemeClr val="tx1"/>
                          </a:solidFill>
                          <a:latin typeface="ＭＳ 明朝" panose="02020609040205080304" pitchFamily="17" charset="-128"/>
                          <a:ea typeface="ＭＳ 明朝" panose="02020609040205080304" pitchFamily="17" charset="-128"/>
                        </a:rPr>
                        <a:t>人</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4190260"/>
                  </a:ext>
                </a:extLst>
              </a:tr>
              <a:tr h="547524">
                <a:tc>
                  <a:txBody>
                    <a:bodyPr/>
                    <a:lstStyle/>
                    <a:p>
                      <a:r>
                        <a:rPr kumimoji="1" lang="ja-JP" altLang="en-US" sz="900" i="0" dirty="0">
                          <a:solidFill>
                            <a:schemeClr val="tx1"/>
                          </a:solidFill>
                          <a:latin typeface="ＭＳ 明朝" panose="02020609040205080304" pitchFamily="17" charset="-128"/>
                          <a:ea typeface="ＭＳ 明朝" panose="02020609040205080304" pitchFamily="17" charset="-128"/>
                        </a:rPr>
                        <a:t>後発医薬品使用割合</a:t>
                      </a:r>
                      <a:endParaRPr kumimoji="1" lang="en-US" altLang="ja-JP" sz="900" i="0" dirty="0">
                        <a:solidFill>
                          <a:schemeClr val="tx1"/>
                        </a:solidFill>
                        <a:latin typeface="ＭＳ 明朝" panose="02020609040205080304" pitchFamily="17" charset="-128"/>
                        <a:ea typeface="ＭＳ 明朝" panose="02020609040205080304" pitchFamily="17" charset="-128"/>
                      </a:endParaRPr>
                    </a:p>
                    <a:p>
                      <a:r>
                        <a:rPr kumimoji="1" lang="ja-JP" altLang="en-US" sz="900" i="0" dirty="0">
                          <a:solidFill>
                            <a:schemeClr val="tx1"/>
                          </a:solidFill>
                          <a:latin typeface="ＭＳ 明朝" panose="02020609040205080304" pitchFamily="17" charset="-128"/>
                          <a:ea typeface="ＭＳ 明朝" panose="02020609040205080304" pitchFamily="17" charset="-128"/>
                        </a:rPr>
                        <a:t>（数量ベース）</a:t>
                      </a:r>
                      <a:endParaRPr kumimoji="1" lang="en-US" altLang="ja-JP" sz="900" i="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900" dirty="0">
                          <a:solidFill>
                            <a:schemeClr val="tx1"/>
                          </a:solidFill>
                          <a:latin typeface="ＭＳ 明朝" panose="02020609040205080304" pitchFamily="17" charset="-128"/>
                          <a:ea typeface="ＭＳ 明朝" panose="02020609040205080304" pitchFamily="17" charset="-128"/>
                        </a:rPr>
                        <a:t>75</a:t>
                      </a:r>
                      <a:r>
                        <a:rPr kumimoji="1" lang="ja-JP" altLang="en-US" sz="900" dirty="0">
                          <a:solidFill>
                            <a:schemeClr val="tx1"/>
                          </a:solidFill>
                          <a:latin typeface="ＭＳ 明朝" panose="02020609040205080304" pitchFamily="17" charset="-128"/>
                          <a:ea typeface="ＭＳ 明朝" panose="02020609040205080304" pitchFamily="17" charset="-128"/>
                        </a:rPr>
                        <a:t>％</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900" dirty="0">
                          <a:solidFill>
                            <a:schemeClr val="tx1"/>
                          </a:solidFill>
                          <a:latin typeface="ＭＳ 明朝" panose="02020609040205080304" pitchFamily="17" charset="-128"/>
                          <a:ea typeface="ＭＳ 明朝" panose="02020609040205080304" pitchFamily="17" charset="-128"/>
                        </a:rPr>
                        <a:t>80</a:t>
                      </a:r>
                      <a:r>
                        <a:rPr kumimoji="1" lang="ja-JP" altLang="en-US" sz="900" dirty="0">
                          <a:solidFill>
                            <a:schemeClr val="tx1"/>
                          </a:solidFill>
                          <a:latin typeface="ＭＳ 明朝" panose="02020609040205080304" pitchFamily="17" charset="-128"/>
                          <a:ea typeface="ＭＳ 明朝" panose="02020609040205080304" pitchFamily="17" charset="-128"/>
                        </a:rPr>
                        <a:t>％</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900" dirty="0">
                          <a:solidFill>
                            <a:schemeClr val="tx1"/>
                          </a:solidFill>
                          <a:latin typeface="ＭＳ 明朝" panose="02020609040205080304" pitchFamily="17" charset="-128"/>
                          <a:ea typeface="ＭＳ 明朝" panose="02020609040205080304" pitchFamily="17" charset="-128"/>
                        </a:rPr>
                        <a:t>82</a:t>
                      </a:r>
                      <a:r>
                        <a:rPr kumimoji="1" lang="ja-JP" altLang="en-US" sz="900" dirty="0">
                          <a:solidFill>
                            <a:schemeClr val="tx1"/>
                          </a:solidFill>
                          <a:latin typeface="ＭＳ 明朝" panose="02020609040205080304" pitchFamily="17" charset="-128"/>
                          <a:ea typeface="ＭＳ 明朝" panose="02020609040205080304" pitchFamily="17" charset="-128"/>
                        </a:rPr>
                        <a:t>％</a:t>
                      </a:r>
                    </a:p>
                  </a:txBody>
                  <a:tcPr marL="36000" marR="36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900" dirty="0">
                          <a:solidFill>
                            <a:schemeClr val="tx1"/>
                          </a:solidFill>
                          <a:latin typeface="ＭＳ 明朝" panose="02020609040205080304" pitchFamily="17" charset="-128"/>
                          <a:ea typeface="ＭＳ 明朝" panose="02020609040205080304" pitchFamily="17" charset="-128"/>
                        </a:rPr>
                        <a:t>84</a:t>
                      </a:r>
                      <a:r>
                        <a:rPr kumimoji="1" lang="ja-JP" altLang="en-US" sz="900" dirty="0">
                          <a:solidFill>
                            <a:schemeClr val="tx1"/>
                          </a:solidFill>
                          <a:latin typeface="ＭＳ 明朝" panose="02020609040205080304" pitchFamily="17" charset="-128"/>
                          <a:ea typeface="ＭＳ 明朝" panose="02020609040205080304" pitchFamily="17" charset="-128"/>
                        </a:rPr>
                        <a:t>％</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900" dirty="0">
                          <a:solidFill>
                            <a:schemeClr val="tx1"/>
                          </a:solidFill>
                          <a:latin typeface="ＭＳ 明朝" panose="02020609040205080304" pitchFamily="17" charset="-128"/>
                          <a:ea typeface="ＭＳ 明朝" panose="02020609040205080304" pitchFamily="17" charset="-128"/>
                        </a:rPr>
                        <a:t>86</a:t>
                      </a:r>
                      <a:r>
                        <a:rPr kumimoji="1" lang="ja-JP" altLang="en-US" sz="900" dirty="0">
                          <a:solidFill>
                            <a:schemeClr val="tx1"/>
                          </a:solidFill>
                          <a:latin typeface="ＭＳ 明朝" panose="02020609040205080304" pitchFamily="17" charset="-128"/>
                          <a:ea typeface="ＭＳ 明朝" panose="02020609040205080304" pitchFamily="17" charset="-128"/>
                        </a:rPr>
                        <a:t>％</a:t>
                      </a: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900" dirty="0">
                          <a:solidFill>
                            <a:schemeClr val="tx1"/>
                          </a:solidFill>
                          <a:latin typeface="ＭＳ 明朝" panose="02020609040205080304" pitchFamily="17" charset="-128"/>
                          <a:ea typeface="ＭＳ 明朝" panose="02020609040205080304" pitchFamily="17" charset="-128"/>
                        </a:rPr>
                        <a:t>88</a:t>
                      </a:r>
                      <a:r>
                        <a:rPr kumimoji="1" lang="ja-JP" altLang="en-US" sz="900" dirty="0">
                          <a:solidFill>
                            <a:schemeClr val="tx1"/>
                          </a:solidFill>
                          <a:latin typeface="ＭＳ 明朝" panose="02020609040205080304" pitchFamily="17" charset="-128"/>
                          <a:ea typeface="ＭＳ 明朝" panose="02020609040205080304" pitchFamily="17" charset="-128"/>
                        </a:rPr>
                        <a:t>％</a:t>
                      </a:r>
                    </a:p>
                  </a:txBody>
                  <a:tcPr marL="36000" marR="36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900" dirty="0">
                          <a:solidFill>
                            <a:schemeClr val="tx1"/>
                          </a:solidFill>
                          <a:latin typeface="ＭＳ 明朝" panose="02020609040205080304" pitchFamily="17" charset="-128"/>
                          <a:ea typeface="ＭＳ 明朝" panose="02020609040205080304" pitchFamily="17" charset="-128"/>
                        </a:rPr>
                        <a:t>90</a:t>
                      </a:r>
                      <a:r>
                        <a:rPr kumimoji="1" lang="ja-JP" altLang="en-US" sz="900" dirty="0">
                          <a:solidFill>
                            <a:schemeClr val="tx1"/>
                          </a:solidFill>
                          <a:latin typeface="ＭＳ 明朝" panose="02020609040205080304" pitchFamily="17" charset="-128"/>
                          <a:ea typeface="ＭＳ 明朝" panose="02020609040205080304" pitchFamily="17" charset="-128"/>
                        </a:rPr>
                        <a:t>％</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5065594"/>
                  </a:ext>
                </a:extLst>
              </a:tr>
              <a:tr h="547524">
                <a:tc>
                  <a:txBody>
                    <a:bodyPr/>
                    <a:lstStyle/>
                    <a:p>
                      <a:r>
                        <a:rPr kumimoji="1" lang="ja-JP" altLang="en-US" sz="900" i="0" dirty="0">
                          <a:solidFill>
                            <a:schemeClr val="tx1"/>
                          </a:solidFill>
                          <a:latin typeface="ＭＳ 明朝" panose="02020609040205080304" pitchFamily="17" charset="-128"/>
                          <a:ea typeface="ＭＳ 明朝" panose="02020609040205080304" pitchFamily="17" charset="-128"/>
                        </a:rPr>
                        <a:t>通知対象者の服薬状況の</a:t>
                      </a:r>
                      <a:endParaRPr kumimoji="1" lang="en-US" altLang="ja-JP" sz="900" i="0" dirty="0">
                        <a:solidFill>
                          <a:schemeClr val="tx1"/>
                        </a:solidFill>
                        <a:latin typeface="ＭＳ 明朝" panose="02020609040205080304" pitchFamily="17" charset="-128"/>
                        <a:ea typeface="ＭＳ 明朝" panose="02020609040205080304" pitchFamily="17" charset="-128"/>
                      </a:endParaRPr>
                    </a:p>
                    <a:p>
                      <a:r>
                        <a:rPr kumimoji="1" lang="ja-JP" altLang="en-US" sz="900" i="0" dirty="0">
                          <a:solidFill>
                            <a:schemeClr val="tx1"/>
                          </a:solidFill>
                          <a:latin typeface="ＭＳ 明朝" panose="02020609040205080304" pitchFamily="17" charset="-128"/>
                          <a:ea typeface="ＭＳ 明朝" panose="02020609040205080304" pitchFamily="17" charset="-128"/>
                        </a:rPr>
                        <a:t>改善割合</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900" dirty="0">
                          <a:solidFill>
                            <a:schemeClr val="tx1"/>
                          </a:solidFill>
                          <a:latin typeface="ＭＳ 明朝" panose="02020609040205080304" pitchFamily="17" charset="-128"/>
                          <a:ea typeface="ＭＳ 明朝" panose="02020609040205080304" pitchFamily="17" charset="-128"/>
                        </a:rPr>
                        <a:t>0</a:t>
                      </a:r>
                      <a:r>
                        <a:rPr kumimoji="1" lang="ja-JP" altLang="en-US" sz="900" dirty="0">
                          <a:solidFill>
                            <a:schemeClr val="tx1"/>
                          </a:solidFill>
                          <a:latin typeface="ＭＳ 明朝" panose="02020609040205080304" pitchFamily="17" charset="-128"/>
                          <a:ea typeface="ＭＳ 明朝" panose="02020609040205080304" pitchFamily="17" charset="-128"/>
                        </a:rPr>
                        <a:t>％</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50</a:t>
                      </a:r>
                      <a:r>
                        <a:rPr kumimoji="1" lang="ja-JP" altLang="en-US" sz="9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52</a:t>
                      </a:r>
                      <a:r>
                        <a:rPr kumimoji="1" lang="ja-JP" altLang="en-US" sz="9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a:t>
                      </a:r>
                    </a:p>
                  </a:txBody>
                  <a:tcPr marL="36000" marR="36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54</a:t>
                      </a:r>
                      <a:r>
                        <a:rPr kumimoji="1" lang="ja-JP" altLang="en-US" sz="9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56</a:t>
                      </a:r>
                      <a:r>
                        <a:rPr kumimoji="1" lang="ja-JP" altLang="en-US" sz="9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a:t>
                      </a: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58</a:t>
                      </a:r>
                      <a:r>
                        <a:rPr kumimoji="1" lang="ja-JP" altLang="en-US" sz="9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a:t>
                      </a:r>
                    </a:p>
                  </a:txBody>
                  <a:tcPr marL="36000" marR="36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60</a:t>
                      </a:r>
                      <a:r>
                        <a:rPr kumimoji="1" lang="ja-JP" altLang="en-US" sz="9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5272305"/>
                  </a:ext>
                </a:extLst>
              </a:tr>
              <a:tr h="900765">
                <a:tc>
                  <a:txBody>
                    <a:bodyPr/>
                    <a:lstStyle/>
                    <a:p>
                      <a:r>
                        <a:rPr kumimoji="1" lang="ja-JP" altLang="en-US" sz="900" i="0" dirty="0">
                          <a:solidFill>
                            <a:schemeClr val="tx1"/>
                          </a:solidFill>
                          <a:latin typeface="ＭＳ 明朝" panose="02020609040205080304" pitchFamily="17" charset="-128"/>
                          <a:ea typeface="ＭＳ 明朝" panose="02020609040205080304" pitchFamily="17" charset="-128"/>
                        </a:rPr>
                        <a:t>通いの場の参加人数</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900" dirty="0">
                          <a:solidFill>
                            <a:schemeClr val="tx1"/>
                          </a:solidFill>
                          <a:latin typeface="ＭＳ 明朝" panose="02020609040205080304" pitchFamily="17" charset="-128"/>
                          <a:ea typeface="ＭＳ 明朝" panose="02020609040205080304" pitchFamily="17" charset="-128"/>
                        </a:rPr>
                        <a:t>22</a:t>
                      </a:r>
                      <a:r>
                        <a:rPr kumimoji="1" lang="ja-JP" altLang="en-US" sz="900" dirty="0">
                          <a:solidFill>
                            <a:schemeClr val="tx1"/>
                          </a:solidFill>
                          <a:latin typeface="ＭＳ 明朝" panose="02020609040205080304" pitchFamily="17" charset="-128"/>
                          <a:ea typeface="ＭＳ 明朝" panose="02020609040205080304" pitchFamily="17" charset="-128"/>
                        </a:rPr>
                        <a:t>人</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900" dirty="0">
                          <a:solidFill>
                            <a:schemeClr val="tx1"/>
                          </a:solidFill>
                          <a:latin typeface="ＭＳ 明朝" panose="02020609040205080304" pitchFamily="17" charset="-128"/>
                          <a:ea typeface="ＭＳ 明朝" panose="02020609040205080304" pitchFamily="17" charset="-128"/>
                        </a:rPr>
                        <a:t>30</a:t>
                      </a:r>
                      <a:r>
                        <a:rPr kumimoji="1" lang="ja-JP" altLang="en-US" sz="900" dirty="0">
                          <a:solidFill>
                            <a:schemeClr val="tx1"/>
                          </a:solidFill>
                          <a:latin typeface="ＭＳ 明朝" panose="02020609040205080304" pitchFamily="17" charset="-128"/>
                          <a:ea typeface="ＭＳ 明朝" panose="02020609040205080304" pitchFamily="17" charset="-128"/>
                        </a:rPr>
                        <a:t>人</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900" dirty="0">
                          <a:solidFill>
                            <a:schemeClr val="tx1"/>
                          </a:solidFill>
                          <a:latin typeface="ＭＳ 明朝" panose="02020609040205080304" pitchFamily="17" charset="-128"/>
                          <a:ea typeface="ＭＳ 明朝" panose="02020609040205080304" pitchFamily="17" charset="-128"/>
                        </a:rPr>
                        <a:t>32</a:t>
                      </a:r>
                      <a:r>
                        <a:rPr kumimoji="1" lang="ja-JP" altLang="en-US" sz="900" dirty="0">
                          <a:solidFill>
                            <a:schemeClr val="tx1"/>
                          </a:solidFill>
                          <a:latin typeface="ＭＳ 明朝" panose="02020609040205080304" pitchFamily="17" charset="-128"/>
                          <a:ea typeface="ＭＳ 明朝" panose="02020609040205080304" pitchFamily="17" charset="-128"/>
                        </a:rPr>
                        <a:t>人</a:t>
                      </a:r>
                    </a:p>
                  </a:txBody>
                  <a:tcPr marL="36000" marR="36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900" dirty="0">
                          <a:solidFill>
                            <a:schemeClr val="tx1"/>
                          </a:solidFill>
                          <a:latin typeface="ＭＳ 明朝" panose="02020609040205080304" pitchFamily="17" charset="-128"/>
                          <a:ea typeface="ＭＳ 明朝" panose="02020609040205080304" pitchFamily="17" charset="-128"/>
                        </a:rPr>
                        <a:t>34</a:t>
                      </a:r>
                      <a:r>
                        <a:rPr kumimoji="1" lang="ja-JP" altLang="en-US" sz="900" dirty="0">
                          <a:solidFill>
                            <a:schemeClr val="tx1"/>
                          </a:solidFill>
                          <a:latin typeface="ＭＳ 明朝" panose="02020609040205080304" pitchFamily="17" charset="-128"/>
                          <a:ea typeface="ＭＳ 明朝" panose="02020609040205080304" pitchFamily="17" charset="-128"/>
                        </a:rPr>
                        <a:t>人</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900" dirty="0">
                          <a:solidFill>
                            <a:schemeClr val="tx1"/>
                          </a:solidFill>
                          <a:latin typeface="ＭＳ 明朝" panose="02020609040205080304" pitchFamily="17" charset="-128"/>
                          <a:ea typeface="ＭＳ 明朝" panose="02020609040205080304" pitchFamily="17" charset="-128"/>
                        </a:rPr>
                        <a:t>36</a:t>
                      </a:r>
                      <a:r>
                        <a:rPr kumimoji="1" lang="ja-JP" altLang="en-US" sz="900" dirty="0">
                          <a:solidFill>
                            <a:schemeClr val="tx1"/>
                          </a:solidFill>
                          <a:latin typeface="ＭＳ 明朝" panose="02020609040205080304" pitchFamily="17" charset="-128"/>
                          <a:ea typeface="ＭＳ 明朝" panose="02020609040205080304" pitchFamily="17" charset="-128"/>
                        </a:rPr>
                        <a:t>人</a:t>
                      </a: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900" dirty="0">
                          <a:solidFill>
                            <a:schemeClr val="tx1"/>
                          </a:solidFill>
                          <a:latin typeface="ＭＳ 明朝" panose="02020609040205080304" pitchFamily="17" charset="-128"/>
                          <a:ea typeface="ＭＳ 明朝" panose="02020609040205080304" pitchFamily="17" charset="-128"/>
                        </a:rPr>
                        <a:t>38</a:t>
                      </a:r>
                      <a:r>
                        <a:rPr kumimoji="1" lang="ja-JP" altLang="en-US" sz="900" dirty="0">
                          <a:solidFill>
                            <a:schemeClr val="tx1"/>
                          </a:solidFill>
                          <a:latin typeface="ＭＳ 明朝" panose="02020609040205080304" pitchFamily="17" charset="-128"/>
                          <a:ea typeface="ＭＳ 明朝" panose="02020609040205080304" pitchFamily="17" charset="-128"/>
                        </a:rPr>
                        <a:t>人</a:t>
                      </a:r>
                    </a:p>
                  </a:txBody>
                  <a:tcPr marL="36000" marR="36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900" dirty="0">
                          <a:solidFill>
                            <a:schemeClr val="tx1"/>
                          </a:solidFill>
                          <a:latin typeface="ＭＳ 明朝" panose="02020609040205080304" pitchFamily="17" charset="-128"/>
                          <a:ea typeface="ＭＳ 明朝" panose="02020609040205080304" pitchFamily="17" charset="-128"/>
                        </a:rPr>
                        <a:t>40</a:t>
                      </a:r>
                      <a:r>
                        <a:rPr kumimoji="1" lang="ja-JP" altLang="en-US" sz="900" dirty="0">
                          <a:solidFill>
                            <a:schemeClr val="tx1"/>
                          </a:solidFill>
                          <a:latin typeface="ＭＳ 明朝" panose="02020609040205080304" pitchFamily="17" charset="-128"/>
                          <a:ea typeface="ＭＳ 明朝" panose="02020609040205080304" pitchFamily="17" charset="-128"/>
                        </a:rPr>
                        <a:t>人</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314164"/>
                  </a:ext>
                </a:extLst>
              </a:tr>
            </a:tbl>
          </a:graphicData>
        </a:graphic>
      </p:graphicFrame>
    </p:spTree>
    <p:extLst>
      <p:ext uri="{BB962C8B-B14F-4D97-AF65-F5344CB8AC3E}">
        <p14:creationId xmlns:p14="http://schemas.microsoft.com/office/powerpoint/2010/main" val="24056145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BED206EA-A784-F35F-73DC-ADD51A26F555}"/>
              </a:ext>
            </a:extLst>
          </p:cNvPr>
          <p:cNvGraphicFramePr>
            <a:graphicFrameLocks noGrp="1"/>
          </p:cNvGraphicFramePr>
          <p:nvPr>
            <p:extLst>
              <p:ext uri="{D42A27DB-BD31-4B8C-83A1-F6EECF244321}">
                <p14:modId xmlns:p14="http://schemas.microsoft.com/office/powerpoint/2010/main" val="3340526671"/>
              </p:ext>
            </p:extLst>
          </p:nvPr>
        </p:nvGraphicFramePr>
        <p:xfrm>
          <a:off x="586960" y="910190"/>
          <a:ext cx="5316953" cy="4356000"/>
        </p:xfrm>
        <a:graphic>
          <a:graphicData uri="http://schemas.openxmlformats.org/drawingml/2006/table">
            <a:tbl>
              <a:tblPr/>
              <a:tblGrid>
                <a:gridCol w="301971">
                  <a:extLst>
                    <a:ext uri="{9D8B030D-6E8A-4147-A177-3AD203B41FA5}">
                      <a16:colId xmlns:a16="http://schemas.microsoft.com/office/drawing/2014/main" val="2234766197"/>
                    </a:ext>
                  </a:extLst>
                </a:gridCol>
                <a:gridCol w="1297440">
                  <a:extLst>
                    <a:ext uri="{9D8B030D-6E8A-4147-A177-3AD203B41FA5}">
                      <a16:colId xmlns:a16="http://schemas.microsoft.com/office/drawing/2014/main" val="2432569478"/>
                    </a:ext>
                  </a:extLst>
                </a:gridCol>
                <a:gridCol w="3050580">
                  <a:extLst>
                    <a:ext uri="{9D8B030D-6E8A-4147-A177-3AD203B41FA5}">
                      <a16:colId xmlns:a16="http://schemas.microsoft.com/office/drawing/2014/main" val="381789822"/>
                    </a:ext>
                  </a:extLst>
                </a:gridCol>
                <a:gridCol w="293650">
                  <a:extLst>
                    <a:ext uri="{9D8B030D-6E8A-4147-A177-3AD203B41FA5}">
                      <a16:colId xmlns:a16="http://schemas.microsoft.com/office/drawing/2014/main" val="2143865640"/>
                    </a:ext>
                  </a:extLst>
                </a:gridCol>
                <a:gridCol w="373312">
                  <a:extLst>
                    <a:ext uri="{9D8B030D-6E8A-4147-A177-3AD203B41FA5}">
                      <a16:colId xmlns:a16="http://schemas.microsoft.com/office/drawing/2014/main" val="2563371163"/>
                    </a:ext>
                  </a:extLst>
                </a:gridCol>
              </a:tblGrid>
              <a:tr h="576000">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事業</a:t>
                      </a:r>
                      <a:b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b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番号</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事業名称</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事業概要</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区分</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重点･優先度</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extLst>
                  <a:ext uri="{0D108BD9-81ED-4DB2-BD59-A6C34878D82A}">
                    <a16:rowId xmlns:a16="http://schemas.microsoft.com/office/drawing/2014/main" val="2802025892"/>
                  </a:ext>
                </a:extLst>
              </a:tr>
              <a:tr h="756000">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①</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特定健康診査</a:t>
                      </a:r>
                      <a:b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b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受診勧奨事業</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当該年度の特定健診未受診者に対し、次回集団健診の受診勧奨を行う。その後集団健診未受診者に対しては、個別健診の受診勧奨通知を送付する。</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継続</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5821991"/>
                  </a:ext>
                </a:extLst>
              </a:tr>
              <a:tr h="756000">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②</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健診異常値放置者への</a:t>
                      </a:r>
                      <a:b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b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医療機関受診勧奨事業</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レセプトと健診データの分析により適切な保健事業対象者を抽出し、年</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回受診勧奨通知を郵送にて行う。</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受診勧奨後は効果測定をレセプトデータの分析により実行。</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継続</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1574244"/>
                  </a:ext>
                </a:extLst>
              </a:tr>
              <a:tr h="756000">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B-</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③</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後発医薬品</a:t>
                      </a:r>
                      <a:b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b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使用促進通知事業</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国保連合会のシステムを利用し、削減効果額が２００円以上の対象者を抽出する。</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職員による対象者の選定をへて年６回の差額通知を発送する。</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継続</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4</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6176862"/>
                  </a:ext>
                </a:extLst>
              </a:tr>
              <a:tr h="756000">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B-</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④</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重複・多剤投与者への</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服薬指導事業</a:t>
                      </a:r>
                      <a:endParaRPr lang="zh-TW"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KDB</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システムから効果、効率を鑑みた対象者リストを作成する。対象者に適正服薬、かかりつけ薬局への相談を促進する内容の通知を年１回発送、さらに指導を行いその後の服薬データを検証し効果測定を行う。</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継続</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2</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9226071"/>
                  </a:ext>
                </a:extLst>
              </a:tr>
              <a:tr h="756000">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C-</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⑤</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高齢者の保健事業と介護予防の一体的な実施事業</a:t>
                      </a:r>
                      <a:endParaRPr lang="zh-TW"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６５歳以上を対象とし各地区の公民館等を利用しフレイル予防に関する通いの場を開催する。同時に質問票を利用し</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フレイル状態の確認を行うと共に質問票結果、参加者数から効果検証を行う。</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継続</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3034421"/>
                  </a:ext>
                </a:extLst>
              </a:tr>
            </a:tbl>
          </a:graphicData>
        </a:graphic>
      </p:graphicFrame>
      <p:sp>
        <p:nvSpPr>
          <p:cNvPr id="4" name="テキスト ボックス 3">
            <a:extLst>
              <a:ext uri="{FF2B5EF4-FFF2-40B4-BE49-F238E27FC236}">
                <a16:creationId xmlns:a16="http://schemas.microsoft.com/office/drawing/2014/main" id="{D9D8AD47-CED6-8459-5909-4F97469EF623}"/>
              </a:ext>
            </a:extLst>
          </p:cNvPr>
          <p:cNvSpPr txBox="1">
            <a:spLocks/>
          </p:cNvSpPr>
          <p:nvPr/>
        </p:nvSpPr>
        <p:spPr>
          <a:xfrm>
            <a:off x="586961" y="543334"/>
            <a:ext cx="5308910" cy="338554"/>
          </a:xfrm>
          <a:prstGeom prst="rect">
            <a:avLst/>
          </a:prstGeom>
          <a:noFill/>
          <a:ln>
            <a:noFill/>
          </a:ln>
        </p:spPr>
        <p:txBody>
          <a:bodyPr wrap="square" lIns="0" r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2.</a:t>
            </a:r>
            <a:r>
              <a:rPr kumimoji="1" lang="ja-JP" altLang="en-US" sz="1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保険事業一覧</a:t>
            </a:r>
            <a:endParaRPr kumimoji="1" lang="en-US" altLang="ja-JP" sz="1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endParaRPr>
          </a:p>
        </p:txBody>
      </p:sp>
      <p:sp>
        <p:nvSpPr>
          <p:cNvPr id="6" name="スライド番号プレースホルダー 5">
            <a:extLst>
              <a:ext uri="{FF2B5EF4-FFF2-40B4-BE49-F238E27FC236}">
                <a16:creationId xmlns:a16="http://schemas.microsoft.com/office/drawing/2014/main" id="{E00F48F2-BBF7-58A5-7F99-7247AC758337}"/>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800" b="0" i="0" u="none" strike="noStrike" kern="1200" cap="none" spc="0" normalizeH="0" baseline="0" noProof="0" smtClean="0">
                <a:ln>
                  <a:noFill/>
                </a:ln>
                <a:solidFill>
                  <a:srgbClr val="898989"/>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1" lang="ja-JP" altLang="en-US" sz="800" b="0" i="0" u="none" strike="noStrike" kern="1200" cap="none" spc="0" normalizeH="0" baseline="0" noProof="0" dirty="0">
              <a:ln>
                <a:noFill/>
              </a:ln>
              <a:solidFill>
                <a:srgbClr val="898989"/>
              </a:solidFill>
              <a:effectLst/>
              <a:uLnTx/>
              <a:uFillTx/>
            </a:endParaRPr>
          </a:p>
        </p:txBody>
      </p:sp>
    </p:spTree>
    <p:extLst>
      <p:ext uri="{BB962C8B-B14F-4D97-AF65-F5344CB8AC3E}">
        <p14:creationId xmlns:p14="http://schemas.microsoft.com/office/powerpoint/2010/main" val="2670341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_大_3">
            <a:extLst>
              <a:ext uri="{FF2B5EF4-FFF2-40B4-BE49-F238E27FC236}">
                <a16:creationId xmlns:a16="http://schemas.microsoft.com/office/drawing/2014/main" id="{C83CA0D5-5C91-272B-44C4-A1552F7932B3}"/>
              </a:ext>
            </a:extLst>
          </p:cNvPr>
          <p:cNvSpPr txBox="1">
            <a:spLocks noChangeAspect="1"/>
          </p:cNvSpPr>
          <p:nvPr/>
        </p:nvSpPr>
        <p:spPr>
          <a:xfrm>
            <a:off x="-1" y="-600"/>
            <a:ext cx="6483927" cy="389392"/>
          </a:xfrm>
          <a:prstGeom prst="rect">
            <a:avLst/>
          </a:prstGeom>
          <a:solidFill>
            <a:srgbClr val="D9D9D9"/>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800" b="1"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第</a:t>
            </a:r>
            <a:r>
              <a:rPr lang="en-US" altLang="ja-JP" b="1" kern="0" dirty="0">
                <a:solidFill>
                  <a:prstClr val="black"/>
                </a:solidFill>
                <a:latin typeface="ＭＳ 明朝" panose="02020609040205080304" pitchFamily="17" charset="-128"/>
                <a:ea typeface="ＭＳ 明朝" panose="02020609040205080304" pitchFamily="17" charset="-128"/>
              </a:rPr>
              <a:t>4</a:t>
            </a:r>
            <a:r>
              <a:rPr kumimoji="0" lang="ja-JP" altLang="en-US" sz="1800" b="1"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章</a:t>
            </a:r>
            <a:r>
              <a:rPr lang="ja-JP" altLang="en-US" b="1" kern="0" dirty="0">
                <a:solidFill>
                  <a:prstClr val="black"/>
                </a:solidFill>
                <a:latin typeface="ＭＳ 明朝" panose="02020609040205080304" pitchFamily="17" charset="-128"/>
                <a:ea typeface="ＭＳ 明朝" panose="02020609040205080304" pitchFamily="17" charset="-128"/>
              </a:rPr>
              <a:t>個別事業計画</a:t>
            </a:r>
            <a:endParaRPr kumimoji="0" lang="ja-JP" altLang="en-US" sz="1800" b="1"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graphicFrame>
        <p:nvGraphicFramePr>
          <p:cNvPr id="3" name="表 4">
            <a:extLst>
              <a:ext uri="{FF2B5EF4-FFF2-40B4-BE49-F238E27FC236}">
                <a16:creationId xmlns:a16="http://schemas.microsoft.com/office/drawing/2014/main" id="{5BDACD13-4110-2F9C-19C9-F2D3A9E84838}"/>
              </a:ext>
            </a:extLst>
          </p:cNvPr>
          <p:cNvGraphicFramePr>
            <a:graphicFrameLocks noGrp="1"/>
          </p:cNvGraphicFramePr>
          <p:nvPr>
            <p:extLst>
              <p:ext uri="{D42A27DB-BD31-4B8C-83A1-F6EECF244321}">
                <p14:modId xmlns:p14="http://schemas.microsoft.com/office/powerpoint/2010/main" val="3726109483"/>
              </p:ext>
            </p:extLst>
          </p:nvPr>
        </p:nvGraphicFramePr>
        <p:xfrm>
          <a:off x="576262" y="893593"/>
          <a:ext cx="5327651" cy="370840"/>
        </p:xfrm>
        <a:graphic>
          <a:graphicData uri="http://schemas.openxmlformats.org/drawingml/2006/table">
            <a:tbl>
              <a:tblPr firstRow="1" bandRow="1">
                <a:tableStyleId>{5C22544A-7EE6-4342-B048-85BDC9FD1C3A}</a:tableStyleId>
              </a:tblPr>
              <a:tblGrid>
                <a:gridCol w="5327651">
                  <a:extLst>
                    <a:ext uri="{9D8B030D-6E8A-4147-A177-3AD203B41FA5}">
                      <a16:colId xmlns:a16="http://schemas.microsoft.com/office/drawing/2014/main" val="220024530"/>
                    </a:ext>
                  </a:extLst>
                </a:gridCol>
              </a:tblGrid>
              <a:tr h="370840">
                <a:tc>
                  <a:txBody>
                    <a:bodyPr/>
                    <a:lstStyle/>
                    <a:p>
                      <a:r>
                        <a:rPr kumimoji="1" lang="ja-JP" altLang="en-US" sz="1000" dirty="0">
                          <a:solidFill>
                            <a:schemeClr val="bg1"/>
                          </a:solidFill>
                          <a:latin typeface="ＭＳ 明朝" panose="02020609040205080304" pitchFamily="17" charset="-128"/>
                          <a:ea typeface="ＭＳ 明朝" panose="02020609040205080304" pitchFamily="17" charset="-128"/>
                        </a:rPr>
                        <a:t>事業番号</a:t>
                      </a:r>
                      <a:r>
                        <a:rPr kumimoji="1" lang="en-US" altLang="ja-JP" sz="1000" dirty="0">
                          <a:solidFill>
                            <a:schemeClr val="bg1"/>
                          </a:solidFill>
                          <a:latin typeface="ＭＳ 明朝" panose="02020609040205080304" pitchFamily="17" charset="-128"/>
                          <a:ea typeface="ＭＳ 明朝" panose="02020609040205080304" pitchFamily="17" charset="-128"/>
                        </a:rPr>
                        <a:t>A-</a:t>
                      </a:r>
                      <a:r>
                        <a:rPr kumimoji="1" lang="ja-JP" altLang="en-US" sz="1000" dirty="0">
                          <a:solidFill>
                            <a:schemeClr val="bg1"/>
                          </a:solidFill>
                          <a:latin typeface="ＭＳ 明朝" panose="02020609040205080304" pitchFamily="17" charset="-128"/>
                          <a:ea typeface="ＭＳ 明朝" panose="02020609040205080304" pitchFamily="17" charset="-128"/>
                        </a:rPr>
                        <a:t>① 事業名称　</a:t>
                      </a:r>
                      <a:r>
                        <a:rPr kumimoji="1" lang="ja-JP" altLang="en-US" sz="1200" dirty="0">
                          <a:solidFill>
                            <a:schemeClr val="bg1"/>
                          </a:solidFill>
                          <a:latin typeface="ＭＳ 明朝" panose="02020609040205080304" pitchFamily="17" charset="-128"/>
                          <a:ea typeface="ＭＳ 明朝" panose="02020609040205080304" pitchFamily="17" charset="-128"/>
                        </a:rPr>
                        <a:t>特定健康診査受診勧奨事業</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605516327"/>
                  </a:ext>
                </a:extLst>
              </a:tr>
            </a:tbl>
          </a:graphicData>
        </a:graphic>
      </p:graphicFrame>
      <p:graphicFrame>
        <p:nvGraphicFramePr>
          <p:cNvPr id="6" name="表 5">
            <a:extLst>
              <a:ext uri="{FF2B5EF4-FFF2-40B4-BE49-F238E27FC236}">
                <a16:creationId xmlns:a16="http://schemas.microsoft.com/office/drawing/2014/main" id="{9C374599-65B9-67D9-0A69-031E5C0B7B50}"/>
              </a:ext>
            </a:extLst>
          </p:cNvPr>
          <p:cNvGraphicFramePr>
            <a:graphicFrameLocks noGrp="1"/>
          </p:cNvGraphicFramePr>
          <p:nvPr>
            <p:extLst>
              <p:ext uri="{D42A27DB-BD31-4B8C-83A1-F6EECF244321}">
                <p14:modId xmlns:p14="http://schemas.microsoft.com/office/powerpoint/2010/main" val="2217575627"/>
              </p:ext>
            </p:extLst>
          </p:nvPr>
        </p:nvGraphicFramePr>
        <p:xfrm>
          <a:off x="576263" y="1344491"/>
          <a:ext cx="5327650" cy="1296000"/>
        </p:xfrm>
        <a:graphic>
          <a:graphicData uri="http://schemas.openxmlformats.org/drawingml/2006/table">
            <a:tbl>
              <a:tblPr firstRow="1" bandRow="1">
                <a:tableStyleId>{2D5ABB26-0587-4C30-8999-92F81FD0307C}</a:tableStyleId>
              </a:tblPr>
              <a:tblGrid>
                <a:gridCol w="769891">
                  <a:extLst>
                    <a:ext uri="{9D8B030D-6E8A-4147-A177-3AD203B41FA5}">
                      <a16:colId xmlns:a16="http://schemas.microsoft.com/office/drawing/2014/main" val="4267865604"/>
                    </a:ext>
                  </a:extLst>
                </a:gridCol>
                <a:gridCol w="4557759">
                  <a:extLst>
                    <a:ext uri="{9D8B030D-6E8A-4147-A177-3AD203B41FA5}">
                      <a16:colId xmlns:a16="http://schemas.microsoft.com/office/drawing/2014/main" val="4198036526"/>
                    </a:ext>
                  </a:extLst>
                </a:gridCol>
              </a:tblGrid>
              <a:tr h="432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事業の目的</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800" dirty="0">
                          <a:solidFill>
                            <a:schemeClr val="tx1"/>
                          </a:solidFill>
                          <a:latin typeface="ＭＳ 明朝" panose="02020609040205080304" pitchFamily="17" charset="-128"/>
                          <a:ea typeface="ＭＳ 明朝" panose="02020609040205080304" pitchFamily="17" charset="-128"/>
                        </a:rPr>
                        <a:t>特定健康診査の受診率向上</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5008851"/>
                  </a:ext>
                </a:extLst>
              </a:tr>
              <a:tr h="432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対象者</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800" dirty="0">
                          <a:solidFill>
                            <a:schemeClr val="tx1"/>
                          </a:solidFill>
                          <a:latin typeface="ＭＳ 明朝" panose="02020609040205080304" pitchFamily="17" charset="-128"/>
                          <a:ea typeface="ＭＳ 明朝" panose="02020609040205080304" pitchFamily="17" charset="-128"/>
                        </a:rPr>
                        <a:t>４０歳以上の特定健康診査対象者のうち、未受診の者</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2178031"/>
                  </a:ext>
                </a:extLst>
              </a:tr>
              <a:tr h="432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現在までの</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800" dirty="0">
                          <a:solidFill>
                            <a:schemeClr val="tx1"/>
                          </a:solidFill>
                          <a:latin typeface="ＭＳ 明朝" panose="02020609040205080304" pitchFamily="17" charset="-128"/>
                          <a:ea typeface="ＭＳ 明朝" panose="02020609040205080304" pitchFamily="17" charset="-128"/>
                        </a:rPr>
                        <a:t>事業結果</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800" dirty="0">
                          <a:solidFill>
                            <a:schemeClr val="tx1"/>
                          </a:solidFill>
                          <a:latin typeface="ＭＳ 明朝" panose="02020609040205080304" pitchFamily="17" charset="-128"/>
                          <a:ea typeface="ＭＳ 明朝" panose="02020609040205080304" pitchFamily="17" charset="-128"/>
                        </a:rPr>
                        <a:t>令和元年度より健診受診勧奨を外部委託で実施し、元年度は上昇したが次年度に新型コロナウイルス感染症拡大の影響を受け落ち込んでいる。その後も受診勧奨事業は継続し受診率は緩やかに上昇している。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6412005"/>
                  </a:ext>
                </a:extLst>
              </a:tr>
            </a:tbl>
          </a:graphicData>
        </a:graphic>
      </p:graphicFrame>
      <p:graphicFrame>
        <p:nvGraphicFramePr>
          <p:cNvPr id="8" name="表 7">
            <a:extLst>
              <a:ext uri="{FF2B5EF4-FFF2-40B4-BE49-F238E27FC236}">
                <a16:creationId xmlns:a16="http://schemas.microsoft.com/office/drawing/2014/main" id="{DB06C81D-70A2-8D77-E9BE-7E4566B0C21E}"/>
              </a:ext>
            </a:extLst>
          </p:cNvPr>
          <p:cNvGraphicFramePr>
            <a:graphicFrameLocks noGrp="1"/>
          </p:cNvGraphicFramePr>
          <p:nvPr>
            <p:extLst>
              <p:ext uri="{D42A27DB-BD31-4B8C-83A1-F6EECF244321}">
                <p14:modId xmlns:p14="http://schemas.microsoft.com/office/powerpoint/2010/main" val="2988398479"/>
              </p:ext>
            </p:extLst>
          </p:nvPr>
        </p:nvGraphicFramePr>
        <p:xfrm>
          <a:off x="576263" y="2885720"/>
          <a:ext cx="5327647" cy="1440000"/>
        </p:xfrm>
        <a:graphic>
          <a:graphicData uri="http://schemas.openxmlformats.org/drawingml/2006/table">
            <a:tbl>
              <a:tblPr firstRow="1" bandRow="1">
                <a:tableStyleId>{2D5ABB26-0587-4C30-8999-92F81FD0307C}</a:tableStyleId>
              </a:tblPr>
              <a:tblGrid>
                <a:gridCol w="615913">
                  <a:extLst>
                    <a:ext uri="{9D8B030D-6E8A-4147-A177-3AD203B41FA5}">
                      <a16:colId xmlns:a16="http://schemas.microsoft.com/office/drawing/2014/main" val="628977758"/>
                    </a:ext>
                  </a:extLst>
                </a:gridCol>
                <a:gridCol w="1693761">
                  <a:extLst>
                    <a:ext uri="{9D8B030D-6E8A-4147-A177-3AD203B41FA5}">
                      <a16:colId xmlns:a16="http://schemas.microsoft.com/office/drawing/2014/main" val="536128065"/>
                    </a:ext>
                  </a:extLst>
                </a:gridCol>
                <a:gridCol w="431139">
                  <a:extLst>
                    <a:ext uri="{9D8B030D-6E8A-4147-A177-3AD203B41FA5}">
                      <a16:colId xmlns:a16="http://schemas.microsoft.com/office/drawing/2014/main" val="2998558973"/>
                    </a:ext>
                  </a:extLst>
                </a:gridCol>
                <a:gridCol w="431139">
                  <a:extLst>
                    <a:ext uri="{9D8B030D-6E8A-4147-A177-3AD203B41FA5}">
                      <a16:colId xmlns:a16="http://schemas.microsoft.com/office/drawing/2014/main" val="3577496933"/>
                    </a:ext>
                  </a:extLst>
                </a:gridCol>
                <a:gridCol w="431139">
                  <a:extLst>
                    <a:ext uri="{9D8B030D-6E8A-4147-A177-3AD203B41FA5}">
                      <a16:colId xmlns:a16="http://schemas.microsoft.com/office/drawing/2014/main" val="1501818452"/>
                    </a:ext>
                  </a:extLst>
                </a:gridCol>
                <a:gridCol w="431139">
                  <a:extLst>
                    <a:ext uri="{9D8B030D-6E8A-4147-A177-3AD203B41FA5}">
                      <a16:colId xmlns:a16="http://schemas.microsoft.com/office/drawing/2014/main" val="2799363557"/>
                    </a:ext>
                  </a:extLst>
                </a:gridCol>
                <a:gridCol w="431139">
                  <a:extLst>
                    <a:ext uri="{9D8B030D-6E8A-4147-A177-3AD203B41FA5}">
                      <a16:colId xmlns:a16="http://schemas.microsoft.com/office/drawing/2014/main" val="3016687351"/>
                    </a:ext>
                  </a:extLst>
                </a:gridCol>
                <a:gridCol w="431139">
                  <a:extLst>
                    <a:ext uri="{9D8B030D-6E8A-4147-A177-3AD203B41FA5}">
                      <a16:colId xmlns:a16="http://schemas.microsoft.com/office/drawing/2014/main" val="1616226061"/>
                    </a:ext>
                  </a:extLst>
                </a:gridCol>
                <a:gridCol w="431139">
                  <a:extLst>
                    <a:ext uri="{9D8B030D-6E8A-4147-A177-3AD203B41FA5}">
                      <a16:colId xmlns:a16="http://schemas.microsoft.com/office/drawing/2014/main" val="4146116115"/>
                    </a:ext>
                  </a:extLst>
                </a:gridCol>
              </a:tblGrid>
              <a:tr h="288000">
                <a:tc rowSpan="2">
                  <a:txBody>
                    <a:bodyPr/>
                    <a:lstStyle/>
                    <a:p>
                      <a:pPr algn="ctr"/>
                      <a:r>
                        <a:rPr kumimoji="1" lang="ja-JP" altLang="en-US" sz="700" dirty="0">
                          <a:solidFill>
                            <a:schemeClr val="tx1"/>
                          </a:solidFill>
                          <a:latin typeface="ＭＳ 明朝" panose="02020609040205080304" pitchFamily="17" charset="-128"/>
                          <a:ea typeface="ＭＳ 明朝" panose="02020609040205080304" pitchFamily="17" charset="-128"/>
                        </a:rPr>
                        <a:t>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rowSpan="2">
                  <a:txBody>
                    <a:bodyPr/>
                    <a:lstStyle/>
                    <a:p>
                      <a:pPr algn="ctr"/>
                      <a:r>
                        <a:rPr kumimoji="1" lang="ja-JP" altLang="en-US" sz="700" dirty="0">
                          <a:solidFill>
                            <a:schemeClr val="tx1"/>
                          </a:solidFill>
                          <a:latin typeface="ＭＳ 明朝" panose="02020609040205080304" pitchFamily="17" charset="-128"/>
                          <a:ea typeface="ＭＳ 明朝" panose="02020609040205080304" pitchFamily="17" charset="-128"/>
                        </a:rPr>
                        <a:t>評価指標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ja-JP" altLang="en-US" sz="600" dirty="0">
                          <a:solidFill>
                            <a:schemeClr val="tx1"/>
                          </a:solidFill>
                          <a:latin typeface="ＭＳ 明朝" panose="02020609040205080304" pitchFamily="17" charset="-128"/>
                          <a:ea typeface="ＭＳ 明朝" panose="02020609040205080304" pitchFamily="17" charset="-128"/>
                        </a:rPr>
                        <a:t>計画策定時</a:t>
                      </a:r>
                      <a:endParaRPr kumimoji="1" lang="en-US" altLang="ja-JP" sz="6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600" dirty="0">
                          <a:solidFill>
                            <a:schemeClr val="tx1"/>
                          </a:solidFill>
                          <a:latin typeface="ＭＳ 明朝" panose="02020609040205080304" pitchFamily="17" charset="-128"/>
                          <a:ea typeface="ＭＳ 明朝" panose="02020609040205080304" pitchFamily="17" charset="-128"/>
                        </a:rPr>
                        <a:t>実績</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gridSpan="6">
                  <a:txBody>
                    <a:bodyPr/>
                    <a:lstStyle/>
                    <a:p>
                      <a:pPr algn="ctr"/>
                      <a:r>
                        <a:rPr kumimoji="1" lang="ja-JP" altLang="en-US" sz="700" dirty="0">
                          <a:solidFill>
                            <a:schemeClr val="tx1"/>
                          </a:solidFill>
                          <a:latin typeface="ＭＳ 明朝" panose="02020609040205080304" pitchFamily="17" charset="-128"/>
                          <a:ea typeface="ＭＳ 明朝" panose="02020609040205080304" pitchFamily="17" charset="-128"/>
                        </a:rPr>
                        <a:t>目標値</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9244494"/>
                  </a:ext>
                </a:extLst>
              </a:tr>
              <a:tr h="288000">
                <a:tc vMerge="1">
                  <a:txBody>
                    <a:bodyPr/>
                    <a:lstStyle/>
                    <a:p>
                      <a:pPr algn="ctr"/>
                      <a:endParaRPr kumimoji="1" lang="en-US" altLang="ja-JP"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pPr algn="ct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700" dirty="0">
                          <a:solidFill>
                            <a:schemeClr val="tx1"/>
                          </a:solidFill>
                          <a:latin typeface="ＭＳ 明朝" panose="02020609040205080304" pitchFamily="17" charset="-128"/>
                          <a:ea typeface="ＭＳ 明朝" panose="02020609040205080304" pitchFamily="17" charset="-128"/>
                        </a:rPr>
                        <a:t>2022</a:t>
                      </a:r>
                      <a:r>
                        <a:rPr kumimoji="1" lang="ja-JP" altLang="en-US" sz="700" dirty="0">
                          <a:solidFill>
                            <a:schemeClr val="tx1"/>
                          </a:solidFill>
                          <a:latin typeface="ＭＳ 明朝" panose="02020609040205080304" pitchFamily="17" charset="-128"/>
                          <a:ea typeface="ＭＳ 明朝" panose="02020609040205080304" pitchFamily="17" charset="-128"/>
                        </a:rPr>
                        <a:t>年度</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700" dirty="0">
                          <a:solidFill>
                            <a:schemeClr val="tx1"/>
                          </a:solidFill>
                          <a:latin typeface="ＭＳ 明朝" panose="02020609040205080304" pitchFamily="17" charset="-128"/>
                          <a:ea typeface="ＭＳ 明朝" panose="02020609040205080304" pitchFamily="17" charset="-128"/>
                        </a:rPr>
                        <a:t>(R4)</a:t>
                      </a:r>
                      <a:endParaRPr kumimoji="1" lang="ja-JP" altLang="en-US" sz="7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700" dirty="0">
                          <a:solidFill>
                            <a:schemeClr val="tx1"/>
                          </a:solidFill>
                          <a:latin typeface="ＭＳ 明朝" panose="02020609040205080304" pitchFamily="17" charset="-128"/>
                          <a:ea typeface="ＭＳ 明朝" panose="02020609040205080304" pitchFamily="17" charset="-128"/>
                        </a:rPr>
                        <a:t>2024</a:t>
                      </a:r>
                      <a:r>
                        <a:rPr kumimoji="1" lang="ja-JP" altLang="en-US" sz="700" dirty="0">
                          <a:solidFill>
                            <a:schemeClr val="tx1"/>
                          </a:solidFill>
                          <a:latin typeface="ＭＳ 明朝" panose="02020609040205080304" pitchFamily="17" charset="-128"/>
                          <a:ea typeface="ＭＳ 明朝" panose="02020609040205080304" pitchFamily="17" charset="-128"/>
                        </a:rPr>
                        <a:t>年度</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700" dirty="0">
                          <a:solidFill>
                            <a:schemeClr val="tx1"/>
                          </a:solidFill>
                          <a:latin typeface="ＭＳ 明朝" panose="02020609040205080304" pitchFamily="17" charset="-128"/>
                          <a:ea typeface="ＭＳ 明朝" panose="02020609040205080304" pitchFamily="17" charset="-128"/>
                        </a:rPr>
                        <a:t>(R6)</a:t>
                      </a:r>
                      <a:endParaRPr kumimoji="1" lang="ja-JP" altLang="en-US" sz="7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700" dirty="0">
                          <a:solidFill>
                            <a:schemeClr val="tx1"/>
                          </a:solidFill>
                          <a:latin typeface="ＭＳ 明朝" panose="02020609040205080304" pitchFamily="17" charset="-128"/>
                          <a:ea typeface="ＭＳ 明朝" panose="02020609040205080304" pitchFamily="17" charset="-128"/>
                        </a:rPr>
                        <a:t>2025</a:t>
                      </a:r>
                      <a:r>
                        <a:rPr kumimoji="1" lang="ja-JP" altLang="en-US" sz="700" dirty="0">
                          <a:solidFill>
                            <a:schemeClr val="tx1"/>
                          </a:solidFill>
                          <a:latin typeface="ＭＳ 明朝" panose="02020609040205080304" pitchFamily="17" charset="-128"/>
                          <a:ea typeface="ＭＳ 明朝" panose="02020609040205080304" pitchFamily="17" charset="-128"/>
                        </a:rPr>
                        <a:t>年度</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700" dirty="0">
                          <a:solidFill>
                            <a:schemeClr val="tx1"/>
                          </a:solidFill>
                          <a:latin typeface="ＭＳ 明朝" panose="02020609040205080304" pitchFamily="17" charset="-128"/>
                          <a:ea typeface="ＭＳ 明朝" panose="02020609040205080304" pitchFamily="17" charset="-128"/>
                        </a:rPr>
                        <a:t>(R7)</a:t>
                      </a:r>
                      <a:endParaRPr kumimoji="1" lang="ja-JP" altLang="en-US" sz="7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700" dirty="0">
                          <a:solidFill>
                            <a:schemeClr val="tx1"/>
                          </a:solidFill>
                          <a:latin typeface="ＭＳ 明朝" panose="02020609040205080304" pitchFamily="17" charset="-128"/>
                          <a:ea typeface="ＭＳ 明朝" panose="02020609040205080304" pitchFamily="17" charset="-128"/>
                        </a:rPr>
                        <a:t>2026</a:t>
                      </a:r>
                      <a:r>
                        <a:rPr kumimoji="1" lang="ja-JP" altLang="en-US" sz="700" dirty="0">
                          <a:solidFill>
                            <a:schemeClr val="tx1"/>
                          </a:solidFill>
                          <a:latin typeface="ＭＳ 明朝" panose="02020609040205080304" pitchFamily="17" charset="-128"/>
                          <a:ea typeface="ＭＳ 明朝" panose="02020609040205080304" pitchFamily="17" charset="-128"/>
                        </a:rPr>
                        <a:t>年度</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700" dirty="0">
                          <a:solidFill>
                            <a:schemeClr val="tx1"/>
                          </a:solidFill>
                          <a:latin typeface="ＭＳ 明朝" panose="02020609040205080304" pitchFamily="17" charset="-128"/>
                          <a:ea typeface="ＭＳ 明朝" panose="02020609040205080304" pitchFamily="17" charset="-128"/>
                        </a:rPr>
                        <a:t>(R8)</a:t>
                      </a:r>
                      <a:endParaRPr kumimoji="1" lang="ja-JP" altLang="en-US" sz="7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700" dirty="0">
                          <a:solidFill>
                            <a:schemeClr val="tx1"/>
                          </a:solidFill>
                          <a:latin typeface="ＭＳ 明朝" panose="02020609040205080304" pitchFamily="17" charset="-128"/>
                          <a:ea typeface="ＭＳ 明朝" panose="02020609040205080304" pitchFamily="17" charset="-128"/>
                        </a:rPr>
                        <a:t>2027</a:t>
                      </a:r>
                      <a:r>
                        <a:rPr kumimoji="1" lang="ja-JP" altLang="en-US" sz="700" dirty="0">
                          <a:solidFill>
                            <a:schemeClr val="tx1"/>
                          </a:solidFill>
                          <a:latin typeface="ＭＳ 明朝" panose="02020609040205080304" pitchFamily="17" charset="-128"/>
                          <a:ea typeface="ＭＳ 明朝" panose="02020609040205080304" pitchFamily="17" charset="-128"/>
                        </a:rPr>
                        <a:t>年度</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700" dirty="0">
                          <a:solidFill>
                            <a:schemeClr val="tx1"/>
                          </a:solidFill>
                          <a:latin typeface="ＭＳ 明朝" panose="02020609040205080304" pitchFamily="17" charset="-128"/>
                          <a:ea typeface="ＭＳ 明朝" panose="02020609040205080304" pitchFamily="17" charset="-128"/>
                        </a:rPr>
                        <a:t>(R9)</a:t>
                      </a:r>
                      <a:endParaRPr kumimoji="1" lang="ja-JP" altLang="en-US" sz="7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700" dirty="0">
                          <a:solidFill>
                            <a:schemeClr val="tx1"/>
                          </a:solidFill>
                          <a:latin typeface="ＭＳ 明朝" panose="02020609040205080304" pitchFamily="17" charset="-128"/>
                          <a:ea typeface="ＭＳ 明朝" panose="02020609040205080304" pitchFamily="17" charset="-128"/>
                        </a:rPr>
                        <a:t>2028</a:t>
                      </a:r>
                      <a:r>
                        <a:rPr kumimoji="1" lang="ja-JP" altLang="en-US" sz="700" dirty="0">
                          <a:solidFill>
                            <a:schemeClr val="tx1"/>
                          </a:solidFill>
                          <a:latin typeface="ＭＳ 明朝" panose="02020609040205080304" pitchFamily="17" charset="-128"/>
                          <a:ea typeface="ＭＳ 明朝" panose="02020609040205080304" pitchFamily="17" charset="-128"/>
                        </a:rPr>
                        <a:t>年度</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700" dirty="0">
                          <a:solidFill>
                            <a:schemeClr val="tx1"/>
                          </a:solidFill>
                          <a:latin typeface="ＭＳ 明朝" panose="02020609040205080304" pitchFamily="17" charset="-128"/>
                          <a:ea typeface="ＭＳ 明朝" panose="02020609040205080304" pitchFamily="17" charset="-128"/>
                        </a:rPr>
                        <a:t>(R10)</a:t>
                      </a:r>
                      <a:endParaRPr kumimoji="1" lang="ja-JP" altLang="en-US" sz="7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700" dirty="0">
                          <a:solidFill>
                            <a:schemeClr val="tx1"/>
                          </a:solidFill>
                          <a:latin typeface="ＭＳ 明朝" panose="02020609040205080304" pitchFamily="17" charset="-128"/>
                          <a:ea typeface="ＭＳ 明朝" panose="02020609040205080304" pitchFamily="17" charset="-128"/>
                        </a:rPr>
                        <a:t>2029</a:t>
                      </a:r>
                      <a:r>
                        <a:rPr kumimoji="1" lang="ja-JP" altLang="en-US" sz="700" dirty="0">
                          <a:solidFill>
                            <a:schemeClr val="tx1"/>
                          </a:solidFill>
                          <a:latin typeface="ＭＳ 明朝" panose="02020609040205080304" pitchFamily="17" charset="-128"/>
                          <a:ea typeface="ＭＳ 明朝" panose="02020609040205080304" pitchFamily="17" charset="-128"/>
                        </a:rPr>
                        <a:t>年度</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700" dirty="0">
                          <a:solidFill>
                            <a:schemeClr val="tx1"/>
                          </a:solidFill>
                          <a:latin typeface="ＭＳ 明朝" panose="02020609040205080304" pitchFamily="17" charset="-128"/>
                          <a:ea typeface="ＭＳ 明朝" panose="02020609040205080304" pitchFamily="17" charset="-128"/>
                        </a:rPr>
                        <a:t>(R11)</a:t>
                      </a:r>
                      <a:endParaRPr kumimoji="1" lang="ja-JP" altLang="en-US" sz="7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extLst>
                  <a:ext uri="{0D108BD9-81ED-4DB2-BD59-A6C34878D82A}">
                    <a16:rowId xmlns:a16="http://schemas.microsoft.com/office/drawing/2014/main" val="216579070"/>
                  </a:ext>
                </a:extLst>
              </a:tr>
              <a:tr h="432000">
                <a:tc>
                  <a:txBody>
                    <a:bodyPr/>
                    <a:lstStyle/>
                    <a:p>
                      <a:pPr algn="ctr"/>
                      <a:r>
                        <a:rPr kumimoji="1" lang="ja-JP" altLang="en-US" sz="700" dirty="0">
                          <a:solidFill>
                            <a:schemeClr val="tx1"/>
                          </a:solidFill>
                          <a:latin typeface="ＭＳ 明朝" panose="02020609040205080304" pitchFamily="17" charset="-128"/>
                          <a:ea typeface="ＭＳ 明朝" panose="02020609040205080304" pitchFamily="17" charset="-128"/>
                        </a:rPr>
                        <a:t>アウトカム</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700" dirty="0">
                          <a:solidFill>
                            <a:schemeClr val="tx1"/>
                          </a:solidFill>
                          <a:latin typeface="ＭＳ 明朝" panose="02020609040205080304" pitchFamily="17" charset="-128"/>
                          <a:ea typeface="ＭＳ 明朝" panose="02020609040205080304" pitchFamily="17" charset="-128"/>
                        </a:rPr>
                        <a:t>(</a:t>
                      </a:r>
                      <a:r>
                        <a:rPr kumimoji="1" lang="ja-JP" altLang="en-US" sz="700" dirty="0">
                          <a:solidFill>
                            <a:schemeClr val="tx1"/>
                          </a:solidFill>
                          <a:latin typeface="ＭＳ 明朝" panose="02020609040205080304" pitchFamily="17" charset="-128"/>
                          <a:ea typeface="ＭＳ 明朝" panose="02020609040205080304" pitchFamily="17" charset="-128"/>
                        </a:rPr>
                        <a:t>成果</a:t>
                      </a:r>
                      <a:r>
                        <a:rPr kumimoji="1" lang="en-US" altLang="ja-JP" sz="700" dirty="0">
                          <a:solidFill>
                            <a:schemeClr val="tx1"/>
                          </a:solidFill>
                          <a:latin typeface="ＭＳ 明朝" panose="02020609040205080304" pitchFamily="17" charset="-128"/>
                          <a:ea typeface="ＭＳ 明朝" panose="02020609040205080304" pitchFamily="17" charset="-128"/>
                        </a:rPr>
                        <a:t>)</a:t>
                      </a:r>
                    </a:p>
                    <a:p>
                      <a:pPr algn="ctr"/>
                      <a:r>
                        <a:rPr kumimoji="1" lang="ja-JP" altLang="en-US" sz="700" dirty="0">
                          <a:solidFill>
                            <a:schemeClr val="tx1"/>
                          </a:solidFill>
                          <a:latin typeface="ＭＳ 明朝" panose="02020609040205080304" pitchFamily="17" charset="-128"/>
                          <a:ea typeface="ＭＳ 明朝" panose="02020609040205080304" pitchFamily="17" charset="-128"/>
                        </a:rPr>
                        <a:t>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700" dirty="0">
                          <a:solidFill>
                            <a:schemeClr val="tx1"/>
                          </a:solidFill>
                          <a:latin typeface="ＭＳ 明朝" panose="02020609040205080304" pitchFamily="17" charset="-128"/>
                          <a:ea typeface="ＭＳ 明朝" panose="02020609040205080304" pitchFamily="17" charset="-128"/>
                        </a:rPr>
                        <a:t>特定健康診査受診率</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43.6</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50.0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52.0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54.0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56.0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58.0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60.0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1128222"/>
                  </a:ext>
                </a:extLst>
              </a:tr>
              <a:tr h="432000">
                <a:tc>
                  <a:txBody>
                    <a:bodyPr/>
                    <a:lstStyle/>
                    <a:p>
                      <a:pPr algn="ctr"/>
                      <a:r>
                        <a:rPr kumimoji="1" lang="ja-JP" altLang="en-US" sz="700" dirty="0">
                          <a:solidFill>
                            <a:schemeClr val="tx1"/>
                          </a:solidFill>
                          <a:latin typeface="ＭＳ 明朝" panose="02020609040205080304" pitchFamily="17" charset="-128"/>
                          <a:ea typeface="ＭＳ 明朝" panose="02020609040205080304" pitchFamily="17" charset="-128"/>
                        </a:rPr>
                        <a:t>アウトプット</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700" dirty="0">
                          <a:solidFill>
                            <a:schemeClr val="tx1"/>
                          </a:solidFill>
                          <a:latin typeface="ＭＳ 明朝" panose="02020609040205080304" pitchFamily="17" charset="-128"/>
                          <a:ea typeface="ＭＳ 明朝" panose="02020609040205080304" pitchFamily="17" charset="-128"/>
                        </a:rPr>
                        <a:t>(</a:t>
                      </a:r>
                      <a:r>
                        <a:rPr kumimoji="1" lang="ja-JP" altLang="en-US" sz="700" dirty="0">
                          <a:solidFill>
                            <a:schemeClr val="tx1"/>
                          </a:solidFill>
                          <a:latin typeface="ＭＳ 明朝" panose="02020609040205080304" pitchFamily="17" charset="-128"/>
                          <a:ea typeface="ＭＳ 明朝" panose="02020609040205080304" pitchFamily="17" charset="-128"/>
                        </a:rPr>
                        <a:t>実施量･率</a:t>
                      </a:r>
                      <a:r>
                        <a:rPr kumimoji="1" lang="en-US" altLang="ja-JP" sz="700" dirty="0">
                          <a:solidFill>
                            <a:schemeClr val="tx1"/>
                          </a:solidFill>
                          <a:latin typeface="ＭＳ 明朝" panose="02020609040205080304" pitchFamily="17" charset="-128"/>
                          <a:ea typeface="ＭＳ 明朝" panose="02020609040205080304" pitchFamily="17" charset="-128"/>
                        </a:rPr>
                        <a:t>)</a:t>
                      </a:r>
                    </a:p>
                    <a:p>
                      <a:pPr algn="ctr"/>
                      <a:r>
                        <a:rPr kumimoji="1" lang="ja-JP" altLang="en-US" sz="700" dirty="0">
                          <a:solidFill>
                            <a:schemeClr val="tx1"/>
                          </a:solidFill>
                          <a:latin typeface="ＭＳ 明朝" panose="02020609040205080304" pitchFamily="17" charset="-128"/>
                          <a:ea typeface="ＭＳ 明朝" panose="02020609040205080304" pitchFamily="17" charset="-128"/>
                        </a:rPr>
                        <a:t>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700" dirty="0">
                          <a:solidFill>
                            <a:schemeClr val="tx1"/>
                          </a:solidFill>
                          <a:latin typeface="ＭＳ 明朝" panose="02020609040205080304" pitchFamily="17" charset="-128"/>
                          <a:ea typeface="ＭＳ 明朝" panose="02020609040205080304" pitchFamily="17" charset="-128"/>
                        </a:rPr>
                        <a:t>特定健康診査対象者に対する</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r>
                        <a:rPr kumimoji="1" lang="ja-JP" altLang="en-US" sz="700" dirty="0">
                          <a:solidFill>
                            <a:schemeClr val="tx1"/>
                          </a:solidFill>
                          <a:latin typeface="ＭＳ 明朝" panose="02020609040205080304" pitchFamily="17" charset="-128"/>
                          <a:ea typeface="ＭＳ 明朝" panose="02020609040205080304" pitchFamily="17" charset="-128"/>
                        </a:rPr>
                        <a:t>受診勧奨実施割合</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100.0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100.0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100.0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100.0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100.0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100.0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100.0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8710224"/>
                  </a:ext>
                </a:extLst>
              </a:tr>
            </a:tbl>
          </a:graphicData>
        </a:graphic>
      </p:graphicFrame>
      <p:sp>
        <p:nvSpPr>
          <p:cNvPr id="12" name="テキスト ボックス 11">
            <a:extLst>
              <a:ext uri="{FF2B5EF4-FFF2-40B4-BE49-F238E27FC236}">
                <a16:creationId xmlns:a16="http://schemas.microsoft.com/office/drawing/2014/main" id="{3FB3DEDB-242E-C0C6-FDD7-71D53A7C277D}"/>
              </a:ext>
            </a:extLst>
          </p:cNvPr>
          <p:cNvSpPr txBox="1"/>
          <p:nvPr/>
        </p:nvSpPr>
        <p:spPr>
          <a:xfrm>
            <a:off x="3038377" y="2698294"/>
            <a:ext cx="2862322" cy="215444"/>
          </a:xfrm>
          <a:prstGeom prst="rect">
            <a:avLst/>
          </a:prstGeom>
          <a:noFill/>
          <a:ln>
            <a:noFill/>
          </a:ln>
        </p:spPr>
        <p:txBody>
          <a:bodyPr wrap="none" l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太枠の</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2026</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年度は中間評価年度、</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2029</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年度は最終評価年度</a:t>
            </a:r>
          </a:p>
        </p:txBody>
      </p:sp>
      <p:graphicFrame>
        <p:nvGraphicFramePr>
          <p:cNvPr id="14" name="表 13">
            <a:extLst>
              <a:ext uri="{FF2B5EF4-FFF2-40B4-BE49-F238E27FC236}">
                <a16:creationId xmlns:a16="http://schemas.microsoft.com/office/drawing/2014/main" id="{2CD4D1E9-B4E1-7692-B489-F22CC45F4ED0}"/>
              </a:ext>
            </a:extLst>
          </p:cNvPr>
          <p:cNvGraphicFramePr>
            <a:graphicFrameLocks noGrp="1"/>
          </p:cNvGraphicFramePr>
          <p:nvPr>
            <p:extLst>
              <p:ext uri="{D42A27DB-BD31-4B8C-83A1-F6EECF244321}">
                <p14:modId xmlns:p14="http://schemas.microsoft.com/office/powerpoint/2010/main" val="4107371738"/>
              </p:ext>
            </p:extLst>
          </p:nvPr>
        </p:nvGraphicFramePr>
        <p:xfrm>
          <a:off x="576262" y="4407436"/>
          <a:ext cx="5327652" cy="648000"/>
        </p:xfrm>
        <a:graphic>
          <a:graphicData uri="http://schemas.openxmlformats.org/drawingml/2006/table">
            <a:tbl>
              <a:tblPr firstRow="1" bandRow="1">
                <a:tableStyleId>{2D5ABB26-0587-4C30-8999-92F81FD0307C}</a:tableStyleId>
              </a:tblPr>
              <a:tblGrid>
                <a:gridCol w="862279">
                  <a:extLst>
                    <a:ext uri="{9D8B030D-6E8A-4147-A177-3AD203B41FA5}">
                      <a16:colId xmlns:a16="http://schemas.microsoft.com/office/drawing/2014/main" val="2752290969"/>
                    </a:ext>
                  </a:extLst>
                </a:gridCol>
                <a:gridCol w="4465373">
                  <a:extLst>
                    <a:ext uri="{9D8B030D-6E8A-4147-A177-3AD203B41FA5}">
                      <a16:colId xmlns:a16="http://schemas.microsoft.com/office/drawing/2014/main" val="2714697364"/>
                    </a:ext>
                  </a:extLst>
                </a:gridCol>
              </a:tblGrid>
              <a:tr h="648000">
                <a:tc>
                  <a:txBody>
                    <a:bodyPr/>
                    <a:lstStyle/>
                    <a:p>
                      <a:pPr algn="ctr"/>
                      <a:r>
                        <a:rPr kumimoji="1" lang="ja-JP" altLang="en-US" sz="700" dirty="0">
                          <a:solidFill>
                            <a:schemeClr val="tx1"/>
                          </a:solidFill>
                          <a:latin typeface="ＭＳ 明朝" panose="02020609040205080304" pitchFamily="17" charset="-128"/>
                          <a:ea typeface="ＭＳ 明朝" panose="02020609040205080304" pitchFamily="17" charset="-128"/>
                        </a:rPr>
                        <a:t>目標を達成するため</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700" dirty="0">
                          <a:solidFill>
                            <a:schemeClr val="tx1"/>
                          </a:solidFill>
                          <a:latin typeface="ＭＳ 明朝" panose="02020609040205080304" pitchFamily="17" charset="-128"/>
                          <a:ea typeface="ＭＳ 明朝" panose="02020609040205080304" pitchFamily="17" charset="-128"/>
                        </a:rPr>
                        <a:t>の主な戦略</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marL="108000" indent="-108000"/>
                      <a:r>
                        <a:rPr kumimoji="1" lang="ja-JP" altLang="en-US" sz="700" dirty="0">
                          <a:solidFill>
                            <a:schemeClr val="tx1"/>
                          </a:solidFill>
                          <a:latin typeface="ＭＳ 明朝" panose="02020609040205080304" pitchFamily="17" charset="-128"/>
                          <a:ea typeface="ＭＳ 明朝" panose="02020609040205080304" pitchFamily="17" charset="-128"/>
                        </a:rPr>
                        <a:t>・国保ヘルスアップ事業等の財政支援を有効活用し、民間事業者への委託により実施する。</a:t>
                      </a:r>
                    </a:p>
                    <a:p>
                      <a:pPr marL="108000" indent="-108000"/>
                      <a:r>
                        <a:rPr kumimoji="1" lang="ja-JP" altLang="en-US" sz="700" dirty="0">
                          <a:solidFill>
                            <a:schemeClr val="tx1"/>
                          </a:solidFill>
                          <a:latin typeface="ＭＳ 明朝" panose="02020609040205080304" pitchFamily="17" charset="-128"/>
                          <a:ea typeface="ＭＳ 明朝" panose="02020609040205080304" pitchFamily="17" charset="-128"/>
                        </a:rPr>
                        <a:t>・受診勧奨通知書を効果的かつ効率的に内容等を改善していく。</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graphicFrame>
        <p:nvGraphicFramePr>
          <p:cNvPr id="17" name="表 16">
            <a:extLst>
              <a:ext uri="{FF2B5EF4-FFF2-40B4-BE49-F238E27FC236}">
                <a16:creationId xmlns:a16="http://schemas.microsoft.com/office/drawing/2014/main" id="{E1B0C954-8855-7D26-F955-38DBF9ECFEE5}"/>
              </a:ext>
            </a:extLst>
          </p:cNvPr>
          <p:cNvGraphicFramePr>
            <a:graphicFrameLocks noGrp="1"/>
          </p:cNvGraphicFramePr>
          <p:nvPr>
            <p:extLst>
              <p:ext uri="{D42A27DB-BD31-4B8C-83A1-F6EECF244321}">
                <p14:modId xmlns:p14="http://schemas.microsoft.com/office/powerpoint/2010/main" val="1865630285"/>
              </p:ext>
            </p:extLst>
          </p:nvPr>
        </p:nvGraphicFramePr>
        <p:xfrm>
          <a:off x="576262" y="5283684"/>
          <a:ext cx="5327651" cy="480760"/>
        </p:xfrm>
        <a:graphic>
          <a:graphicData uri="http://schemas.openxmlformats.org/drawingml/2006/table">
            <a:tbl>
              <a:tblPr firstRow="1" bandRow="1">
                <a:tableStyleId>{2D5ABB26-0587-4C30-8999-92F81FD0307C}</a:tableStyleId>
              </a:tblPr>
              <a:tblGrid>
                <a:gridCol w="5327651">
                  <a:extLst>
                    <a:ext uri="{9D8B030D-6E8A-4147-A177-3AD203B41FA5}">
                      <a16:colId xmlns:a16="http://schemas.microsoft.com/office/drawing/2014/main" val="2714697364"/>
                    </a:ext>
                  </a:extLst>
                </a:gridCol>
              </a:tblGrid>
              <a:tr h="480760">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・当該年度の健診未受診者に対し、次回集団健診の際に受診するよう１回目の受診勧奨を行っている。</a:t>
                      </a: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・集団健診終了後、なお健診未受診者に対して個別健診の受診勧奨通知を発送している。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18" name="テキスト ボックス 17">
            <a:extLst>
              <a:ext uri="{FF2B5EF4-FFF2-40B4-BE49-F238E27FC236}">
                <a16:creationId xmlns:a16="http://schemas.microsoft.com/office/drawing/2014/main" id="{7AA361B2-5B37-443B-B1B8-647C111735C6}"/>
              </a:ext>
            </a:extLst>
          </p:cNvPr>
          <p:cNvSpPr txBox="1">
            <a:spLocks/>
          </p:cNvSpPr>
          <p:nvPr/>
        </p:nvSpPr>
        <p:spPr>
          <a:xfrm>
            <a:off x="580517" y="5832140"/>
            <a:ext cx="2041585" cy="215444"/>
          </a:xfrm>
          <a:prstGeom prst="rect">
            <a:avLst/>
          </a:prstGeom>
          <a:noFill/>
          <a:ln>
            <a:noFill/>
          </a:ln>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今後の実施方法</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プロセス</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の改善案、目標</a:t>
            </a:r>
          </a:p>
        </p:txBody>
      </p:sp>
      <p:graphicFrame>
        <p:nvGraphicFramePr>
          <p:cNvPr id="19" name="表 18">
            <a:extLst>
              <a:ext uri="{FF2B5EF4-FFF2-40B4-BE49-F238E27FC236}">
                <a16:creationId xmlns:a16="http://schemas.microsoft.com/office/drawing/2014/main" id="{B1335519-651B-7661-B41E-0EA2ABDB2E31}"/>
              </a:ext>
            </a:extLst>
          </p:cNvPr>
          <p:cNvGraphicFramePr>
            <a:graphicFrameLocks noGrp="1"/>
          </p:cNvGraphicFramePr>
          <p:nvPr>
            <p:extLst>
              <p:ext uri="{D42A27DB-BD31-4B8C-83A1-F6EECF244321}">
                <p14:modId xmlns:p14="http://schemas.microsoft.com/office/powerpoint/2010/main" val="3732386396"/>
              </p:ext>
            </p:extLst>
          </p:nvPr>
        </p:nvGraphicFramePr>
        <p:xfrm>
          <a:off x="576262" y="6020793"/>
          <a:ext cx="5327651" cy="540000"/>
        </p:xfrm>
        <a:graphic>
          <a:graphicData uri="http://schemas.openxmlformats.org/drawingml/2006/table">
            <a:tbl>
              <a:tblPr firstRow="1" bandRow="1">
                <a:tableStyleId>{2D5ABB26-0587-4C30-8999-92F81FD0307C}</a:tableStyleId>
              </a:tblPr>
              <a:tblGrid>
                <a:gridCol w="5327651">
                  <a:extLst>
                    <a:ext uri="{9D8B030D-6E8A-4147-A177-3AD203B41FA5}">
                      <a16:colId xmlns:a16="http://schemas.microsoft.com/office/drawing/2014/main" val="2714697364"/>
                    </a:ext>
                  </a:extLst>
                </a:gridCol>
              </a:tblGrid>
              <a:tr h="540000">
                <a:tc>
                  <a:txBody>
                    <a:bodyPr/>
                    <a:lstStyle/>
                    <a:p>
                      <a:pPr marL="108000" indent="-108000"/>
                      <a:r>
                        <a:rPr kumimoji="1" lang="ja-JP" altLang="en-US" sz="700" dirty="0">
                          <a:solidFill>
                            <a:schemeClr val="tx1"/>
                          </a:solidFill>
                          <a:latin typeface="ＭＳ 明朝" panose="02020609040205080304" pitchFamily="17" charset="-128"/>
                          <a:ea typeface="ＭＳ 明朝" panose="02020609040205080304" pitchFamily="17" charset="-128"/>
                        </a:rPr>
                        <a:t>・当該年度の健診未受診者に対し、次回集団健診の際に受診するよう１回目の受診勧奨を行う。</a:t>
                      </a:r>
                    </a:p>
                    <a:p>
                      <a:pPr marL="108000" indent="-108000"/>
                      <a:r>
                        <a:rPr kumimoji="1" lang="ja-JP" altLang="en-US" sz="700" dirty="0">
                          <a:solidFill>
                            <a:schemeClr val="tx1"/>
                          </a:solidFill>
                          <a:latin typeface="ＭＳ 明朝" panose="02020609040205080304" pitchFamily="17" charset="-128"/>
                          <a:ea typeface="ＭＳ 明朝" panose="02020609040205080304" pitchFamily="17" charset="-128"/>
                        </a:rPr>
                        <a:t>・集団健診終了後、なお健診未受診者に対して個別健診の受診勧奨通知を発送する。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20" name="テキスト ボックス 19">
            <a:extLst>
              <a:ext uri="{FF2B5EF4-FFF2-40B4-BE49-F238E27FC236}">
                <a16:creationId xmlns:a16="http://schemas.microsoft.com/office/drawing/2014/main" id="{79A02AA0-2CBD-897E-86F7-36D4CC0B44F9}"/>
              </a:ext>
            </a:extLst>
          </p:cNvPr>
          <p:cNvSpPr txBox="1">
            <a:spLocks/>
          </p:cNvSpPr>
          <p:nvPr/>
        </p:nvSpPr>
        <p:spPr>
          <a:xfrm>
            <a:off x="583136" y="6624228"/>
            <a:ext cx="1836400" cy="215444"/>
          </a:xfrm>
          <a:prstGeom prst="rect">
            <a:avLst/>
          </a:prstGeom>
          <a:noFill/>
          <a:ln>
            <a:noFill/>
          </a:ln>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現在までの実施体制</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ストラクチャー</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graphicFrame>
        <p:nvGraphicFramePr>
          <p:cNvPr id="21" name="表 20">
            <a:extLst>
              <a:ext uri="{FF2B5EF4-FFF2-40B4-BE49-F238E27FC236}">
                <a16:creationId xmlns:a16="http://schemas.microsoft.com/office/drawing/2014/main" id="{D0AF34D7-8B31-1AA9-F005-817EE2DB822A}"/>
              </a:ext>
            </a:extLst>
          </p:cNvPr>
          <p:cNvGraphicFramePr>
            <a:graphicFrameLocks noGrp="1"/>
          </p:cNvGraphicFramePr>
          <p:nvPr>
            <p:extLst>
              <p:ext uri="{D42A27DB-BD31-4B8C-83A1-F6EECF244321}">
                <p14:modId xmlns:p14="http://schemas.microsoft.com/office/powerpoint/2010/main" val="1578277646"/>
              </p:ext>
            </p:extLst>
          </p:nvPr>
        </p:nvGraphicFramePr>
        <p:xfrm>
          <a:off x="576262" y="6814498"/>
          <a:ext cx="5327651" cy="411166"/>
        </p:xfrm>
        <a:graphic>
          <a:graphicData uri="http://schemas.openxmlformats.org/drawingml/2006/table">
            <a:tbl>
              <a:tblPr firstRow="1" bandRow="1">
                <a:tableStyleId>{2D5ABB26-0587-4C30-8999-92F81FD0307C}</a:tableStyleId>
              </a:tblPr>
              <a:tblGrid>
                <a:gridCol w="5327651">
                  <a:extLst>
                    <a:ext uri="{9D8B030D-6E8A-4147-A177-3AD203B41FA5}">
                      <a16:colId xmlns:a16="http://schemas.microsoft.com/office/drawing/2014/main" val="2714697364"/>
                    </a:ext>
                  </a:extLst>
                </a:gridCol>
              </a:tblGrid>
              <a:tr h="411166">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・主管部門は国民健康保険担当課とし職員１名、連携部門として健康づくり担当課の保健師１名が担当している。</a:t>
                      </a: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・委託業者に健診未受診者リストを提供し受診勧奨通知の発送を委託する。</a:t>
                      </a:r>
                      <a:endParaRPr kumimoji="1" lang="en-US" altLang="ja-JP" sz="800" dirty="0">
                        <a:solidFill>
                          <a:schemeClr val="tx1"/>
                        </a:solidFill>
                        <a:latin typeface="ＭＳ 明朝" panose="02020609040205080304" pitchFamily="17" charset="-128"/>
                        <a:ea typeface="ＭＳ 明朝" panose="02020609040205080304" pitchFamily="17" charset="-128"/>
                      </a:endParaRP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22" name="テキスト ボックス 21">
            <a:extLst>
              <a:ext uri="{FF2B5EF4-FFF2-40B4-BE49-F238E27FC236}">
                <a16:creationId xmlns:a16="http://schemas.microsoft.com/office/drawing/2014/main" id="{9980174F-6590-18F3-0941-7F3511C5C6AA}"/>
              </a:ext>
            </a:extLst>
          </p:cNvPr>
          <p:cNvSpPr txBox="1">
            <a:spLocks/>
          </p:cNvSpPr>
          <p:nvPr/>
        </p:nvSpPr>
        <p:spPr>
          <a:xfrm>
            <a:off x="582119" y="7308304"/>
            <a:ext cx="2349361" cy="215444"/>
          </a:xfrm>
          <a:prstGeom prst="rect">
            <a:avLst/>
          </a:prstGeom>
          <a:noFill/>
          <a:ln>
            <a:noFill/>
          </a:ln>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今後の実施体制</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ストラクチャー</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の改善案、目標</a:t>
            </a:r>
          </a:p>
        </p:txBody>
      </p:sp>
      <p:graphicFrame>
        <p:nvGraphicFramePr>
          <p:cNvPr id="23" name="表 22">
            <a:extLst>
              <a:ext uri="{FF2B5EF4-FFF2-40B4-BE49-F238E27FC236}">
                <a16:creationId xmlns:a16="http://schemas.microsoft.com/office/drawing/2014/main" id="{06F7574A-AA29-ED10-EAED-0011077F77E5}"/>
              </a:ext>
            </a:extLst>
          </p:cNvPr>
          <p:cNvGraphicFramePr>
            <a:graphicFrameLocks noGrp="1"/>
          </p:cNvGraphicFramePr>
          <p:nvPr>
            <p:extLst>
              <p:ext uri="{D42A27DB-BD31-4B8C-83A1-F6EECF244321}">
                <p14:modId xmlns:p14="http://schemas.microsoft.com/office/powerpoint/2010/main" val="250073151"/>
              </p:ext>
            </p:extLst>
          </p:nvPr>
        </p:nvGraphicFramePr>
        <p:xfrm>
          <a:off x="583136" y="7506382"/>
          <a:ext cx="5327647" cy="540000"/>
        </p:xfrm>
        <a:graphic>
          <a:graphicData uri="http://schemas.openxmlformats.org/drawingml/2006/table">
            <a:tbl>
              <a:tblPr firstRow="1" bandRow="1">
                <a:tableStyleId>{2D5ABB26-0587-4C30-8999-92F81FD0307C}</a:tableStyleId>
              </a:tblPr>
              <a:tblGrid>
                <a:gridCol w="5327647">
                  <a:extLst>
                    <a:ext uri="{9D8B030D-6E8A-4147-A177-3AD203B41FA5}">
                      <a16:colId xmlns:a16="http://schemas.microsoft.com/office/drawing/2014/main" val="2714697364"/>
                    </a:ext>
                  </a:extLst>
                </a:gridCol>
              </a:tblGrid>
              <a:tr h="540000">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・主管部門は国民健康保険担当課とし職員１名、連携部門として健康づくり担当課の保健師１名が担当している。</a:t>
                      </a: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・委託業者に健診未受診者リストを提供し受診勧奨通知の発送を委託する。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24" name="テキスト ボックス 23">
            <a:extLst>
              <a:ext uri="{FF2B5EF4-FFF2-40B4-BE49-F238E27FC236}">
                <a16:creationId xmlns:a16="http://schemas.microsoft.com/office/drawing/2014/main" id="{1302E4C5-E233-1190-0559-6013DE954199}"/>
              </a:ext>
            </a:extLst>
          </p:cNvPr>
          <p:cNvSpPr txBox="1">
            <a:spLocks/>
          </p:cNvSpPr>
          <p:nvPr/>
        </p:nvSpPr>
        <p:spPr>
          <a:xfrm>
            <a:off x="581139" y="8119030"/>
            <a:ext cx="502702" cy="215444"/>
          </a:xfrm>
          <a:prstGeom prst="rect">
            <a:avLst/>
          </a:prstGeom>
          <a:noFill/>
          <a:ln>
            <a:noFill/>
          </a:ln>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評価計画</a:t>
            </a:r>
          </a:p>
        </p:txBody>
      </p:sp>
      <p:graphicFrame>
        <p:nvGraphicFramePr>
          <p:cNvPr id="25" name="表 24">
            <a:extLst>
              <a:ext uri="{FF2B5EF4-FFF2-40B4-BE49-F238E27FC236}">
                <a16:creationId xmlns:a16="http://schemas.microsoft.com/office/drawing/2014/main" id="{D4E077C4-5139-D2E2-4B5C-C7B185DAE909}"/>
              </a:ext>
            </a:extLst>
          </p:cNvPr>
          <p:cNvGraphicFramePr>
            <a:graphicFrameLocks noGrp="1"/>
          </p:cNvGraphicFramePr>
          <p:nvPr>
            <p:extLst>
              <p:ext uri="{D42A27DB-BD31-4B8C-83A1-F6EECF244321}">
                <p14:modId xmlns:p14="http://schemas.microsoft.com/office/powerpoint/2010/main" val="1395605136"/>
              </p:ext>
            </p:extLst>
          </p:nvPr>
        </p:nvGraphicFramePr>
        <p:xfrm>
          <a:off x="576262" y="8310264"/>
          <a:ext cx="5334521" cy="540000"/>
        </p:xfrm>
        <a:graphic>
          <a:graphicData uri="http://schemas.openxmlformats.org/drawingml/2006/table">
            <a:tbl>
              <a:tblPr firstRow="1" bandRow="1">
                <a:tableStyleId>{2D5ABB26-0587-4C30-8999-92F81FD0307C}</a:tableStyleId>
              </a:tblPr>
              <a:tblGrid>
                <a:gridCol w="5334521">
                  <a:extLst>
                    <a:ext uri="{9D8B030D-6E8A-4147-A177-3AD203B41FA5}">
                      <a16:colId xmlns:a16="http://schemas.microsoft.com/office/drawing/2014/main" val="2714697364"/>
                    </a:ext>
                  </a:extLst>
                </a:gridCol>
              </a:tblGrid>
              <a:tr h="540000">
                <a:tc>
                  <a:txBody>
                    <a:bodyPr/>
                    <a:lstStyle/>
                    <a:p>
                      <a:pPr marL="0" indent="0"/>
                      <a:r>
                        <a:rPr kumimoji="1" lang="ja-JP" altLang="en-US" sz="800" dirty="0">
                          <a:solidFill>
                            <a:schemeClr val="tx1"/>
                          </a:solidFill>
                          <a:latin typeface="ＭＳ 明朝" panose="02020609040205080304" pitchFamily="17" charset="-128"/>
                          <a:ea typeface="ＭＳ 明朝" panose="02020609040205080304" pitchFamily="17" charset="-128"/>
                        </a:rPr>
                        <a:t>アウトカム指標「特定健康診査受診率」は、法定報告における分子「特定健康診査受診者数」を分母「特定健康診査対象者数」で除して求める。受診率が高ければ、特定健康診査でメタボリックシンドローム該当者等の早期発見ができるため、特定健康診査の効果が上がることを意味す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5" name="スライド番号プレースホルダー 4">
            <a:extLst>
              <a:ext uri="{FF2B5EF4-FFF2-40B4-BE49-F238E27FC236}">
                <a16:creationId xmlns:a16="http://schemas.microsoft.com/office/drawing/2014/main" id="{247154FD-81B6-A562-2C50-659E2EDD931F}"/>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800" b="0" i="0" u="none" strike="noStrike" kern="1200" cap="none" spc="0" normalizeH="0" baseline="0" noProof="0" smtClean="0">
                <a:ln>
                  <a:noFill/>
                </a:ln>
                <a:solidFill>
                  <a:srgbClr val="898989"/>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1" lang="ja-JP" altLang="en-US" sz="800" b="0" i="0" u="none" strike="noStrike" kern="1200" cap="none" spc="0" normalizeH="0" baseline="0" noProof="0" dirty="0">
              <a:ln>
                <a:noFill/>
              </a:ln>
              <a:solidFill>
                <a:srgbClr val="898989"/>
              </a:solidFill>
              <a:effectLst/>
              <a:uLnTx/>
              <a:uFillTx/>
            </a:endParaRPr>
          </a:p>
        </p:txBody>
      </p:sp>
      <p:sp>
        <p:nvSpPr>
          <p:cNvPr id="2" name="テキスト ボックス 1">
            <a:extLst>
              <a:ext uri="{FF2B5EF4-FFF2-40B4-BE49-F238E27FC236}">
                <a16:creationId xmlns:a16="http://schemas.microsoft.com/office/drawing/2014/main" id="{6EA2F67A-4A24-60D0-06AF-6A714B31A19B}"/>
              </a:ext>
            </a:extLst>
          </p:cNvPr>
          <p:cNvSpPr txBox="1"/>
          <p:nvPr/>
        </p:nvSpPr>
        <p:spPr>
          <a:xfrm>
            <a:off x="582565" y="2690869"/>
            <a:ext cx="605294" cy="215444"/>
          </a:xfrm>
          <a:prstGeom prst="rect">
            <a:avLst/>
          </a:prstGeom>
          <a:noFill/>
          <a:ln>
            <a:noFill/>
          </a:ln>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今後の目標</a:t>
            </a:r>
          </a:p>
        </p:txBody>
      </p:sp>
      <p:sp>
        <p:nvSpPr>
          <p:cNvPr id="7" name="テキスト ボックス 6">
            <a:extLst>
              <a:ext uri="{FF2B5EF4-FFF2-40B4-BE49-F238E27FC236}">
                <a16:creationId xmlns:a16="http://schemas.microsoft.com/office/drawing/2014/main" id="{505685F1-585D-8D37-735A-19B6C1F48722}"/>
              </a:ext>
            </a:extLst>
          </p:cNvPr>
          <p:cNvSpPr txBox="1">
            <a:spLocks/>
          </p:cNvSpPr>
          <p:nvPr/>
        </p:nvSpPr>
        <p:spPr>
          <a:xfrm>
            <a:off x="595823" y="5098306"/>
            <a:ext cx="1528624" cy="215444"/>
          </a:xfrm>
          <a:prstGeom prst="rect">
            <a:avLst/>
          </a:prstGeom>
          <a:noFill/>
          <a:ln>
            <a:noFill/>
          </a:ln>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現在までの実施方法</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プロセス</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7801963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4">
            <a:extLst>
              <a:ext uri="{FF2B5EF4-FFF2-40B4-BE49-F238E27FC236}">
                <a16:creationId xmlns:a16="http://schemas.microsoft.com/office/drawing/2014/main" id="{5BDACD13-4110-2F9C-19C9-F2D3A9E84838}"/>
              </a:ext>
            </a:extLst>
          </p:cNvPr>
          <p:cNvGraphicFramePr>
            <a:graphicFrameLocks noGrp="1"/>
          </p:cNvGraphicFramePr>
          <p:nvPr>
            <p:extLst>
              <p:ext uri="{D42A27DB-BD31-4B8C-83A1-F6EECF244321}">
                <p14:modId xmlns:p14="http://schemas.microsoft.com/office/powerpoint/2010/main" val="3781064643"/>
              </p:ext>
            </p:extLst>
          </p:nvPr>
        </p:nvGraphicFramePr>
        <p:xfrm>
          <a:off x="576262" y="893593"/>
          <a:ext cx="5327651" cy="370840"/>
        </p:xfrm>
        <a:graphic>
          <a:graphicData uri="http://schemas.openxmlformats.org/drawingml/2006/table">
            <a:tbl>
              <a:tblPr firstRow="1" bandRow="1">
                <a:tableStyleId>{5C22544A-7EE6-4342-B048-85BDC9FD1C3A}</a:tableStyleId>
              </a:tblPr>
              <a:tblGrid>
                <a:gridCol w="5327651">
                  <a:extLst>
                    <a:ext uri="{9D8B030D-6E8A-4147-A177-3AD203B41FA5}">
                      <a16:colId xmlns:a16="http://schemas.microsoft.com/office/drawing/2014/main" val="220024530"/>
                    </a:ext>
                  </a:extLst>
                </a:gridCol>
              </a:tblGrid>
              <a:tr h="370840">
                <a:tc>
                  <a:txBody>
                    <a:bodyPr/>
                    <a:lstStyle/>
                    <a:p>
                      <a:r>
                        <a:rPr kumimoji="1" lang="ja-JP" altLang="en-US" sz="1000" dirty="0">
                          <a:solidFill>
                            <a:schemeClr val="bg1"/>
                          </a:solidFill>
                          <a:latin typeface="ＭＳ 明朝" panose="02020609040205080304" pitchFamily="17" charset="-128"/>
                          <a:ea typeface="ＭＳ 明朝" panose="02020609040205080304" pitchFamily="17" charset="-128"/>
                        </a:rPr>
                        <a:t>事業番号</a:t>
                      </a:r>
                      <a:r>
                        <a:rPr kumimoji="1" lang="en-US" altLang="ja-JP" sz="1000" dirty="0">
                          <a:solidFill>
                            <a:schemeClr val="bg1"/>
                          </a:solidFill>
                          <a:latin typeface="ＭＳ 明朝" panose="02020609040205080304" pitchFamily="17" charset="-128"/>
                          <a:ea typeface="ＭＳ 明朝" panose="02020609040205080304" pitchFamily="17" charset="-128"/>
                        </a:rPr>
                        <a:t>A-2</a:t>
                      </a:r>
                      <a:r>
                        <a:rPr kumimoji="1" lang="ja-JP" altLang="en-US" sz="1000" dirty="0">
                          <a:solidFill>
                            <a:schemeClr val="bg1"/>
                          </a:solidFill>
                          <a:latin typeface="ＭＳ 明朝" panose="02020609040205080304" pitchFamily="17" charset="-128"/>
                          <a:ea typeface="ＭＳ 明朝" panose="02020609040205080304" pitchFamily="17" charset="-128"/>
                        </a:rPr>
                        <a:t> ②事業名称　</a:t>
                      </a:r>
                      <a:r>
                        <a:rPr kumimoji="1" lang="ja-JP" altLang="en-US" sz="1200" dirty="0">
                          <a:solidFill>
                            <a:schemeClr val="bg1"/>
                          </a:solidFill>
                          <a:latin typeface="ＭＳ 明朝" panose="02020609040205080304" pitchFamily="17" charset="-128"/>
                          <a:ea typeface="ＭＳ 明朝" panose="02020609040205080304" pitchFamily="17" charset="-128"/>
                        </a:rPr>
                        <a:t>健診異常値放置者への医療機関受診勧奨事業</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605516327"/>
                  </a:ext>
                </a:extLst>
              </a:tr>
            </a:tbl>
          </a:graphicData>
        </a:graphic>
      </p:graphicFrame>
      <p:graphicFrame>
        <p:nvGraphicFramePr>
          <p:cNvPr id="5" name="表 4">
            <a:extLst>
              <a:ext uri="{FF2B5EF4-FFF2-40B4-BE49-F238E27FC236}">
                <a16:creationId xmlns:a16="http://schemas.microsoft.com/office/drawing/2014/main" id="{B4C445ED-6B50-A7C2-99C2-D87CCD0207DE}"/>
              </a:ext>
            </a:extLst>
          </p:cNvPr>
          <p:cNvGraphicFramePr>
            <a:graphicFrameLocks noGrp="1"/>
          </p:cNvGraphicFramePr>
          <p:nvPr>
            <p:extLst>
              <p:ext uri="{D42A27DB-BD31-4B8C-83A1-F6EECF244321}">
                <p14:modId xmlns:p14="http://schemas.microsoft.com/office/powerpoint/2010/main" val="4213651309"/>
              </p:ext>
            </p:extLst>
          </p:nvPr>
        </p:nvGraphicFramePr>
        <p:xfrm>
          <a:off x="576263" y="1344491"/>
          <a:ext cx="5319607" cy="1296000"/>
        </p:xfrm>
        <a:graphic>
          <a:graphicData uri="http://schemas.openxmlformats.org/drawingml/2006/table">
            <a:tbl>
              <a:tblPr firstRow="1" bandRow="1">
                <a:tableStyleId>{2D5ABB26-0587-4C30-8999-92F81FD0307C}</a:tableStyleId>
              </a:tblPr>
              <a:tblGrid>
                <a:gridCol w="768729">
                  <a:extLst>
                    <a:ext uri="{9D8B030D-6E8A-4147-A177-3AD203B41FA5}">
                      <a16:colId xmlns:a16="http://schemas.microsoft.com/office/drawing/2014/main" val="4267865604"/>
                    </a:ext>
                  </a:extLst>
                </a:gridCol>
                <a:gridCol w="4550878">
                  <a:extLst>
                    <a:ext uri="{9D8B030D-6E8A-4147-A177-3AD203B41FA5}">
                      <a16:colId xmlns:a16="http://schemas.microsoft.com/office/drawing/2014/main" val="4198036526"/>
                    </a:ext>
                  </a:extLst>
                </a:gridCol>
              </a:tblGrid>
              <a:tr h="432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事業の目的</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800" dirty="0">
                          <a:solidFill>
                            <a:schemeClr val="tx1"/>
                          </a:solidFill>
                          <a:latin typeface="ＭＳ 明朝" panose="02020609040205080304" pitchFamily="17" charset="-128"/>
                          <a:ea typeface="ＭＳ 明朝" panose="02020609040205080304" pitchFamily="17" charset="-128"/>
                        </a:rPr>
                        <a:t>健診異常値放置者の減少</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5008851"/>
                  </a:ext>
                </a:extLst>
              </a:tr>
              <a:tr h="432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対象者</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800" dirty="0">
                          <a:solidFill>
                            <a:schemeClr val="tx1"/>
                          </a:solidFill>
                          <a:latin typeface="ＭＳ 明朝" panose="02020609040205080304" pitchFamily="17" charset="-128"/>
                          <a:ea typeface="ＭＳ 明朝" panose="02020609040205080304" pitchFamily="17" charset="-128"/>
                        </a:rPr>
                        <a:t>特定健康診査受診者のうち、医療機関受診勧奨判定値に達しているが、医療機関を受診していない者</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2178031"/>
                  </a:ext>
                </a:extLst>
              </a:tr>
              <a:tr h="432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現在までの</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800" dirty="0">
                          <a:solidFill>
                            <a:schemeClr val="tx1"/>
                          </a:solidFill>
                          <a:latin typeface="ＭＳ 明朝" panose="02020609040205080304" pitchFamily="17" charset="-128"/>
                          <a:ea typeface="ＭＳ 明朝" panose="02020609040205080304" pitchFamily="17" charset="-128"/>
                        </a:rPr>
                        <a:t>事業結果</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800" dirty="0">
                          <a:solidFill>
                            <a:schemeClr val="tx1"/>
                          </a:solidFill>
                          <a:latin typeface="ＭＳ 明朝" panose="02020609040205080304" pitchFamily="17" charset="-128"/>
                          <a:ea typeface="ＭＳ 明朝" panose="02020609040205080304" pitchFamily="17" charset="-128"/>
                        </a:rPr>
                        <a:t>令和４年度より、糖尿病性腎症重症化予防の一環として、糖尿病に係る健診異常値放置者への医療機関受診勧奨を民間事業者に委託して実施。</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6412005"/>
                  </a:ext>
                </a:extLst>
              </a:tr>
            </a:tbl>
          </a:graphicData>
        </a:graphic>
      </p:graphicFrame>
      <p:graphicFrame>
        <p:nvGraphicFramePr>
          <p:cNvPr id="6" name="表 5">
            <a:extLst>
              <a:ext uri="{FF2B5EF4-FFF2-40B4-BE49-F238E27FC236}">
                <a16:creationId xmlns:a16="http://schemas.microsoft.com/office/drawing/2014/main" id="{DBAE502B-2925-6F2A-A365-94533C0D4752}"/>
              </a:ext>
            </a:extLst>
          </p:cNvPr>
          <p:cNvGraphicFramePr>
            <a:graphicFrameLocks noGrp="1"/>
          </p:cNvGraphicFramePr>
          <p:nvPr>
            <p:extLst>
              <p:ext uri="{D42A27DB-BD31-4B8C-83A1-F6EECF244321}">
                <p14:modId xmlns:p14="http://schemas.microsoft.com/office/powerpoint/2010/main" val="81093133"/>
              </p:ext>
            </p:extLst>
          </p:nvPr>
        </p:nvGraphicFramePr>
        <p:xfrm>
          <a:off x="576262" y="2885720"/>
          <a:ext cx="5327655" cy="1440000"/>
        </p:xfrm>
        <a:graphic>
          <a:graphicData uri="http://schemas.openxmlformats.org/drawingml/2006/table">
            <a:tbl>
              <a:tblPr firstRow="1" bandRow="1">
                <a:tableStyleId>{2D5ABB26-0587-4C30-8999-92F81FD0307C}</a:tableStyleId>
              </a:tblPr>
              <a:tblGrid>
                <a:gridCol w="615914">
                  <a:extLst>
                    <a:ext uri="{9D8B030D-6E8A-4147-A177-3AD203B41FA5}">
                      <a16:colId xmlns:a16="http://schemas.microsoft.com/office/drawing/2014/main" val="628977758"/>
                    </a:ext>
                  </a:extLst>
                </a:gridCol>
                <a:gridCol w="1693761">
                  <a:extLst>
                    <a:ext uri="{9D8B030D-6E8A-4147-A177-3AD203B41FA5}">
                      <a16:colId xmlns:a16="http://schemas.microsoft.com/office/drawing/2014/main" val="536128065"/>
                    </a:ext>
                  </a:extLst>
                </a:gridCol>
                <a:gridCol w="431140">
                  <a:extLst>
                    <a:ext uri="{9D8B030D-6E8A-4147-A177-3AD203B41FA5}">
                      <a16:colId xmlns:a16="http://schemas.microsoft.com/office/drawing/2014/main" val="2998558973"/>
                    </a:ext>
                  </a:extLst>
                </a:gridCol>
                <a:gridCol w="431140">
                  <a:extLst>
                    <a:ext uri="{9D8B030D-6E8A-4147-A177-3AD203B41FA5}">
                      <a16:colId xmlns:a16="http://schemas.microsoft.com/office/drawing/2014/main" val="3577496933"/>
                    </a:ext>
                  </a:extLst>
                </a:gridCol>
                <a:gridCol w="431140">
                  <a:extLst>
                    <a:ext uri="{9D8B030D-6E8A-4147-A177-3AD203B41FA5}">
                      <a16:colId xmlns:a16="http://schemas.microsoft.com/office/drawing/2014/main" val="1501818452"/>
                    </a:ext>
                  </a:extLst>
                </a:gridCol>
                <a:gridCol w="431140">
                  <a:extLst>
                    <a:ext uri="{9D8B030D-6E8A-4147-A177-3AD203B41FA5}">
                      <a16:colId xmlns:a16="http://schemas.microsoft.com/office/drawing/2014/main" val="2799363557"/>
                    </a:ext>
                  </a:extLst>
                </a:gridCol>
                <a:gridCol w="431140">
                  <a:extLst>
                    <a:ext uri="{9D8B030D-6E8A-4147-A177-3AD203B41FA5}">
                      <a16:colId xmlns:a16="http://schemas.microsoft.com/office/drawing/2014/main" val="3016687351"/>
                    </a:ext>
                  </a:extLst>
                </a:gridCol>
                <a:gridCol w="431140">
                  <a:extLst>
                    <a:ext uri="{9D8B030D-6E8A-4147-A177-3AD203B41FA5}">
                      <a16:colId xmlns:a16="http://schemas.microsoft.com/office/drawing/2014/main" val="1616226061"/>
                    </a:ext>
                  </a:extLst>
                </a:gridCol>
                <a:gridCol w="431140">
                  <a:extLst>
                    <a:ext uri="{9D8B030D-6E8A-4147-A177-3AD203B41FA5}">
                      <a16:colId xmlns:a16="http://schemas.microsoft.com/office/drawing/2014/main" val="4146116115"/>
                    </a:ext>
                  </a:extLst>
                </a:gridCol>
              </a:tblGrid>
              <a:tr h="288000">
                <a:tc rowSpan="2">
                  <a:txBody>
                    <a:bodyPr/>
                    <a:lstStyle/>
                    <a:p>
                      <a:pPr algn="ctr"/>
                      <a:r>
                        <a:rPr kumimoji="1" lang="ja-JP" altLang="en-US" sz="700" dirty="0">
                          <a:solidFill>
                            <a:schemeClr val="tx1"/>
                          </a:solidFill>
                          <a:latin typeface="ＭＳ 明朝" panose="02020609040205080304" pitchFamily="17" charset="-128"/>
                          <a:ea typeface="ＭＳ 明朝" panose="02020609040205080304" pitchFamily="17" charset="-128"/>
                        </a:rPr>
                        <a:t>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rowSpan="2">
                  <a:txBody>
                    <a:bodyPr/>
                    <a:lstStyle/>
                    <a:p>
                      <a:pPr algn="ctr"/>
                      <a:r>
                        <a:rPr kumimoji="1" lang="ja-JP" altLang="en-US" sz="700" dirty="0">
                          <a:solidFill>
                            <a:schemeClr val="tx1"/>
                          </a:solidFill>
                          <a:latin typeface="ＭＳ 明朝" panose="02020609040205080304" pitchFamily="17" charset="-128"/>
                          <a:ea typeface="ＭＳ 明朝" panose="02020609040205080304" pitchFamily="17" charset="-128"/>
                        </a:rPr>
                        <a:t>評価指標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ja-JP" altLang="en-US" sz="700" dirty="0">
                          <a:solidFill>
                            <a:schemeClr val="tx1"/>
                          </a:solidFill>
                          <a:latin typeface="ＭＳ 明朝" panose="02020609040205080304" pitchFamily="17" charset="-128"/>
                          <a:ea typeface="ＭＳ 明朝" panose="02020609040205080304" pitchFamily="17" charset="-128"/>
                        </a:rPr>
                        <a:t>計画策定</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700" dirty="0">
                          <a:solidFill>
                            <a:schemeClr val="tx1"/>
                          </a:solidFill>
                          <a:latin typeface="ＭＳ 明朝" panose="02020609040205080304" pitchFamily="17" charset="-128"/>
                          <a:ea typeface="ＭＳ 明朝" panose="02020609040205080304" pitchFamily="17" charset="-128"/>
                        </a:rPr>
                        <a:t>時実績</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gridSpan="6">
                  <a:txBody>
                    <a:bodyPr/>
                    <a:lstStyle/>
                    <a:p>
                      <a:pPr algn="ctr"/>
                      <a:r>
                        <a:rPr kumimoji="1" lang="ja-JP" altLang="en-US" sz="700" dirty="0">
                          <a:solidFill>
                            <a:schemeClr val="tx1"/>
                          </a:solidFill>
                          <a:latin typeface="ＭＳ 明朝" panose="02020609040205080304" pitchFamily="17" charset="-128"/>
                          <a:ea typeface="ＭＳ 明朝" panose="02020609040205080304" pitchFamily="17" charset="-128"/>
                        </a:rPr>
                        <a:t>目標値</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9244494"/>
                  </a:ext>
                </a:extLst>
              </a:tr>
              <a:tr h="288000">
                <a:tc vMerge="1">
                  <a:txBody>
                    <a:bodyPr/>
                    <a:lstStyle/>
                    <a:p>
                      <a:pPr algn="ctr"/>
                      <a:endParaRPr kumimoji="1" lang="en-US" altLang="ja-JP"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pPr algn="ct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700" dirty="0">
                          <a:solidFill>
                            <a:schemeClr val="tx1"/>
                          </a:solidFill>
                          <a:latin typeface="ＭＳ 明朝" panose="02020609040205080304" pitchFamily="17" charset="-128"/>
                          <a:ea typeface="ＭＳ 明朝" panose="02020609040205080304" pitchFamily="17" charset="-128"/>
                        </a:rPr>
                        <a:t>2022</a:t>
                      </a:r>
                      <a:r>
                        <a:rPr kumimoji="1" lang="ja-JP" altLang="en-US" sz="700" dirty="0">
                          <a:solidFill>
                            <a:schemeClr val="tx1"/>
                          </a:solidFill>
                          <a:latin typeface="ＭＳ 明朝" panose="02020609040205080304" pitchFamily="17" charset="-128"/>
                          <a:ea typeface="ＭＳ 明朝" panose="02020609040205080304" pitchFamily="17" charset="-128"/>
                        </a:rPr>
                        <a:t>年度</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700" dirty="0">
                          <a:solidFill>
                            <a:schemeClr val="tx1"/>
                          </a:solidFill>
                          <a:latin typeface="ＭＳ 明朝" panose="02020609040205080304" pitchFamily="17" charset="-128"/>
                          <a:ea typeface="ＭＳ 明朝" panose="02020609040205080304" pitchFamily="17" charset="-128"/>
                        </a:rPr>
                        <a:t>(R4)</a:t>
                      </a:r>
                      <a:endParaRPr kumimoji="1" lang="ja-JP" altLang="en-US" sz="7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700" dirty="0">
                          <a:solidFill>
                            <a:schemeClr val="tx1"/>
                          </a:solidFill>
                          <a:latin typeface="ＭＳ 明朝" panose="02020609040205080304" pitchFamily="17" charset="-128"/>
                          <a:ea typeface="ＭＳ 明朝" panose="02020609040205080304" pitchFamily="17" charset="-128"/>
                        </a:rPr>
                        <a:t>2024</a:t>
                      </a:r>
                      <a:r>
                        <a:rPr kumimoji="1" lang="ja-JP" altLang="en-US" sz="700" dirty="0">
                          <a:solidFill>
                            <a:schemeClr val="tx1"/>
                          </a:solidFill>
                          <a:latin typeface="ＭＳ 明朝" panose="02020609040205080304" pitchFamily="17" charset="-128"/>
                          <a:ea typeface="ＭＳ 明朝" panose="02020609040205080304" pitchFamily="17" charset="-128"/>
                        </a:rPr>
                        <a:t>年度</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700" dirty="0">
                          <a:solidFill>
                            <a:schemeClr val="tx1"/>
                          </a:solidFill>
                          <a:latin typeface="ＭＳ 明朝" panose="02020609040205080304" pitchFamily="17" charset="-128"/>
                          <a:ea typeface="ＭＳ 明朝" panose="02020609040205080304" pitchFamily="17" charset="-128"/>
                        </a:rPr>
                        <a:t>(R6)</a:t>
                      </a:r>
                      <a:endParaRPr kumimoji="1" lang="ja-JP" altLang="en-US" sz="7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700" dirty="0">
                          <a:solidFill>
                            <a:schemeClr val="tx1"/>
                          </a:solidFill>
                          <a:latin typeface="ＭＳ 明朝" panose="02020609040205080304" pitchFamily="17" charset="-128"/>
                          <a:ea typeface="ＭＳ 明朝" panose="02020609040205080304" pitchFamily="17" charset="-128"/>
                        </a:rPr>
                        <a:t>2025</a:t>
                      </a:r>
                      <a:r>
                        <a:rPr kumimoji="1" lang="ja-JP" altLang="en-US" sz="700" dirty="0">
                          <a:solidFill>
                            <a:schemeClr val="tx1"/>
                          </a:solidFill>
                          <a:latin typeface="ＭＳ 明朝" panose="02020609040205080304" pitchFamily="17" charset="-128"/>
                          <a:ea typeface="ＭＳ 明朝" panose="02020609040205080304" pitchFamily="17" charset="-128"/>
                        </a:rPr>
                        <a:t>年度</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700" dirty="0">
                          <a:solidFill>
                            <a:schemeClr val="tx1"/>
                          </a:solidFill>
                          <a:latin typeface="ＭＳ 明朝" panose="02020609040205080304" pitchFamily="17" charset="-128"/>
                          <a:ea typeface="ＭＳ 明朝" panose="02020609040205080304" pitchFamily="17" charset="-128"/>
                        </a:rPr>
                        <a:t>(R7)</a:t>
                      </a:r>
                      <a:endParaRPr kumimoji="1" lang="ja-JP" altLang="en-US" sz="7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700" dirty="0">
                          <a:solidFill>
                            <a:schemeClr val="tx1"/>
                          </a:solidFill>
                          <a:latin typeface="ＭＳ 明朝" panose="02020609040205080304" pitchFamily="17" charset="-128"/>
                          <a:ea typeface="ＭＳ 明朝" panose="02020609040205080304" pitchFamily="17" charset="-128"/>
                        </a:rPr>
                        <a:t>2026</a:t>
                      </a:r>
                      <a:r>
                        <a:rPr kumimoji="1" lang="ja-JP" altLang="en-US" sz="700" dirty="0">
                          <a:solidFill>
                            <a:schemeClr val="tx1"/>
                          </a:solidFill>
                          <a:latin typeface="ＭＳ 明朝" panose="02020609040205080304" pitchFamily="17" charset="-128"/>
                          <a:ea typeface="ＭＳ 明朝" panose="02020609040205080304" pitchFamily="17" charset="-128"/>
                        </a:rPr>
                        <a:t>年度</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700" dirty="0">
                          <a:solidFill>
                            <a:schemeClr val="tx1"/>
                          </a:solidFill>
                          <a:latin typeface="ＭＳ 明朝" panose="02020609040205080304" pitchFamily="17" charset="-128"/>
                          <a:ea typeface="ＭＳ 明朝" panose="02020609040205080304" pitchFamily="17" charset="-128"/>
                        </a:rPr>
                        <a:t>(R8)</a:t>
                      </a:r>
                      <a:endParaRPr kumimoji="1" lang="ja-JP" altLang="en-US" sz="7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700" dirty="0">
                          <a:solidFill>
                            <a:schemeClr val="tx1"/>
                          </a:solidFill>
                          <a:latin typeface="ＭＳ 明朝" panose="02020609040205080304" pitchFamily="17" charset="-128"/>
                          <a:ea typeface="ＭＳ 明朝" panose="02020609040205080304" pitchFamily="17" charset="-128"/>
                        </a:rPr>
                        <a:t>2027</a:t>
                      </a:r>
                      <a:r>
                        <a:rPr kumimoji="1" lang="ja-JP" altLang="en-US" sz="700" dirty="0">
                          <a:solidFill>
                            <a:schemeClr val="tx1"/>
                          </a:solidFill>
                          <a:latin typeface="ＭＳ 明朝" panose="02020609040205080304" pitchFamily="17" charset="-128"/>
                          <a:ea typeface="ＭＳ 明朝" panose="02020609040205080304" pitchFamily="17" charset="-128"/>
                        </a:rPr>
                        <a:t>年度</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700" dirty="0">
                          <a:solidFill>
                            <a:schemeClr val="tx1"/>
                          </a:solidFill>
                          <a:latin typeface="ＭＳ 明朝" panose="02020609040205080304" pitchFamily="17" charset="-128"/>
                          <a:ea typeface="ＭＳ 明朝" panose="02020609040205080304" pitchFamily="17" charset="-128"/>
                        </a:rPr>
                        <a:t>(R9)</a:t>
                      </a:r>
                      <a:endParaRPr kumimoji="1" lang="ja-JP" altLang="en-US" sz="7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700" dirty="0">
                          <a:solidFill>
                            <a:schemeClr val="tx1"/>
                          </a:solidFill>
                          <a:latin typeface="ＭＳ 明朝" panose="02020609040205080304" pitchFamily="17" charset="-128"/>
                          <a:ea typeface="ＭＳ 明朝" panose="02020609040205080304" pitchFamily="17" charset="-128"/>
                        </a:rPr>
                        <a:t>2028</a:t>
                      </a:r>
                      <a:r>
                        <a:rPr kumimoji="1" lang="ja-JP" altLang="en-US" sz="700" dirty="0">
                          <a:solidFill>
                            <a:schemeClr val="tx1"/>
                          </a:solidFill>
                          <a:latin typeface="ＭＳ 明朝" panose="02020609040205080304" pitchFamily="17" charset="-128"/>
                          <a:ea typeface="ＭＳ 明朝" panose="02020609040205080304" pitchFamily="17" charset="-128"/>
                        </a:rPr>
                        <a:t>年度</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700" dirty="0">
                          <a:solidFill>
                            <a:schemeClr val="tx1"/>
                          </a:solidFill>
                          <a:latin typeface="ＭＳ 明朝" panose="02020609040205080304" pitchFamily="17" charset="-128"/>
                          <a:ea typeface="ＭＳ 明朝" panose="02020609040205080304" pitchFamily="17" charset="-128"/>
                        </a:rPr>
                        <a:t>(R10)</a:t>
                      </a:r>
                      <a:endParaRPr kumimoji="1" lang="ja-JP" altLang="en-US" sz="7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700" dirty="0">
                          <a:solidFill>
                            <a:schemeClr val="tx1"/>
                          </a:solidFill>
                          <a:latin typeface="ＭＳ 明朝" panose="02020609040205080304" pitchFamily="17" charset="-128"/>
                          <a:ea typeface="ＭＳ 明朝" panose="02020609040205080304" pitchFamily="17" charset="-128"/>
                        </a:rPr>
                        <a:t>2029</a:t>
                      </a:r>
                      <a:r>
                        <a:rPr kumimoji="1" lang="ja-JP" altLang="en-US" sz="700" dirty="0">
                          <a:solidFill>
                            <a:schemeClr val="tx1"/>
                          </a:solidFill>
                          <a:latin typeface="ＭＳ 明朝" panose="02020609040205080304" pitchFamily="17" charset="-128"/>
                          <a:ea typeface="ＭＳ 明朝" panose="02020609040205080304" pitchFamily="17" charset="-128"/>
                        </a:rPr>
                        <a:t>年度</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700" dirty="0">
                          <a:solidFill>
                            <a:schemeClr val="tx1"/>
                          </a:solidFill>
                          <a:latin typeface="ＭＳ 明朝" panose="02020609040205080304" pitchFamily="17" charset="-128"/>
                          <a:ea typeface="ＭＳ 明朝" panose="02020609040205080304" pitchFamily="17" charset="-128"/>
                        </a:rPr>
                        <a:t>(R11)</a:t>
                      </a:r>
                      <a:endParaRPr kumimoji="1" lang="ja-JP" altLang="en-US" sz="7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extLst>
                  <a:ext uri="{0D108BD9-81ED-4DB2-BD59-A6C34878D82A}">
                    <a16:rowId xmlns:a16="http://schemas.microsoft.com/office/drawing/2014/main" val="216579070"/>
                  </a:ext>
                </a:extLst>
              </a:tr>
              <a:tr h="432000">
                <a:tc>
                  <a:txBody>
                    <a:bodyPr/>
                    <a:lstStyle/>
                    <a:p>
                      <a:pPr algn="ctr"/>
                      <a:r>
                        <a:rPr kumimoji="1" lang="ja-JP" altLang="en-US" sz="700" dirty="0">
                          <a:solidFill>
                            <a:schemeClr val="tx1"/>
                          </a:solidFill>
                          <a:latin typeface="ＭＳ 明朝" panose="02020609040205080304" pitchFamily="17" charset="-128"/>
                          <a:ea typeface="ＭＳ 明朝" panose="02020609040205080304" pitchFamily="17" charset="-128"/>
                        </a:rPr>
                        <a:t>アウトカム</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700" dirty="0">
                          <a:solidFill>
                            <a:schemeClr val="tx1"/>
                          </a:solidFill>
                          <a:latin typeface="ＭＳ 明朝" panose="02020609040205080304" pitchFamily="17" charset="-128"/>
                          <a:ea typeface="ＭＳ 明朝" panose="02020609040205080304" pitchFamily="17" charset="-128"/>
                        </a:rPr>
                        <a:t>(</a:t>
                      </a:r>
                      <a:r>
                        <a:rPr kumimoji="1" lang="ja-JP" altLang="en-US" sz="700" dirty="0">
                          <a:solidFill>
                            <a:schemeClr val="tx1"/>
                          </a:solidFill>
                          <a:latin typeface="ＭＳ 明朝" panose="02020609040205080304" pitchFamily="17" charset="-128"/>
                          <a:ea typeface="ＭＳ 明朝" panose="02020609040205080304" pitchFamily="17" charset="-128"/>
                        </a:rPr>
                        <a:t>成果</a:t>
                      </a:r>
                      <a:r>
                        <a:rPr kumimoji="1" lang="en-US" altLang="ja-JP" sz="700" dirty="0">
                          <a:solidFill>
                            <a:schemeClr val="tx1"/>
                          </a:solidFill>
                          <a:latin typeface="ＭＳ 明朝" panose="02020609040205080304" pitchFamily="17" charset="-128"/>
                          <a:ea typeface="ＭＳ 明朝" panose="02020609040205080304" pitchFamily="17" charset="-128"/>
                        </a:rPr>
                        <a:t>)</a:t>
                      </a:r>
                    </a:p>
                    <a:p>
                      <a:pPr algn="ctr"/>
                      <a:r>
                        <a:rPr kumimoji="1" lang="ja-JP" altLang="en-US" sz="700" dirty="0">
                          <a:solidFill>
                            <a:schemeClr val="tx1"/>
                          </a:solidFill>
                          <a:latin typeface="ＭＳ 明朝" panose="02020609040205080304" pitchFamily="17" charset="-128"/>
                          <a:ea typeface="ＭＳ 明朝" panose="02020609040205080304" pitchFamily="17" charset="-128"/>
                        </a:rPr>
                        <a:t>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zh-TW" altLang="en-US" sz="700" dirty="0">
                          <a:solidFill>
                            <a:schemeClr val="tx1"/>
                          </a:solidFill>
                          <a:latin typeface="ＭＳ 明朝" panose="02020609040205080304" pitchFamily="17" charset="-128"/>
                          <a:ea typeface="ＭＳ 明朝" panose="02020609040205080304" pitchFamily="17" charset="-128"/>
                        </a:rPr>
                        <a:t>健診異常値放置者数</a:t>
                      </a:r>
                      <a:endParaRPr kumimoji="1" lang="ja-JP" altLang="en-US" sz="700" dirty="0">
                        <a:solidFill>
                          <a:schemeClr val="tx1"/>
                        </a:solidFill>
                        <a:latin typeface="ＭＳ 明朝" panose="02020609040205080304" pitchFamily="17" charset="-128"/>
                        <a:ea typeface="ＭＳ 明朝" panose="02020609040205080304" pitchFamily="17" charset="-128"/>
                      </a:endParaRP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20</a:t>
                      </a:r>
                      <a:r>
                        <a:rPr kumimoji="1" lang="ja-JP" altLang="en-US" sz="700" dirty="0">
                          <a:solidFill>
                            <a:schemeClr val="tx1"/>
                          </a:solidFill>
                          <a:latin typeface="ＭＳ 明朝" panose="02020609040205080304" pitchFamily="17" charset="-128"/>
                          <a:ea typeface="ＭＳ 明朝" panose="02020609040205080304" pitchFamily="17" charset="-128"/>
                        </a:rPr>
                        <a:t>人</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20</a:t>
                      </a:r>
                      <a:r>
                        <a:rPr kumimoji="1" lang="ja-JP" altLang="en-US" sz="700" dirty="0">
                          <a:solidFill>
                            <a:schemeClr val="tx1"/>
                          </a:solidFill>
                          <a:latin typeface="ＭＳ 明朝" panose="02020609040205080304" pitchFamily="17" charset="-128"/>
                          <a:ea typeface="ＭＳ 明朝" panose="02020609040205080304" pitchFamily="17" charset="-128"/>
                        </a:rPr>
                        <a:t>人</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18</a:t>
                      </a:r>
                      <a:r>
                        <a:rPr kumimoji="1" lang="ja-JP" altLang="en-US" sz="700" dirty="0">
                          <a:solidFill>
                            <a:schemeClr val="tx1"/>
                          </a:solidFill>
                          <a:latin typeface="ＭＳ 明朝" panose="02020609040205080304" pitchFamily="17" charset="-128"/>
                          <a:ea typeface="ＭＳ 明朝" panose="02020609040205080304" pitchFamily="17" charset="-128"/>
                        </a:rPr>
                        <a:t>人</a:t>
                      </a:r>
                    </a:p>
                  </a:txBody>
                  <a:tcPr marL="36000" marR="36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16</a:t>
                      </a:r>
                      <a:r>
                        <a:rPr kumimoji="1" lang="ja-JP" altLang="en-US" sz="700" dirty="0">
                          <a:solidFill>
                            <a:schemeClr val="tx1"/>
                          </a:solidFill>
                          <a:latin typeface="ＭＳ 明朝" panose="02020609040205080304" pitchFamily="17" charset="-128"/>
                          <a:ea typeface="ＭＳ 明朝" panose="02020609040205080304" pitchFamily="17" charset="-128"/>
                        </a:rPr>
                        <a:t>人</a:t>
                      </a:r>
                    </a:p>
                  </a:txBody>
                  <a:tcPr marL="36000" marR="36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14</a:t>
                      </a:r>
                      <a:r>
                        <a:rPr kumimoji="1" lang="ja-JP" altLang="en-US" sz="700" dirty="0">
                          <a:solidFill>
                            <a:schemeClr val="tx1"/>
                          </a:solidFill>
                          <a:latin typeface="ＭＳ 明朝" panose="02020609040205080304" pitchFamily="17" charset="-128"/>
                          <a:ea typeface="ＭＳ 明朝" panose="02020609040205080304" pitchFamily="17" charset="-128"/>
                        </a:rPr>
                        <a:t>人</a:t>
                      </a:r>
                    </a:p>
                  </a:txBody>
                  <a:tcPr marL="36000" marR="3600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12</a:t>
                      </a:r>
                      <a:r>
                        <a:rPr kumimoji="1" lang="ja-JP" altLang="en-US" sz="700" dirty="0">
                          <a:solidFill>
                            <a:schemeClr val="tx1"/>
                          </a:solidFill>
                          <a:latin typeface="ＭＳ 明朝" panose="02020609040205080304" pitchFamily="17" charset="-128"/>
                          <a:ea typeface="ＭＳ 明朝" panose="02020609040205080304" pitchFamily="17" charset="-128"/>
                        </a:rPr>
                        <a:t>人</a:t>
                      </a:r>
                    </a:p>
                  </a:txBody>
                  <a:tcPr marL="36000" marR="36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10</a:t>
                      </a:r>
                      <a:r>
                        <a:rPr kumimoji="1" lang="ja-JP" altLang="en-US" sz="700" dirty="0">
                          <a:solidFill>
                            <a:schemeClr val="tx1"/>
                          </a:solidFill>
                          <a:latin typeface="ＭＳ 明朝" panose="02020609040205080304" pitchFamily="17" charset="-128"/>
                          <a:ea typeface="ＭＳ 明朝" panose="02020609040205080304" pitchFamily="17" charset="-128"/>
                        </a:rPr>
                        <a:t>人</a:t>
                      </a:r>
                    </a:p>
                  </a:txBody>
                  <a:tcPr marL="36000" marR="36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1128222"/>
                  </a:ext>
                </a:extLst>
              </a:tr>
              <a:tr h="432000">
                <a:tc>
                  <a:txBody>
                    <a:bodyPr/>
                    <a:lstStyle/>
                    <a:p>
                      <a:pPr algn="ctr"/>
                      <a:r>
                        <a:rPr kumimoji="1" lang="ja-JP" altLang="en-US" sz="700" dirty="0">
                          <a:solidFill>
                            <a:schemeClr val="tx1"/>
                          </a:solidFill>
                          <a:latin typeface="ＭＳ 明朝" panose="02020609040205080304" pitchFamily="17" charset="-128"/>
                          <a:ea typeface="ＭＳ 明朝" panose="02020609040205080304" pitchFamily="17" charset="-128"/>
                        </a:rPr>
                        <a:t>アウトプット</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700" dirty="0">
                          <a:solidFill>
                            <a:schemeClr val="tx1"/>
                          </a:solidFill>
                          <a:latin typeface="ＭＳ 明朝" panose="02020609040205080304" pitchFamily="17" charset="-128"/>
                          <a:ea typeface="ＭＳ 明朝" panose="02020609040205080304" pitchFamily="17" charset="-128"/>
                        </a:rPr>
                        <a:t>(</a:t>
                      </a:r>
                      <a:r>
                        <a:rPr kumimoji="1" lang="ja-JP" altLang="en-US" sz="700" dirty="0">
                          <a:solidFill>
                            <a:schemeClr val="tx1"/>
                          </a:solidFill>
                          <a:latin typeface="ＭＳ 明朝" panose="02020609040205080304" pitchFamily="17" charset="-128"/>
                          <a:ea typeface="ＭＳ 明朝" panose="02020609040205080304" pitchFamily="17" charset="-128"/>
                        </a:rPr>
                        <a:t>実施量･率</a:t>
                      </a:r>
                      <a:r>
                        <a:rPr kumimoji="1" lang="en-US" altLang="ja-JP" sz="700" dirty="0">
                          <a:solidFill>
                            <a:schemeClr val="tx1"/>
                          </a:solidFill>
                          <a:latin typeface="ＭＳ 明朝" panose="02020609040205080304" pitchFamily="17" charset="-128"/>
                          <a:ea typeface="ＭＳ 明朝" panose="02020609040205080304" pitchFamily="17" charset="-128"/>
                        </a:rPr>
                        <a:t>)</a:t>
                      </a:r>
                    </a:p>
                    <a:p>
                      <a:pPr algn="ctr"/>
                      <a:r>
                        <a:rPr kumimoji="1" lang="ja-JP" altLang="en-US" sz="700" dirty="0">
                          <a:solidFill>
                            <a:schemeClr val="tx1"/>
                          </a:solidFill>
                          <a:latin typeface="ＭＳ 明朝" panose="02020609040205080304" pitchFamily="17" charset="-128"/>
                          <a:ea typeface="ＭＳ 明朝" panose="02020609040205080304" pitchFamily="17" charset="-128"/>
                        </a:rPr>
                        <a:t>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700" dirty="0">
                          <a:solidFill>
                            <a:schemeClr val="tx1"/>
                          </a:solidFill>
                          <a:latin typeface="ＭＳ 明朝" panose="02020609040205080304" pitchFamily="17" charset="-128"/>
                          <a:ea typeface="ＭＳ 明朝" panose="02020609040205080304" pitchFamily="17" charset="-128"/>
                        </a:rPr>
                        <a:t>健診異常値放置者の受診勧奨実施割合</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33.3</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60.0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64.0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68.0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72.0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76.0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80.0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8710224"/>
                  </a:ext>
                </a:extLst>
              </a:tr>
            </a:tbl>
          </a:graphicData>
        </a:graphic>
      </p:graphicFrame>
      <p:graphicFrame>
        <p:nvGraphicFramePr>
          <p:cNvPr id="13" name="表 12">
            <a:extLst>
              <a:ext uri="{FF2B5EF4-FFF2-40B4-BE49-F238E27FC236}">
                <a16:creationId xmlns:a16="http://schemas.microsoft.com/office/drawing/2014/main" id="{130ADBD6-85A0-D280-CB81-6A9A266AAD8F}"/>
              </a:ext>
            </a:extLst>
          </p:cNvPr>
          <p:cNvGraphicFramePr>
            <a:graphicFrameLocks noGrp="1"/>
          </p:cNvGraphicFramePr>
          <p:nvPr>
            <p:extLst>
              <p:ext uri="{D42A27DB-BD31-4B8C-83A1-F6EECF244321}">
                <p14:modId xmlns:p14="http://schemas.microsoft.com/office/powerpoint/2010/main" val="2814060907"/>
              </p:ext>
            </p:extLst>
          </p:nvPr>
        </p:nvGraphicFramePr>
        <p:xfrm>
          <a:off x="576263" y="4427984"/>
          <a:ext cx="5327650" cy="648000"/>
        </p:xfrm>
        <a:graphic>
          <a:graphicData uri="http://schemas.openxmlformats.org/drawingml/2006/table">
            <a:tbl>
              <a:tblPr firstRow="1" bandRow="1">
                <a:tableStyleId>{2D5ABB26-0587-4C30-8999-92F81FD0307C}</a:tableStyleId>
              </a:tblPr>
              <a:tblGrid>
                <a:gridCol w="862278">
                  <a:extLst>
                    <a:ext uri="{9D8B030D-6E8A-4147-A177-3AD203B41FA5}">
                      <a16:colId xmlns:a16="http://schemas.microsoft.com/office/drawing/2014/main" val="2752290969"/>
                    </a:ext>
                  </a:extLst>
                </a:gridCol>
                <a:gridCol w="4465372">
                  <a:extLst>
                    <a:ext uri="{9D8B030D-6E8A-4147-A177-3AD203B41FA5}">
                      <a16:colId xmlns:a16="http://schemas.microsoft.com/office/drawing/2014/main" val="2714697364"/>
                    </a:ext>
                  </a:extLst>
                </a:gridCol>
              </a:tblGrid>
              <a:tr h="648000">
                <a:tc>
                  <a:txBody>
                    <a:bodyPr/>
                    <a:lstStyle/>
                    <a:p>
                      <a:pPr algn="ctr"/>
                      <a:r>
                        <a:rPr kumimoji="1" lang="ja-JP" altLang="en-US" sz="700" dirty="0">
                          <a:solidFill>
                            <a:schemeClr val="tx1"/>
                          </a:solidFill>
                          <a:latin typeface="ＭＳ 明朝" panose="02020609040205080304" pitchFamily="17" charset="-128"/>
                          <a:ea typeface="ＭＳ 明朝" panose="02020609040205080304" pitchFamily="17" charset="-128"/>
                        </a:rPr>
                        <a:t>目標を達成するため</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700" dirty="0">
                          <a:solidFill>
                            <a:schemeClr val="tx1"/>
                          </a:solidFill>
                          <a:latin typeface="ＭＳ 明朝" panose="02020609040205080304" pitchFamily="17" charset="-128"/>
                          <a:ea typeface="ＭＳ 明朝" panose="02020609040205080304" pitchFamily="17" charset="-128"/>
                        </a:rPr>
                        <a:t>の主な戦略</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marL="108000" indent="-108000"/>
                      <a:r>
                        <a:rPr kumimoji="1" lang="ja-JP" altLang="en-US" sz="700" dirty="0">
                          <a:solidFill>
                            <a:schemeClr val="tx1"/>
                          </a:solidFill>
                          <a:latin typeface="ＭＳ 明朝" panose="02020609040205080304" pitchFamily="17" charset="-128"/>
                          <a:ea typeface="ＭＳ 明朝" panose="02020609040205080304" pitchFamily="17" charset="-128"/>
                        </a:rPr>
                        <a:t>・国保ヘルスアップ事業等の財政支援を有効活用し、民間事業者への委託により実施する。</a:t>
                      </a:r>
                    </a:p>
                    <a:p>
                      <a:pPr marL="108000" indent="-108000"/>
                      <a:r>
                        <a:rPr kumimoji="1" lang="ja-JP" altLang="en-US" sz="700" dirty="0">
                          <a:solidFill>
                            <a:schemeClr val="tx1"/>
                          </a:solidFill>
                          <a:latin typeface="ＭＳ 明朝" panose="02020609040205080304" pitchFamily="17" charset="-128"/>
                          <a:ea typeface="ＭＳ 明朝" panose="02020609040205080304" pitchFamily="17" charset="-128"/>
                        </a:rPr>
                        <a:t>・委託業務は、対象者選定、勧奨業務全般、効果測定とする。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graphicFrame>
        <p:nvGraphicFramePr>
          <p:cNvPr id="18" name="表 17">
            <a:extLst>
              <a:ext uri="{FF2B5EF4-FFF2-40B4-BE49-F238E27FC236}">
                <a16:creationId xmlns:a16="http://schemas.microsoft.com/office/drawing/2014/main" id="{47F3143D-30FD-2AD2-595D-6EA045C77B9A}"/>
              </a:ext>
            </a:extLst>
          </p:cNvPr>
          <p:cNvGraphicFramePr>
            <a:graphicFrameLocks noGrp="1"/>
          </p:cNvGraphicFramePr>
          <p:nvPr>
            <p:extLst>
              <p:ext uri="{D42A27DB-BD31-4B8C-83A1-F6EECF244321}">
                <p14:modId xmlns:p14="http://schemas.microsoft.com/office/powerpoint/2010/main" val="1316271963"/>
              </p:ext>
            </p:extLst>
          </p:nvPr>
        </p:nvGraphicFramePr>
        <p:xfrm>
          <a:off x="576262" y="5400152"/>
          <a:ext cx="5327652" cy="609600"/>
        </p:xfrm>
        <a:graphic>
          <a:graphicData uri="http://schemas.openxmlformats.org/drawingml/2006/table">
            <a:tbl>
              <a:tblPr firstRow="1" bandRow="1">
                <a:tableStyleId>{2D5ABB26-0587-4C30-8999-92F81FD0307C}</a:tableStyleId>
              </a:tblPr>
              <a:tblGrid>
                <a:gridCol w="5327652">
                  <a:extLst>
                    <a:ext uri="{9D8B030D-6E8A-4147-A177-3AD203B41FA5}">
                      <a16:colId xmlns:a16="http://schemas.microsoft.com/office/drawing/2014/main" val="2714697364"/>
                    </a:ext>
                  </a:extLst>
                </a:gridCol>
              </a:tblGrid>
              <a:tr h="540000">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・レセプトと健診データより対象者を抽出し、保険事業対象者として適切でないものを除外した対象者リストを作　　成している。</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marL="108000" marR="0" lvl="0" indent="-10800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ＭＳ 明朝" panose="02020609040205080304" pitchFamily="17" charset="-128"/>
                          <a:ea typeface="ＭＳ 明朝" panose="02020609040205080304" pitchFamily="17" charset="-128"/>
                        </a:rPr>
                        <a:t>・当該対象者に医療機関への受診勧奨通知を年１回、郵送にて通知している。</a:t>
                      </a:r>
                    </a:p>
                    <a:p>
                      <a:pPr marL="108000" marR="0" lvl="0" indent="-10800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ＭＳ 明朝" panose="02020609040205080304" pitchFamily="17" charset="-128"/>
                          <a:ea typeface="ＭＳ 明朝" panose="02020609040205080304" pitchFamily="17" charset="-128"/>
                        </a:rPr>
                        <a:t>・受診勧奨後のレセプトデータを確認し、効果を検証している。</a:t>
                      </a:r>
                    </a:p>
                    <a:p>
                      <a:pPr marL="108000" indent="-108000"/>
                      <a:endParaRPr kumimoji="1" lang="en-US" altLang="ja-JP" sz="800" dirty="0">
                        <a:solidFill>
                          <a:schemeClr val="tx1"/>
                        </a:solidFill>
                        <a:latin typeface="ＭＳ 明朝" panose="02020609040205080304" pitchFamily="17" charset="-128"/>
                        <a:ea typeface="ＭＳ 明朝" panose="02020609040205080304" pitchFamily="17" charset="-128"/>
                      </a:endParaRP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19" name="テキスト ボックス 18">
            <a:extLst>
              <a:ext uri="{FF2B5EF4-FFF2-40B4-BE49-F238E27FC236}">
                <a16:creationId xmlns:a16="http://schemas.microsoft.com/office/drawing/2014/main" id="{201D82D4-7B0A-1BAA-002C-A7AF537D7EE0}"/>
              </a:ext>
            </a:extLst>
          </p:cNvPr>
          <p:cNvSpPr txBox="1">
            <a:spLocks/>
          </p:cNvSpPr>
          <p:nvPr/>
        </p:nvSpPr>
        <p:spPr>
          <a:xfrm>
            <a:off x="578128" y="5976156"/>
            <a:ext cx="2041585" cy="215444"/>
          </a:xfrm>
          <a:prstGeom prst="rect">
            <a:avLst/>
          </a:prstGeom>
          <a:noFill/>
          <a:ln>
            <a:noFill/>
          </a:ln>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今後の実施方法</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プロセス</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の改善案、目標</a:t>
            </a:r>
          </a:p>
        </p:txBody>
      </p:sp>
      <p:graphicFrame>
        <p:nvGraphicFramePr>
          <p:cNvPr id="20" name="表 19">
            <a:extLst>
              <a:ext uri="{FF2B5EF4-FFF2-40B4-BE49-F238E27FC236}">
                <a16:creationId xmlns:a16="http://schemas.microsoft.com/office/drawing/2014/main" id="{9682B0A0-A2A5-67E2-CFFA-5CA2116F06AB}"/>
              </a:ext>
            </a:extLst>
          </p:cNvPr>
          <p:cNvGraphicFramePr>
            <a:graphicFrameLocks noGrp="1"/>
          </p:cNvGraphicFramePr>
          <p:nvPr>
            <p:extLst>
              <p:ext uri="{D42A27DB-BD31-4B8C-83A1-F6EECF244321}">
                <p14:modId xmlns:p14="http://schemas.microsoft.com/office/powerpoint/2010/main" val="3301449563"/>
              </p:ext>
            </p:extLst>
          </p:nvPr>
        </p:nvGraphicFramePr>
        <p:xfrm>
          <a:off x="576263" y="6247872"/>
          <a:ext cx="5327652" cy="540000"/>
        </p:xfrm>
        <a:graphic>
          <a:graphicData uri="http://schemas.openxmlformats.org/drawingml/2006/table">
            <a:tbl>
              <a:tblPr firstRow="1" bandRow="1">
                <a:tableStyleId>{2D5ABB26-0587-4C30-8999-92F81FD0307C}</a:tableStyleId>
              </a:tblPr>
              <a:tblGrid>
                <a:gridCol w="5327652">
                  <a:extLst>
                    <a:ext uri="{9D8B030D-6E8A-4147-A177-3AD203B41FA5}">
                      <a16:colId xmlns:a16="http://schemas.microsoft.com/office/drawing/2014/main" val="2714697364"/>
                    </a:ext>
                  </a:extLst>
                </a:gridCol>
              </a:tblGrid>
              <a:tr h="540000">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・レセプトと健診データより対象者を抽出し、保険事業対象者として適切でないものを除外した対象者リストを作成する。</a:t>
                      </a: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・当該対象者に医療機関への受診勧奨通知を年１回、郵送にて通知する。</a:t>
                      </a: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・受診勧奨後のレセプトデータを確認し、効果を検証する。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21" name="テキスト ボックス 20">
            <a:extLst>
              <a:ext uri="{FF2B5EF4-FFF2-40B4-BE49-F238E27FC236}">
                <a16:creationId xmlns:a16="http://schemas.microsoft.com/office/drawing/2014/main" id="{0F6ABB59-8701-D340-BDE4-0D22A328AC8A}"/>
              </a:ext>
            </a:extLst>
          </p:cNvPr>
          <p:cNvSpPr txBox="1">
            <a:spLocks/>
          </p:cNvSpPr>
          <p:nvPr/>
        </p:nvSpPr>
        <p:spPr>
          <a:xfrm>
            <a:off x="578546" y="6734017"/>
            <a:ext cx="1836400" cy="215444"/>
          </a:xfrm>
          <a:prstGeom prst="rect">
            <a:avLst/>
          </a:prstGeom>
          <a:noFill/>
          <a:ln>
            <a:noFill/>
          </a:ln>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現在までの実施体制</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ストラクチャー</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graphicFrame>
        <p:nvGraphicFramePr>
          <p:cNvPr id="22" name="表 21">
            <a:extLst>
              <a:ext uri="{FF2B5EF4-FFF2-40B4-BE49-F238E27FC236}">
                <a16:creationId xmlns:a16="http://schemas.microsoft.com/office/drawing/2014/main" id="{67768148-5AB5-0377-D9F0-111A257E4E69}"/>
              </a:ext>
            </a:extLst>
          </p:cNvPr>
          <p:cNvGraphicFramePr>
            <a:graphicFrameLocks noGrp="1"/>
          </p:cNvGraphicFramePr>
          <p:nvPr>
            <p:extLst>
              <p:ext uri="{D42A27DB-BD31-4B8C-83A1-F6EECF244321}">
                <p14:modId xmlns:p14="http://schemas.microsoft.com/office/powerpoint/2010/main" val="394018258"/>
              </p:ext>
            </p:extLst>
          </p:nvPr>
        </p:nvGraphicFramePr>
        <p:xfrm>
          <a:off x="576263" y="6923603"/>
          <a:ext cx="5327652" cy="462683"/>
        </p:xfrm>
        <a:graphic>
          <a:graphicData uri="http://schemas.openxmlformats.org/drawingml/2006/table">
            <a:tbl>
              <a:tblPr firstRow="1" bandRow="1">
                <a:tableStyleId>{2D5ABB26-0587-4C30-8999-92F81FD0307C}</a:tableStyleId>
              </a:tblPr>
              <a:tblGrid>
                <a:gridCol w="5327652">
                  <a:extLst>
                    <a:ext uri="{9D8B030D-6E8A-4147-A177-3AD203B41FA5}">
                      <a16:colId xmlns:a16="http://schemas.microsoft.com/office/drawing/2014/main" val="2714697364"/>
                    </a:ext>
                  </a:extLst>
                </a:gridCol>
              </a:tblGrid>
              <a:tr h="462683">
                <a:tc>
                  <a:txBody>
                    <a:bodyPr/>
                    <a:lstStyle/>
                    <a:p>
                      <a:pPr marL="108000" indent="-108000"/>
                      <a:r>
                        <a:rPr kumimoji="1" lang="ja-JP" altLang="en-US" sz="700" dirty="0">
                          <a:solidFill>
                            <a:schemeClr val="tx1"/>
                          </a:solidFill>
                          <a:latin typeface="ＭＳ 明朝" panose="02020609040205080304" pitchFamily="17" charset="-128"/>
                          <a:ea typeface="ＭＳ 明朝" panose="02020609040205080304" pitchFamily="17" charset="-128"/>
                        </a:rPr>
                        <a:t>・主管部門は国民健康保険担当課とし職員１名、連携部門として健康づくり担当課の保健師１名が担当している。</a:t>
                      </a:r>
                    </a:p>
                    <a:p>
                      <a:pPr marL="108000" indent="-108000"/>
                      <a:r>
                        <a:rPr kumimoji="1" lang="ja-JP" altLang="en-US" sz="700" dirty="0">
                          <a:solidFill>
                            <a:schemeClr val="tx1"/>
                          </a:solidFill>
                          <a:latin typeface="ＭＳ 明朝" panose="02020609040205080304" pitchFamily="17" charset="-128"/>
                          <a:ea typeface="ＭＳ 明朝" panose="02020609040205080304" pitchFamily="17" charset="-128"/>
                        </a:rPr>
                        <a:t>・国民健康保険担当課は予算編成、事業計画書作成を行っている。</a:t>
                      </a:r>
                    </a:p>
                    <a:p>
                      <a:pPr marL="108000" indent="-108000"/>
                      <a:r>
                        <a:rPr kumimoji="1" lang="ja-JP" altLang="en-US" sz="700" dirty="0">
                          <a:solidFill>
                            <a:schemeClr val="tx1"/>
                          </a:solidFill>
                          <a:latin typeface="ＭＳ 明朝" panose="02020609040205080304" pitchFamily="17" charset="-128"/>
                          <a:ea typeface="ＭＳ 明朝" panose="02020609040205080304" pitchFamily="17" charset="-128"/>
                        </a:rPr>
                        <a:t>・保健師は対象者の選定を行っている。</a:t>
                      </a:r>
                      <a:endParaRPr kumimoji="1" lang="en-US" altLang="ja-JP" sz="700" dirty="0">
                        <a:solidFill>
                          <a:schemeClr val="tx1"/>
                        </a:solidFill>
                        <a:latin typeface="ＭＳ 明朝" panose="02020609040205080304" pitchFamily="17" charset="-128"/>
                        <a:ea typeface="ＭＳ 明朝" panose="02020609040205080304" pitchFamily="17" charset="-128"/>
                      </a:endParaRP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23" name="テキスト ボックス 22">
            <a:extLst>
              <a:ext uri="{FF2B5EF4-FFF2-40B4-BE49-F238E27FC236}">
                <a16:creationId xmlns:a16="http://schemas.microsoft.com/office/drawing/2014/main" id="{35746C5B-51CD-1C21-FD55-5393F3E0EB35}"/>
              </a:ext>
            </a:extLst>
          </p:cNvPr>
          <p:cNvSpPr txBox="1">
            <a:spLocks/>
          </p:cNvSpPr>
          <p:nvPr/>
        </p:nvSpPr>
        <p:spPr>
          <a:xfrm>
            <a:off x="578546" y="7413768"/>
            <a:ext cx="2349361" cy="215444"/>
          </a:xfrm>
          <a:prstGeom prst="rect">
            <a:avLst/>
          </a:prstGeom>
          <a:noFill/>
          <a:ln>
            <a:noFill/>
          </a:ln>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今後の実施体制</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ストラクチャー</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の改善案、目標</a:t>
            </a:r>
          </a:p>
        </p:txBody>
      </p:sp>
      <p:graphicFrame>
        <p:nvGraphicFramePr>
          <p:cNvPr id="24" name="表 23">
            <a:extLst>
              <a:ext uri="{FF2B5EF4-FFF2-40B4-BE49-F238E27FC236}">
                <a16:creationId xmlns:a16="http://schemas.microsoft.com/office/drawing/2014/main" id="{25780D55-4B48-0D88-136D-26437061093C}"/>
              </a:ext>
            </a:extLst>
          </p:cNvPr>
          <p:cNvGraphicFramePr>
            <a:graphicFrameLocks noGrp="1"/>
          </p:cNvGraphicFramePr>
          <p:nvPr>
            <p:extLst>
              <p:ext uri="{D42A27DB-BD31-4B8C-83A1-F6EECF244321}">
                <p14:modId xmlns:p14="http://schemas.microsoft.com/office/powerpoint/2010/main" val="2951808610"/>
              </p:ext>
            </p:extLst>
          </p:nvPr>
        </p:nvGraphicFramePr>
        <p:xfrm>
          <a:off x="576263" y="7603354"/>
          <a:ext cx="5327652" cy="540000"/>
        </p:xfrm>
        <a:graphic>
          <a:graphicData uri="http://schemas.openxmlformats.org/drawingml/2006/table">
            <a:tbl>
              <a:tblPr firstRow="1" bandRow="1">
                <a:tableStyleId>{2D5ABB26-0587-4C30-8999-92F81FD0307C}</a:tableStyleId>
              </a:tblPr>
              <a:tblGrid>
                <a:gridCol w="5327652">
                  <a:extLst>
                    <a:ext uri="{9D8B030D-6E8A-4147-A177-3AD203B41FA5}">
                      <a16:colId xmlns:a16="http://schemas.microsoft.com/office/drawing/2014/main" val="2714697364"/>
                    </a:ext>
                  </a:extLst>
                </a:gridCol>
              </a:tblGrid>
              <a:tr h="540000">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・主管部門は国民健康保険担当課とし職員１名、連携部門として健康づくり担当課の保健師１名が担当する。</a:t>
                      </a: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・国民健康保険担当課は予算編成、事業計画書作成を行う。</a:t>
                      </a: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・保健師は対象者の選定を行う。</a:t>
                      </a:r>
                      <a:endParaRPr kumimoji="1" lang="en-US" altLang="ja-JP" sz="800" dirty="0">
                        <a:solidFill>
                          <a:schemeClr val="tx1"/>
                        </a:solidFill>
                        <a:latin typeface="ＭＳ 明朝" panose="02020609040205080304" pitchFamily="17" charset="-128"/>
                        <a:ea typeface="ＭＳ 明朝" panose="02020609040205080304" pitchFamily="17" charset="-128"/>
                      </a:endParaRP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25" name="テキスト ボックス 24">
            <a:extLst>
              <a:ext uri="{FF2B5EF4-FFF2-40B4-BE49-F238E27FC236}">
                <a16:creationId xmlns:a16="http://schemas.microsoft.com/office/drawing/2014/main" id="{6AB731E1-70E0-F5DC-2B40-9F49D8021F06}"/>
              </a:ext>
            </a:extLst>
          </p:cNvPr>
          <p:cNvSpPr txBox="1">
            <a:spLocks/>
          </p:cNvSpPr>
          <p:nvPr/>
        </p:nvSpPr>
        <p:spPr>
          <a:xfrm>
            <a:off x="578546" y="8155596"/>
            <a:ext cx="502702" cy="215444"/>
          </a:xfrm>
          <a:prstGeom prst="rect">
            <a:avLst/>
          </a:prstGeom>
          <a:noFill/>
          <a:ln>
            <a:noFill/>
          </a:ln>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評価計画</a:t>
            </a:r>
          </a:p>
        </p:txBody>
      </p:sp>
      <p:graphicFrame>
        <p:nvGraphicFramePr>
          <p:cNvPr id="26" name="表 25">
            <a:extLst>
              <a:ext uri="{FF2B5EF4-FFF2-40B4-BE49-F238E27FC236}">
                <a16:creationId xmlns:a16="http://schemas.microsoft.com/office/drawing/2014/main" id="{F3F973D4-35A4-5C21-E3A2-6B62CCF8059A}"/>
              </a:ext>
            </a:extLst>
          </p:cNvPr>
          <p:cNvGraphicFramePr>
            <a:graphicFrameLocks noGrp="1"/>
          </p:cNvGraphicFramePr>
          <p:nvPr>
            <p:extLst>
              <p:ext uri="{D42A27DB-BD31-4B8C-83A1-F6EECF244321}">
                <p14:modId xmlns:p14="http://schemas.microsoft.com/office/powerpoint/2010/main" val="3339818840"/>
              </p:ext>
            </p:extLst>
          </p:nvPr>
        </p:nvGraphicFramePr>
        <p:xfrm>
          <a:off x="576263" y="8345180"/>
          <a:ext cx="5327652" cy="540000"/>
        </p:xfrm>
        <a:graphic>
          <a:graphicData uri="http://schemas.openxmlformats.org/drawingml/2006/table">
            <a:tbl>
              <a:tblPr firstRow="1" bandRow="1">
                <a:tableStyleId>{2D5ABB26-0587-4C30-8999-92F81FD0307C}</a:tableStyleId>
              </a:tblPr>
              <a:tblGrid>
                <a:gridCol w="5327652">
                  <a:extLst>
                    <a:ext uri="{9D8B030D-6E8A-4147-A177-3AD203B41FA5}">
                      <a16:colId xmlns:a16="http://schemas.microsoft.com/office/drawing/2014/main" val="2714697364"/>
                    </a:ext>
                  </a:extLst>
                </a:gridCol>
              </a:tblGrid>
              <a:tr h="540000">
                <a:tc>
                  <a:txBody>
                    <a:bodyPr/>
                    <a:lstStyle/>
                    <a:p>
                      <a:pPr marL="0" indent="0"/>
                      <a:r>
                        <a:rPr kumimoji="1" lang="ja-JP" altLang="en-US" sz="800" dirty="0">
                          <a:solidFill>
                            <a:schemeClr val="tx1"/>
                          </a:solidFill>
                          <a:latin typeface="ＭＳ 明朝" panose="02020609040205080304" pitchFamily="17" charset="-128"/>
                          <a:ea typeface="ＭＳ 明朝" panose="02020609040205080304" pitchFamily="17" charset="-128"/>
                        </a:rPr>
                        <a:t>アウトカム指標「健診異常値放置者の割合」は</a:t>
                      </a:r>
                      <a:r>
                        <a:rPr kumimoji="1" lang="en-US" altLang="ja-JP" sz="800" dirty="0">
                          <a:solidFill>
                            <a:schemeClr val="tx1"/>
                          </a:solidFill>
                          <a:latin typeface="ＭＳ 明朝" panose="02020609040205080304" pitchFamily="17" charset="-128"/>
                          <a:ea typeface="ＭＳ 明朝" panose="02020609040205080304" pitchFamily="17" charset="-128"/>
                        </a:rPr>
                        <a:t>KDB</a:t>
                      </a:r>
                      <a:r>
                        <a:rPr kumimoji="1" lang="ja-JP" altLang="en-US" sz="800" dirty="0">
                          <a:solidFill>
                            <a:schemeClr val="tx1"/>
                          </a:solidFill>
                          <a:latin typeface="ＭＳ 明朝" panose="02020609040205080304" pitchFamily="17" charset="-128"/>
                          <a:ea typeface="ＭＳ 明朝" panose="02020609040205080304" pitchFamily="17" charset="-128"/>
                        </a:rPr>
                        <a:t>システムを活用し、分子「受診勧奨判定値に達している健診受診者のうち、生活習慣病に関する病名で医療機関への受診が見られない者」を分母「受診勧奨判定値に達している健診受診者」で除して求める。割合が低ければ、特定健康診査の結果に基づき、医療機関への受診が必要な者に、生活習慣病の早期治療の動機づけができるため、生活習慣病の重症化を抑制することを意味す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4" name="スライド番号プレースホルダー 3">
            <a:extLst>
              <a:ext uri="{FF2B5EF4-FFF2-40B4-BE49-F238E27FC236}">
                <a16:creationId xmlns:a16="http://schemas.microsoft.com/office/drawing/2014/main" id="{7031C4B8-D49F-9ECF-6624-9229927E6810}"/>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b="0" i="0" u="none" strike="noStrike" kern="1200" cap="none" spc="0" normalizeH="0" baseline="0" noProof="0" smtClean="0">
                <a:ln>
                  <a:noFill/>
                </a:ln>
                <a:solidFill>
                  <a:srgbClr val="898989"/>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1" lang="ja-JP" altLang="en-US" b="0" i="0" u="none" strike="noStrike" kern="1200" cap="none" spc="0" normalizeH="0" baseline="0" noProof="0" dirty="0">
              <a:ln>
                <a:noFill/>
              </a:ln>
              <a:solidFill>
                <a:srgbClr val="898989"/>
              </a:solidFill>
              <a:effectLst/>
              <a:uLnTx/>
              <a:uFillTx/>
            </a:endParaRPr>
          </a:p>
        </p:txBody>
      </p:sp>
      <p:sp>
        <p:nvSpPr>
          <p:cNvPr id="2" name="テキスト ボックス 1">
            <a:extLst>
              <a:ext uri="{FF2B5EF4-FFF2-40B4-BE49-F238E27FC236}">
                <a16:creationId xmlns:a16="http://schemas.microsoft.com/office/drawing/2014/main" id="{34DBA9B3-3187-B1B6-965D-28C66FE26B53}"/>
              </a:ext>
            </a:extLst>
          </p:cNvPr>
          <p:cNvSpPr txBox="1"/>
          <p:nvPr/>
        </p:nvSpPr>
        <p:spPr>
          <a:xfrm>
            <a:off x="3045375" y="2698294"/>
            <a:ext cx="2862322" cy="215444"/>
          </a:xfrm>
          <a:prstGeom prst="rect">
            <a:avLst/>
          </a:prstGeom>
          <a:noFill/>
          <a:ln>
            <a:noFill/>
          </a:ln>
        </p:spPr>
        <p:txBody>
          <a:bodyPr wrap="none" l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太枠の</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2026</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年度は中間評価年度、</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2029</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年度は最終評価年度</a:t>
            </a:r>
          </a:p>
        </p:txBody>
      </p:sp>
      <p:sp>
        <p:nvSpPr>
          <p:cNvPr id="9" name="テキスト ボックス 8">
            <a:extLst>
              <a:ext uri="{FF2B5EF4-FFF2-40B4-BE49-F238E27FC236}">
                <a16:creationId xmlns:a16="http://schemas.microsoft.com/office/drawing/2014/main" id="{5B3239E9-C902-590B-8616-4A358FCF66F7}"/>
              </a:ext>
            </a:extLst>
          </p:cNvPr>
          <p:cNvSpPr txBox="1"/>
          <p:nvPr/>
        </p:nvSpPr>
        <p:spPr>
          <a:xfrm>
            <a:off x="599093" y="2700711"/>
            <a:ext cx="605294" cy="215444"/>
          </a:xfrm>
          <a:prstGeom prst="rect">
            <a:avLst/>
          </a:prstGeom>
          <a:noFill/>
          <a:ln>
            <a:noFill/>
          </a:ln>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今後の目標</a:t>
            </a:r>
          </a:p>
        </p:txBody>
      </p:sp>
      <p:sp>
        <p:nvSpPr>
          <p:cNvPr id="10" name="テキスト ボックス 9">
            <a:extLst>
              <a:ext uri="{FF2B5EF4-FFF2-40B4-BE49-F238E27FC236}">
                <a16:creationId xmlns:a16="http://schemas.microsoft.com/office/drawing/2014/main" id="{1FC401CC-677D-24E2-B7E8-BD3FDA1A4900}"/>
              </a:ext>
            </a:extLst>
          </p:cNvPr>
          <p:cNvSpPr txBox="1">
            <a:spLocks/>
          </p:cNvSpPr>
          <p:nvPr/>
        </p:nvSpPr>
        <p:spPr>
          <a:xfrm>
            <a:off x="579656" y="5210566"/>
            <a:ext cx="1528624" cy="215444"/>
          </a:xfrm>
          <a:prstGeom prst="rect">
            <a:avLst/>
          </a:prstGeom>
          <a:noFill/>
          <a:ln>
            <a:noFill/>
          </a:ln>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現在までの実施方法</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プロセス</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9932202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4">
            <a:extLst>
              <a:ext uri="{FF2B5EF4-FFF2-40B4-BE49-F238E27FC236}">
                <a16:creationId xmlns:a16="http://schemas.microsoft.com/office/drawing/2014/main" id="{5BDACD13-4110-2F9C-19C9-F2D3A9E84838}"/>
              </a:ext>
            </a:extLst>
          </p:cNvPr>
          <p:cNvGraphicFramePr>
            <a:graphicFrameLocks noGrp="1"/>
          </p:cNvGraphicFramePr>
          <p:nvPr>
            <p:extLst>
              <p:ext uri="{D42A27DB-BD31-4B8C-83A1-F6EECF244321}">
                <p14:modId xmlns:p14="http://schemas.microsoft.com/office/powerpoint/2010/main" val="836310575"/>
              </p:ext>
            </p:extLst>
          </p:nvPr>
        </p:nvGraphicFramePr>
        <p:xfrm>
          <a:off x="576264" y="893593"/>
          <a:ext cx="5327647" cy="370840"/>
        </p:xfrm>
        <a:graphic>
          <a:graphicData uri="http://schemas.openxmlformats.org/drawingml/2006/table">
            <a:tbl>
              <a:tblPr firstRow="1" bandRow="1">
                <a:tableStyleId>{5C22544A-7EE6-4342-B048-85BDC9FD1C3A}</a:tableStyleId>
              </a:tblPr>
              <a:tblGrid>
                <a:gridCol w="5327647">
                  <a:extLst>
                    <a:ext uri="{9D8B030D-6E8A-4147-A177-3AD203B41FA5}">
                      <a16:colId xmlns:a16="http://schemas.microsoft.com/office/drawing/2014/main" val="220024530"/>
                    </a:ext>
                  </a:extLst>
                </a:gridCol>
              </a:tblGrid>
              <a:tr h="370840">
                <a:tc>
                  <a:txBody>
                    <a:bodyPr/>
                    <a:lstStyle/>
                    <a:p>
                      <a:r>
                        <a:rPr kumimoji="1" lang="ja-JP" altLang="en-US" sz="1000" dirty="0">
                          <a:solidFill>
                            <a:schemeClr val="bg1"/>
                          </a:solidFill>
                          <a:latin typeface="ＭＳ 明朝" panose="02020609040205080304" pitchFamily="17" charset="-128"/>
                          <a:ea typeface="ＭＳ 明朝" panose="02020609040205080304" pitchFamily="17" charset="-128"/>
                        </a:rPr>
                        <a:t>事業番号</a:t>
                      </a:r>
                      <a:r>
                        <a:rPr kumimoji="1" lang="en-US" altLang="ja-JP" sz="1000" dirty="0">
                          <a:solidFill>
                            <a:schemeClr val="bg1"/>
                          </a:solidFill>
                          <a:latin typeface="ＭＳ 明朝" panose="02020609040205080304" pitchFamily="17" charset="-128"/>
                          <a:ea typeface="ＭＳ 明朝" panose="02020609040205080304" pitchFamily="17" charset="-128"/>
                        </a:rPr>
                        <a:t>B-3</a:t>
                      </a:r>
                      <a:r>
                        <a:rPr kumimoji="1" lang="ja-JP" altLang="en-US" sz="1000" dirty="0">
                          <a:solidFill>
                            <a:schemeClr val="bg1"/>
                          </a:solidFill>
                          <a:latin typeface="ＭＳ 明朝" panose="02020609040205080304" pitchFamily="17" charset="-128"/>
                          <a:ea typeface="ＭＳ 明朝" panose="02020609040205080304" pitchFamily="17" charset="-128"/>
                        </a:rPr>
                        <a:t> ③事業名称　</a:t>
                      </a:r>
                      <a:r>
                        <a:rPr kumimoji="1" lang="ja-JP" altLang="en-US" sz="1200" dirty="0">
                          <a:solidFill>
                            <a:schemeClr val="bg1"/>
                          </a:solidFill>
                          <a:latin typeface="ＭＳ 明朝" panose="02020609040205080304" pitchFamily="17" charset="-128"/>
                          <a:ea typeface="ＭＳ 明朝" panose="02020609040205080304" pitchFamily="17" charset="-128"/>
                        </a:rPr>
                        <a:t>後発医薬品使用促進通知事業</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605516327"/>
                  </a:ext>
                </a:extLst>
              </a:tr>
            </a:tbl>
          </a:graphicData>
        </a:graphic>
      </p:graphicFrame>
      <p:graphicFrame>
        <p:nvGraphicFramePr>
          <p:cNvPr id="5" name="表 4">
            <a:extLst>
              <a:ext uri="{FF2B5EF4-FFF2-40B4-BE49-F238E27FC236}">
                <a16:creationId xmlns:a16="http://schemas.microsoft.com/office/drawing/2014/main" id="{1783B93C-14B2-DEDE-4DCC-95CEC965C1F3}"/>
              </a:ext>
            </a:extLst>
          </p:cNvPr>
          <p:cNvGraphicFramePr>
            <a:graphicFrameLocks noGrp="1"/>
          </p:cNvGraphicFramePr>
          <p:nvPr>
            <p:extLst>
              <p:ext uri="{D42A27DB-BD31-4B8C-83A1-F6EECF244321}">
                <p14:modId xmlns:p14="http://schemas.microsoft.com/office/powerpoint/2010/main" val="529298958"/>
              </p:ext>
            </p:extLst>
          </p:nvPr>
        </p:nvGraphicFramePr>
        <p:xfrm>
          <a:off x="576263" y="1344491"/>
          <a:ext cx="5327647" cy="1296000"/>
        </p:xfrm>
        <a:graphic>
          <a:graphicData uri="http://schemas.openxmlformats.org/drawingml/2006/table">
            <a:tbl>
              <a:tblPr firstRow="1" bandRow="1">
                <a:tableStyleId>{2D5ABB26-0587-4C30-8999-92F81FD0307C}</a:tableStyleId>
              </a:tblPr>
              <a:tblGrid>
                <a:gridCol w="769891">
                  <a:extLst>
                    <a:ext uri="{9D8B030D-6E8A-4147-A177-3AD203B41FA5}">
                      <a16:colId xmlns:a16="http://schemas.microsoft.com/office/drawing/2014/main" val="4267865604"/>
                    </a:ext>
                  </a:extLst>
                </a:gridCol>
                <a:gridCol w="4557756">
                  <a:extLst>
                    <a:ext uri="{9D8B030D-6E8A-4147-A177-3AD203B41FA5}">
                      <a16:colId xmlns:a16="http://schemas.microsoft.com/office/drawing/2014/main" val="4198036526"/>
                    </a:ext>
                  </a:extLst>
                </a:gridCol>
              </a:tblGrid>
              <a:tr h="432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事業の目的</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800" dirty="0">
                          <a:solidFill>
                            <a:schemeClr val="tx1"/>
                          </a:solidFill>
                          <a:latin typeface="ＭＳ 明朝" panose="02020609040205080304" pitchFamily="17" charset="-128"/>
                          <a:ea typeface="ＭＳ 明朝" panose="02020609040205080304" pitchFamily="17" charset="-128"/>
                        </a:rPr>
                        <a:t>後発医薬品使用割合の向上</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5008851"/>
                  </a:ext>
                </a:extLst>
              </a:tr>
              <a:tr h="432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対象者</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800" dirty="0">
                          <a:solidFill>
                            <a:schemeClr val="tx1"/>
                          </a:solidFill>
                          <a:latin typeface="ＭＳ 明朝" panose="02020609040205080304" pitchFamily="17" charset="-128"/>
                          <a:ea typeface="ＭＳ 明朝" panose="02020609040205080304" pitchFamily="17" charset="-128"/>
                        </a:rPr>
                        <a:t>現在使用している先発医薬品から後発医薬品に切り替えることで、一定額以上の自己負担額の軽減が見込まれる者。</a:t>
                      </a:r>
                      <a:endParaRPr kumimoji="1" lang="en-US" altLang="ja-JP" sz="800" dirty="0">
                        <a:solidFill>
                          <a:schemeClr val="tx1"/>
                        </a:solidFill>
                        <a:latin typeface="ＭＳ 明朝" panose="02020609040205080304" pitchFamily="17" charset="-128"/>
                        <a:ea typeface="ＭＳ 明朝" panose="02020609040205080304" pitchFamily="17" charset="-128"/>
                      </a:endParaRP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2178031"/>
                  </a:ext>
                </a:extLst>
              </a:tr>
              <a:tr h="432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現在までの</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800" dirty="0">
                          <a:solidFill>
                            <a:schemeClr val="tx1"/>
                          </a:solidFill>
                          <a:latin typeface="ＭＳ 明朝" panose="02020609040205080304" pitchFamily="17" charset="-128"/>
                          <a:ea typeface="ＭＳ 明朝" panose="02020609040205080304" pitchFamily="17" charset="-128"/>
                        </a:rPr>
                        <a:t>事業結果</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800" dirty="0">
                          <a:solidFill>
                            <a:schemeClr val="tx1"/>
                          </a:solidFill>
                          <a:latin typeface="ＭＳ 明朝" panose="02020609040205080304" pitchFamily="17" charset="-128"/>
                          <a:ea typeface="ＭＳ 明朝" panose="02020609040205080304" pitchFamily="17" charset="-128"/>
                        </a:rPr>
                        <a:t>国保連合会に委託して実施し、令和２年度まで、後発医薬品使用割合は緩やかに上昇したが、後発医薬品メーカーによる品質不正が相次いで発覚し、以降の伸び率は鈍化しており、後発医薬品に対する信頼回復が課題になってい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6412005"/>
                  </a:ext>
                </a:extLst>
              </a:tr>
            </a:tbl>
          </a:graphicData>
        </a:graphic>
      </p:graphicFrame>
      <p:graphicFrame>
        <p:nvGraphicFramePr>
          <p:cNvPr id="16" name="表 15">
            <a:extLst>
              <a:ext uri="{FF2B5EF4-FFF2-40B4-BE49-F238E27FC236}">
                <a16:creationId xmlns:a16="http://schemas.microsoft.com/office/drawing/2014/main" id="{6EF641AE-ABB2-AF5C-90FC-D96D43D91DC9}"/>
              </a:ext>
            </a:extLst>
          </p:cNvPr>
          <p:cNvGraphicFramePr>
            <a:graphicFrameLocks noGrp="1"/>
          </p:cNvGraphicFramePr>
          <p:nvPr>
            <p:extLst>
              <p:ext uri="{D42A27DB-BD31-4B8C-83A1-F6EECF244321}">
                <p14:modId xmlns:p14="http://schemas.microsoft.com/office/powerpoint/2010/main" val="3539664395"/>
              </p:ext>
            </p:extLst>
          </p:nvPr>
        </p:nvGraphicFramePr>
        <p:xfrm>
          <a:off x="576263" y="5362071"/>
          <a:ext cx="5327647" cy="540000"/>
        </p:xfrm>
        <a:graphic>
          <a:graphicData uri="http://schemas.openxmlformats.org/drawingml/2006/table">
            <a:tbl>
              <a:tblPr firstRow="1" bandRow="1">
                <a:tableStyleId>{2D5ABB26-0587-4C30-8999-92F81FD0307C}</a:tableStyleId>
              </a:tblPr>
              <a:tblGrid>
                <a:gridCol w="5327647">
                  <a:extLst>
                    <a:ext uri="{9D8B030D-6E8A-4147-A177-3AD203B41FA5}">
                      <a16:colId xmlns:a16="http://schemas.microsoft.com/office/drawing/2014/main" val="2714697364"/>
                    </a:ext>
                  </a:extLst>
                </a:gridCol>
              </a:tblGrid>
              <a:tr h="540000">
                <a:tc>
                  <a:txBody>
                    <a:bodyPr/>
                    <a:lstStyle/>
                    <a:p>
                      <a:pPr marL="108000" indent="-108000"/>
                      <a:r>
                        <a:rPr kumimoji="1" lang="ja-JP" altLang="en-US" sz="700" dirty="0">
                          <a:solidFill>
                            <a:schemeClr val="tx1"/>
                          </a:solidFill>
                          <a:latin typeface="ＭＳ 明朝" panose="02020609040205080304" pitchFamily="17" charset="-128"/>
                          <a:ea typeface="ＭＳ 明朝" panose="02020609040205080304" pitchFamily="17" charset="-128"/>
                        </a:rPr>
                        <a:t>・国保連合会のシステムから作成する対象者リストを抽出後、職員が対象者を選定して差額通知を発送している。</a:t>
                      </a:r>
                    </a:p>
                    <a:p>
                      <a:pPr marL="108000" indent="-108000"/>
                      <a:r>
                        <a:rPr kumimoji="1" lang="ja-JP" altLang="en-US" sz="700" dirty="0">
                          <a:solidFill>
                            <a:schemeClr val="tx1"/>
                          </a:solidFill>
                          <a:latin typeface="ＭＳ 明朝" panose="02020609040205080304" pitchFamily="17" charset="-128"/>
                          <a:ea typeface="ＭＳ 明朝" panose="02020609040205080304" pitchFamily="17" charset="-128"/>
                        </a:rPr>
                        <a:t>・対象者は、後発医薬品に切り替えることにより、２００円以上の差額が発生する可能性のある被保険者を選定している。</a:t>
                      </a:r>
                    </a:p>
                    <a:p>
                      <a:pPr marL="108000" indent="-108000"/>
                      <a:r>
                        <a:rPr kumimoji="1" lang="ja-JP" altLang="en-US" sz="700" dirty="0">
                          <a:solidFill>
                            <a:schemeClr val="tx1"/>
                          </a:solidFill>
                          <a:latin typeface="ＭＳ 明朝" panose="02020609040205080304" pitchFamily="17" charset="-128"/>
                          <a:ea typeface="ＭＳ 明朝" panose="02020609040205080304" pitchFamily="17" charset="-128"/>
                        </a:rPr>
                        <a:t>・通知は年６回実施している。</a:t>
                      </a:r>
                      <a:endParaRPr kumimoji="1" lang="en-US" altLang="ja-JP" sz="700" dirty="0">
                        <a:solidFill>
                          <a:schemeClr val="tx1"/>
                        </a:solidFill>
                        <a:latin typeface="ＭＳ 明朝" panose="02020609040205080304" pitchFamily="17" charset="-128"/>
                        <a:ea typeface="ＭＳ 明朝" panose="02020609040205080304" pitchFamily="17" charset="-128"/>
                      </a:endParaRP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17" name="テキスト ボックス 16">
            <a:extLst>
              <a:ext uri="{FF2B5EF4-FFF2-40B4-BE49-F238E27FC236}">
                <a16:creationId xmlns:a16="http://schemas.microsoft.com/office/drawing/2014/main" id="{B8CF1D2E-E0F2-0F14-3674-BBB66043F1E0}"/>
              </a:ext>
            </a:extLst>
          </p:cNvPr>
          <p:cNvSpPr txBox="1">
            <a:spLocks/>
          </p:cNvSpPr>
          <p:nvPr/>
        </p:nvSpPr>
        <p:spPr>
          <a:xfrm>
            <a:off x="580561" y="5959370"/>
            <a:ext cx="2041585" cy="215444"/>
          </a:xfrm>
          <a:prstGeom prst="rect">
            <a:avLst/>
          </a:prstGeom>
          <a:noFill/>
          <a:ln>
            <a:noFill/>
          </a:ln>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今後の実施方法</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プロセス</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の改善案、目標</a:t>
            </a:r>
          </a:p>
        </p:txBody>
      </p:sp>
      <p:graphicFrame>
        <p:nvGraphicFramePr>
          <p:cNvPr id="18" name="表 17">
            <a:extLst>
              <a:ext uri="{FF2B5EF4-FFF2-40B4-BE49-F238E27FC236}">
                <a16:creationId xmlns:a16="http://schemas.microsoft.com/office/drawing/2014/main" id="{944D93F7-203C-DEC2-4778-E60D0C270E7A}"/>
              </a:ext>
            </a:extLst>
          </p:cNvPr>
          <p:cNvGraphicFramePr>
            <a:graphicFrameLocks noGrp="1"/>
          </p:cNvGraphicFramePr>
          <p:nvPr>
            <p:extLst>
              <p:ext uri="{D42A27DB-BD31-4B8C-83A1-F6EECF244321}">
                <p14:modId xmlns:p14="http://schemas.microsoft.com/office/powerpoint/2010/main" val="4130060053"/>
              </p:ext>
            </p:extLst>
          </p:nvPr>
        </p:nvGraphicFramePr>
        <p:xfrm>
          <a:off x="576264" y="6155913"/>
          <a:ext cx="5327647" cy="469440"/>
        </p:xfrm>
        <a:graphic>
          <a:graphicData uri="http://schemas.openxmlformats.org/drawingml/2006/table">
            <a:tbl>
              <a:tblPr firstRow="1" bandRow="1">
                <a:tableStyleId>{2D5ABB26-0587-4C30-8999-92F81FD0307C}</a:tableStyleId>
              </a:tblPr>
              <a:tblGrid>
                <a:gridCol w="5327647">
                  <a:extLst>
                    <a:ext uri="{9D8B030D-6E8A-4147-A177-3AD203B41FA5}">
                      <a16:colId xmlns:a16="http://schemas.microsoft.com/office/drawing/2014/main" val="2714697364"/>
                    </a:ext>
                  </a:extLst>
                </a:gridCol>
              </a:tblGrid>
              <a:tr h="469440">
                <a:tc>
                  <a:txBody>
                    <a:bodyPr/>
                    <a:lstStyle/>
                    <a:p>
                      <a:pPr marL="108000" indent="-108000"/>
                      <a:r>
                        <a:rPr kumimoji="1" lang="ja-JP" altLang="en-US" sz="700" dirty="0">
                          <a:solidFill>
                            <a:schemeClr val="tx1"/>
                          </a:solidFill>
                          <a:latin typeface="ＭＳ 明朝" panose="02020609040205080304" pitchFamily="17" charset="-128"/>
                          <a:ea typeface="ＭＳ 明朝" panose="02020609040205080304" pitchFamily="17" charset="-128"/>
                        </a:rPr>
                        <a:t>・国保連合会のシステムから作成する対象者リストを抽出後、職員が対象者を選定して差額通知を発送する。</a:t>
                      </a:r>
                    </a:p>
                    <a:p>
                      <a:pPr marL="108000" indent="-108000"/>
                      <a:r>
                        <a:rPr kumimoji="1" lang="ja-JP" altLang="en-US" sz="700" dirty="0">
                          <a:solidFill>
                            <a:schemeClr val="tx1"/>
                          </a:solidFill>
                          <a:latin typeface="ＭＳ 明朝" panose="02020609040205080304" pitchFamily="17" charset="-128"/>
                          <a:ea typeface="ＭＳ 明朝" panose="02020609040205080304" pitchFamily="17" charset="-128"/>
                        </a:rPr>
                        <a:t>・対象者は、後発医薬品に切り替えることにより、２００円以上の差額が発生する可能性のある被保険者を選定する。</a:t>
                      </a:r>
                    </a:p>
                    <a:p>
                      <a:pPr marL="108000" indent="-108000"/>
                      <a:r>
                        <a:rPr kumimoji="1" lang="ja-JP" altLang="en-US" sz="700" dirty="0">
                          <a:solidFill>
                            <a:schemeClr val="tx1"/>
                          </a:solidFill>
                          <a:latin typeface="ＭＳ 明朝" panose="02020609040205080304" pitchFamily="17" charset="-128"/>
                          <a:ea typeface="ＭＳ 明朝" panose="02020609040205080304" pitchFamily="17" charset="-128"/>
                        </a:rPr>
                        <a:t>・通知は年６回実施する。</a:t>
                      </a:r>
                      <a:endParaRPr kumimoji="1" lang="en-US" altLang="ja-JP" sz="700" dirty="0">
                        <a:solidFill>
                          <a:schemeClr val="tx1"/>
                        </a:solidFill>
                        <a:latin typeface="ＭＳ 明朝" panose="02020609040205080304" pitchFamily="17" charset="-128"/>
                        <a:ea typeface="ＭＳ 明朝" panose="02020609040205080304" pitchFamily="17" charset="-128"/>
                      </a:endParaRP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19" name="テキスト ボックス 18">
            <a:extLst>
              <a:ext uri="{FF2B5EF4-FFF2-40B4-BE49-F238E27FC236}">
                <a16:creationId xmlns:a16="http://schemas.microsoft.com/office/drawing/2014/main" id="{2630AB44-5C46-A285-877F-DC24884D37BC}"/>
              </a:ext>
            </a:extLst>
          </p:cNvPr>
          <p:cNvSpPr txBox="1">
            <a:spLocks/>
          </p:cNvSpPr>
          <p:nvPr/>
        </p:nvSpPr>
        <p:spPr>
          <a:xfrm>
            <a:off x="580979" y="6682652"/>
            <a:ext cx="1836400" cy="215444"/>
          </a:xfrm>
          <a:prstGeom prst="rect">
            <a:avLst/>
          </a:prstGeom>
          <a:noFill/>
          <a:ln>
            <a:noFill/>
          </a:ln>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現在までの実施体制</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ストラクチャー</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graphicFrame>
        <p:nvGraphicFramePr>
          <p:cNvPr id="20" name="表 19">
            <a:extLst>
              <a:ext uri="{FF2B5EF4-FFF2-40B4-BE49-F238E27FC236}">
                <a16:creationId xmlns:a16="http://schemas.microsoft.com/office/drawing/2014/main" id="{F1042DE4-3E24-0162-2EAF-FE404E68E274}"/>
              </a:ext>
            </a:extLst>
          </p:cNvPr>
          <p:cNvGraphicFramePr>
            <a:graphicFrameLocks noGrp="1"/>
          </p:cNvGraphicFramePr>
          <p:nvPr>
            <p:extLst>
              <p:ext uri="{D42A27DB-BD31-4B8C-83A1-F6EECF244321}">
                <p14:modId xmlns:p14="http://schemas.microsoft.com/office/powerpoint/2010/main" val="2735674157"/>
              </p:ext>
            </p:extLst>
          </p:nvPr>
        </p:nvGraphicFramePr>
        <p:xfrm>
          <a:off x="576264" y="6879195"/>
          <a:ext cx="5327647" cy="449860"/>
        </p:xfrm>
        <a:graphic>
          <a:graphicData uri="http://schemas.openxmlformats.org/drawingml/2006/table">
            <a:tbl>
              <a:tblPr firstRow="1" bandRow="1">
                <a:tableStyleId>{2D5ABB26-0587-4C30-8999-92F81FD0307C}</a:tableStyleId>
              </a:tblPr>
              <a:tblGrid>
                <a:gridCol w="5327647">
                  <a:extLst>
                    <a:ext uri="{9D8B030D-6E8A-4147-A177-3AD203B41FA5}">
                      <a16:colId xmlns:a16="http://schemas.microsoft.com/office/drawing/2014/main" val="2714697364"/>
                    </a:ext>
                  </a:extLst>
                </a:gridCol>
              </a:tblGrid>
              <a:tr h="449860">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・主管部門は国民健康保険担当課とし、職員１名が担当している。</a:t>
                      </a: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・国民健康保険担当課は、予算編成、関係機関との連絡調整、事業計画書の作成を担当している。</a:t>
                      </a:r>
                      <a:endParaRPr kumimoji="1" lang="en-US" altLang="ja-JP" sz="800" dirty="0">
                        <a:solidFill>
                          <a:schemeClr val="tx1"/>
                        </a:solidFill>
                        <a:latin typeface="ＭＳ 明朝" panose="02020609040205080304" pitchFamily="17" charset="-128"/>
                        <a:ea typeface="ＭＳ 明朝" panose="02020609040205080304" pitchFamily="17" charset="-128"/>
                      </a:endParaRP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21" name="テキスト ボックス 20">
            <a:extLst>
              <a:ext uri="{FF2B5EF4-FFF2-40B4-BE49-F238E27FC236}">
                <a16:creationId xmlns:a16="http://schemas.microsoft.com/office/drawing/2014/main" id="{BEA93CC0-4056-83CA-FF97-C62EE67C6DAF}"/>
              </a:ext>
            </a:extLst>
          </p:cNvPr>
          <p:cNvSpPr txBox="1">
            <a:spLocks/>
          </p:cNvSpPr>
          <p:nvPr/>
        </p:nvSpPr>
        <p:spPr>
          <a:xfrm>
            <a:off x="580979" y="7386354"/>
            <a:ext cx="2349361" cy="215444"/>
          </a:xfrm>
          <a:prstGeom prst="rect">
            <a:avLst/>
          </a:prstGeom>
          <a:noFill/>
          <a:ln>
            <a:noFill/>
          </a:ln>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今後の実施体制</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ストラクチャー</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の改善案、目標</a:t>
            </a:r>
          </a:p>
        </p:txBody>
      </p:sp>
      <p:graphicFrame>
        <p:nvGraphicFramePr>
          <p:cNvPr id="22" name="表 21">
            <a:extLst>
              <a:ext uri="{FF2B5EF4-FFF2-40B4-BE49-F238E27FC236}">
                <a16:creationId xmlns:a16="http://schemas.microsoft.com/office/drawing/2014/main" id="{A73D3264-B51B-4C21-16E8-FE85DED8E254}"/>
              </a:ext>
            </a:extLst>
          </p:cNvPr>
          <p:cNvGraphicFramePr>
            <a:graphicFrameLocks noGrp="1"/>
          </p:cNvGraphicFramePr>
          <p:nvPr>
            <p:extLst>
              <p:ext uri="{D42A27DB-BD31-4B8C-83A1-F6EECF244321}">
                <p14:modId xmlns:p14="http://schemas.microsoft.com/office/powerpoint/2010/main" val="2299985599"/>
              </p:ext>
            </p:extLst>
          </p:nvPr>
        </p:nvGraphicFramePr>
        <p:xfrm>
          <a:off x="576264" y="7582897"/>
          <a:ext cx="5327647" cy="540000"/>
        </p:xfrm>
        <a:graphic>
          <a:graphicData uri="http://schemas.openxmlformats.org/drawingml/2006/table">
            <a:tbl>
              <a:tblPr firstRow="1" bandRow="1">
                <a:tableStyleId>{2D5ABB26-0587-4C30-8999-92F81FD0307C}</a:tableStyleId>
              </a:tblPr>
              <a:tblGrid>
                <a:gridCol w="5327647">
                  <a:extLst>
                    <a:ext uri="{9D8B030D-6E8A-4147-A177-3AD203B41FA5}">
                      <a16:colId xmlns:a16="http://schemas.microsoft.com/office/drawing/2014/main" val="2714697364"/>
                    </a:ext>
                  </a:extLst>
                </a:gridCol>
              </a:tblGrid>
              <a:tr h="540000">
                <a:tc>
                  <a:txBody>
                    <a:bodyPr/>
                    <a:lstStyle/>
                    <a:p>
                      <a:pPr marL="108000" indent="-108000"/>
                      <a:r>
                        <a:rPr kumimoji="1" lang="ja-JP" altLang="en-US" sz="700" dirty="0">
                          <a:solidFill>
                            <a:schemeClr val="tx1"/>
                          </a:solidFill>
                          <a:latin typeface="ＭＳ 明朝" panose="02020609040205080304" pitchFamily="17" charset="-128"/>
                          <a:ea typeface="ＭＳ 明朝" panose="02020609040205080304" pitchFamily="17" charset="-128"/>
                        </a:rPr>
                        <a:t>・主管部門は国民健康保険担当課とし、職員１名が担当する。</a:t>
                      </a:r>
                    </a:p>
                    <a:p>
                      <a:pPr marL="108000" indent="-108000"/>
                      <a:r>
                        <a:rPr kumimoji="1" lang="ja-JP" altLang="en-US" sz="700" dirty="0">
                          <a:solidFill>
                            <a:schemeClr val="tx1"/>
                          </a:solidFill>
                          <a:latin typeface="ＭＳ 明朝" panose="02020609040205080304" pitchFamily="17" charset="-128"/>
                          <a:ea typeface="ＭＳ 明朝" panose="02020609040205080304" pitchFamily="17" charset="-128"/>
                        </a:rPr>
                        <a:t>・国民健康保険担当課は、予算編成、関係機関との連絡調整、事業計画書の作成を担当する。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23" name="テキスト ボックス 22">
            <a:extLst>
              <a:ext uri="{FF2B5EF4-FFF2-40B4-BE49-F238E27FC236}">
                <a16:creationId xmlns:a16="http://schemas.microsoft.com/office/drawing/2014/main" id="{F17C449C-702C-5F54-1226-3375D1FF9ECC}"/>
              </a:ext>
            </a:extLst>
          </p:cNvPr>
          <p:cNvSpPr txBox="1">
            <a:spLocks/>
          </p:cNvSpPr>
          <p:nvPr/>
        </p:nvSpPr>
        <p:spPr>
          <a:xfrm>
            <a:off x="580979" y="8180196"/>
            <a:ext cx="502702" cy="215444"/>
          </a:xfrm>
          <a:prstGeom prst="rect">
            <a:avLst/>
          </a:prstGeom>
          <a:noFill/>
          <a:ln>
            <a:noFill/>
          </a:ln>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評価計画</a:t>
            </a:r>
          </a:p>
        </p:txBody>
      </p:sp>
      <p:graphicFrame>
        <p:nvGraphicFramePr>
          <p:cNvPr id="6" name="表 5">
            <a:extLst>
              <a:ext uri="{FF2B5EF4-FFF2-40B4-BE49-F238E27FC236}">
                <a16:creationId xmlns:a16="http://schemas.microsoft.com/office/drawing/2014/main" id="{D904F0BF-D15D-4BF4-E191-FBF2BE09B9F3}"/>
              </a:ext>
            </a:extLst>
          </p:cNvPr>
          <p:cNvGraphicFramePr>
            <a:graphicFrameLocks noGrp="1"/>
          </p:cNvGraphicFramePr>
          <p:nvPr>
            <p:extLst>
              <p:ext uri="{D42A27DB-BD31-4B8C-83A1-F6EECF244321}">
                <p14:modId xmlns:p14="http://schemas.microsoft.com/office/powerpoint/2010/main" val="4003945223"/>
              </p:ext>
            </p:extLst>
          </p:nvPr>
        </p:nvGraphicFramePr>
        <p:xfrm>
          <a:off x="576264" y="2885720"/>
          <a:ext cx="5327647" cy="1440000"/>
        </p:xfrm>
        <a:graphic>
          <a:graphicData uri="http://schemas.openxmlformats.org/drawingml/2006/table">
            <a:tbl>
              <a:tblPr firstRow="1" bandRow="1">
                <a:tableStyleId>{2D5ABB26-0587-4C30-8999-92F81FD0307C}</a:tableStyleId>
              </a:tblPr>
              <a:tblGrid>
                <a:gridCol w="615913">
                  <a:extLst>
                    <a:ext uri="{9D8B030D-6E8A-4147-A177-3AD203B41FA5}">
                      <a16:colId xmlns:a16="http://schemas.microsoft.com/office/drawing/2014/main" val="628977758"/>
                    </a:ext>
                  </a:extLst>
                </a:gridCol>
                <a:gridCol w="1693761">
                  <a:extLst>
                    <a:ext uri="{9D8B030D-6E8A-4147-A177-3AD203B41FA5}">
                      <a16:colId xmlns:a16="http://schemas.microsoft.com/office/drawing/2014/main" val="536128065"/>
                    </a:ext>
                  </a:extLst>
                </a:gridCol>
                <a:gridCol w="431139">
                  <a:extLst>
                    <a:ext uri="{9D8B030D-6E8A-4147-A177-3AD203B41FA5}">
                      <a16:colId xmlns:a16="http://schemas.microsoft.com/office/drawing/2014/main" val="2998558973"/>
                    </a:ext>
                  </a:extLst>
                </a:gridCol>
                <a:gridCol w="431139">
                  <a:extLst>
                    <a:ext uri="{9D8B030D-6E8A-4147-A177-3AD203B41FA5}">
                      <a16:colId xmlns:a16="http://schemas.microsoft.com/office/drawing/2014/main" val="3577496933"/>
                    </a:ext>
                  </a:extLst>
                </a:gridCol>
                <a:gridCol w="431139">
                  <a:extLst>
                    <a:ext uri="{9D8B030D-6E8A-4147-A177-3AD203B41FA5}">
                      <a16:colId xmlns:a16="http://schemas.microsoft.com/office/drawing/2014/main" val="1501818452"/>
                    </a:ext>
                  </a:extLst>
                </a:gridCol>
                <a:gridCol w="431139">
                  <a:extLst>
                    <a:ext uri="{9D8B030D-6E8A-4147-A177-3AD203B41FA5}">
                      <a16:colId xmlns:a16="http://schemas.microsoft.com/office/drawing/2014/main" val="2799363557"/>
                    </a:ext>
                  </a:extLst>
                </a:gridCol>
                <a:gridCol w="431139">
                  <a:extLst>
                    <a:ext uri="{9D8B030D-6E8A-4147-A177-3AD203B41FA5}">
                      <a16:colId xmlns:a16="http://schemas.microsoft.com/office/drawing/2014/main" val="3016687351"/>
                    </a:ext>
                  </a:extLst>
                </a:gridCol>
                <a:gridCol w="431139">
                  <a:extLst>
                    <a:ext uri="{9D8B030D-6E8A-4147-A177-3AD203B41FA5}">
                      <a16:colId xmlns:a16="http://schemas.microsoft.com/office/drawing/2014/main" val="1616226061"/>
                    </a:ext>
                  </a:extLst>
                </a:gridCol>
                <a:gridCol w="431139">
                  <a:extLst>
                    <a:ext uri="{9D8B030D-6E8A-4147-A177-3AD203B41FA5}">
                      <a16:colId xmlns:a16="http://schemas.microsoft.com/office/drawing/2014/main" val="4146116115"/>
                    </a:ext>
                  </a:extLst>
                </a:gridCol>
              </a:tblGrid>
              <a:tr h="288000">
                <a:tc rowSpan="2">
                  <a:txBody>
                    <a:bodyPr/>
                    <a:lstStyle/>
                    <a:p>
                      <a:pPr algn="ctr"/>
                      <a:r>
                        <a:rPr kumimoji="1" lang="ja-JP" altLang="en-US" sz="700" dirty="0">
                          <a:solidFill>
                            <a:schemeClr val="tx1"/>
                          </a:solidFill>
                          <a:latin typeface="ＭＳ 明朝" panose="02020609040205080304" pitchFamily="17" charset="-128"/>
                          <a:ea typeface="ＭＳ 明朝" panose="02020609040205080304" pitchFamily="17" charset="-128"/>
                        </a:rPr>
                        <a:t>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rowSpan="2">
                  <a:txBody>
                    <a:bodyPr/>
                    <a:lstStyle/>
                    <a:p>
                      <a:pPr algn="ctr"/>
                      <a:r>
                        <a:rPr kumimoji="1" lang="ja-JP" altLang="en-US" sz="700" dirty="0">
                          <a:solidFill>
                            <a:schemeClr val="tx1"/>
                          </a:solidFill>
                          <a:latin typeface="ＭＳ 明朝" panose="02020609040205080304" pitchFamily="17" charset="-128"/>
                          <a:ea typeface="ＭＳ 明朝" panose="02020609040205080304" pitchFamily="17" charset="-128"/>
                        </a:rPr>
                        <a:t>評価指標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ja-JP" altLang="en-US" sz="600" dirty="0">
                          <a:solidFill>
                            <a:schemeClr val="tx1"/>
                          </a:solidFill>
                          <a:latin typeface="ＭＳ 明朝" panose="02020609040205080304" pitchFamily="17" charset="-128"/>
                          <a:ea typeface="ＭＳ 明朝" panose="02020609040205080304" pitchFamily="17" charset="-128"/>
                        </a:rPr>
                        <a:t>計画策定時</a:t>
                      </a:r>
                      <a:endParaRPr kumimoji="1" lang="en-US" altLang="ja-JP" sz="6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600" dirty="0">
                          <a:solidFill>
                            <a:schemeClr val="tx1"/>
                          </a:solidFill>
                          <a:latin typeface="ＭＳ 明朝" panose="02020609040205080304" pitchFamily="17" charset="-128"/>
                          <a:ea typeface="ＭＳ 明朝" panose="02020609040205080304" pitchFamily="17" charset="-128"/>
                        </a:rPr>
                        <a:t>実績</a:t>
                      </a:r>
                      <a:endParaRPr kumimoji="1" lang="ja-JP" altLang="en-US" sz="7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gridSpan="6">
                  <a:txBody>
                    <a:bodyPr/>
                    <a:lstStyle/>
                    <a:p>
                      <a:pPr algn="ctr"/>
                      <a:r>
                        <a:rPr kumimoji="1" lang="ja-JP" altLang="en-US" sz="700" dirty="0">
                          <a:solidFill>
                            <a:schemeClr val="tx1"/>
                          </a:solidFill>
                          <a:latin typeface="ＭＳ 明朝" panose="02020609040205080304" pitchFamily="17" charset="-128"/>
                          <a:ea typeface="ＭＳ 明朝" panose="02020609040205080304" pitchFamily="17" charset="-128"/>
                        </a:rPr>
                        <a:t>目標値</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9244494"/>
                  </a:ext>
                </a:extLst>
              </a:tr>
              <a:tr h="288000">
                <a:tc vMerge="1">
                  <a:txBody>
                    <a:bodyPr/>
                    <a:lstStyle/>
                    <a:p>
                      <a:pPr algn="ctr"/>
                      <a:endParaRPr kumimoji="1" lang="en-US" altLang="ja-JP"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pPr algn="ct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700" dirty="0">
                          <a:solidFill>
                            <a:schemeClr val="tx1"/>
                          </a:solidFill>
                          <a:latin typeface="ＭＳ 明朝" panose="02020609040205080304" pitchFamily="17" charset="-128"/>
                          <a:ea typeface="ＭＳ 明朝" panose="02020609040205080304" pitchFamily="17" charset="-128"/>
                        </a:rPr>
                        <a:t>2022</a:t>
                      </a:r>
                      <a:r>
                        <a:rPr kumimoji="1" lang="ja-JP" altLang="en-US" sz="700" dirty="0">
                          <a:solidFill>
                            <a:schemeClr val="tx1"/>
                          </a:solidFill>
                          <a:latin typeface="ＭＳ 明朝" panose="02020609040205080304" pitchFamily="17" charset="-128"/>
                          <a:ea typeface="ＭＳ 明朝" panose="02020609040205080304" pitchFamily="17" charset="-128"/>
                        </a:rPr>
                        <a:t>年度</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700" dirty="0">
                          <a:solidFill>
                            <a:schemeClr val="tx1"/>
                          </a:solidFill>
                          <a:latin typeface="ＭＳ 明朝" panose="02020609040205080304" pitchFamily="17" charset="-128"/>
                          <a:ea typeface="ＭＳ 明朝" panose="02020609040205080304" pitchFamily="17" charset="-128"/>
                        </a:rPr>
                        <a:t>(R4)</a:t>
                      </a:r>
                      <a:endParaRPr kumimoji="1" lang="ja-JP" altLang="en-US" sz="7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700" dirty="0">
                          <a:solidFill>
                            <a:schemeClr val="tx1"/>
                          </a:solidFill>
                          <a:latin typeface="ＭＳ 明朝" panose="02020609040205080304" pitchFamily="17" charset="-128"/>
                          <a:ea typeface="ＭＳ 明朝" panose="02020609040205080304" pitchFamily="17" charset="-128"/>
                        </a:rPr>
                        <a:t>2024</a:t>
                      </a:r>
                      <a:r>
                        <a:rPr kumimoji="1" lang="ja-JP" altLang="en-US" sz="700" dirty="0">
                          <a:solidFill>
                            <a:schemeClr val="tx1"/>
                          </a:solidFill>
                          <a:latin typeface="ＭＳ 明朝" panose="02020609040205080304" pitchFamily="17" charset="-128"/>
                          <a:ea typeface="ＭＳ 明朝" panose="02020609040205080304" pitchFamily="17" charset="-128"/>
                        </a:rPr>
                        <a:t>年度</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700" dirty="0">
                          <a:solidFill>
                            <a:schemeClr val="tx1"/>
                          </a:solidFill>
                          <a:latin typeface="ＭＳ 明朝" panose="02020609040205080304" pitchFamily="17" charset="-128"/>
                          <a:ea typeface="ＭＳ 明朝" panose="02020609040205080304" pitchFamily="17" charset="-128"/>
                        </a:rPr>
                        <a:t>(R6)</a:t>
                      </a:r>
                      <a:endParaRPr kumimoji="1" lang="ja-JP" altLang="en-US" sz="7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700" dirty="0">
                          <a:solidFill>
                            <a:schemeClr val="tx1"/>
                          </a:solidFill>
                          <a:latin typeface="ＭＳ 明朝" panose="02020609040205080304" pitchFamily="17" charset="-128"/>
                          <a:ea typeface="ＭＳ 明朝" panose="02020609040205080304" pitchFamily="17" charset="-128"/>
                        </a:rPr>
                        <a:t>2025</a:t>
                      </a:r>
                      <a:r>
                        <a:rPr kumimoji="1" lang="ja-JP" altLang="en-US" sz="700" dirty="0">
                          <a:solidFill>
                            <a:schemeClr val="tx1"/>
                          </a:solidFill>
                          <a:latin typeface="ＭＳ 明朝" panose="02020609040205080304" pitchFamily="17" charset="-128"/>
                          <a:ea typeface="ＭＳ 明朝" panose="02020609040205080304" pitchFamily="17" charset="-128"/>
                        </a:rPr>
                        <a:t>年度</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700" dirty="0">
                          <a:solidFill>
                            <a:schemeClr val="tx1"/>
                          </a:solidFill>
                          <a:latin typeface="ＭＳ 明朝" panose="02020609040205080304" pitchFamily="17" charset="-128"/>
                          <a:ea typeface="ＭＳ 明朝" panose="02020609040205080304" pitchFamily="17" charset="-128"/>
                        </a:rPr>
                        <a:t>(R7)</a:t>
                      </a:r>
                      <a:endParaRPr kumimoji="1" lang="ja-JP" altLang="en-US" sz="7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700" dirty="0">
                          <a:solidFill>
                            <a:schemeClr val="tx1"/>
                          </a:solidFill>
                          <a:latin typeface="ＭＳ 明朝" panose="02020609040205080304" pitchFamily="17" charset="-128"/>
                          <a:ea typeface="ＭＳ 明朝" panose="02020609040205080304" pitchFamily="17" charset="-128"/>
                        </a:rPr>
                        <a:t>2026</a:t>
                      </a:r>
                      <a:r>
                        <a:rPr kumimoji="1" lang="ja-JP" altLang="en-US" sz="700" dirty="0">
                          <a:solidFill>
                            <a:schemeClr val="tx1"/>
                          </a:solidFill>
                          <a:latin typeface="ＭＳ 明朝" panose="02020609040205080304" pitchFamily="17" charset="-128"/>
                          <a:ea typeface="ＭＳ 明朝" panose="02020609040205080304" pitchFamily="17" charset="-128"/>
                        </a:rPr>
                        <a:t>年度</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700" dirty="0">
                          <a:solidFill>
                            <a:schemeClr val="tx1"/>
                          </a:solidFill>
                          <a:latin typeface="ＭＳ 明朝" panose="02020609040205080304" pitchFamily="17" charset="-128"/>
                          <a:ea typeface="ＭＳ 明朝" panose="02020609040205080304" pitchFamily="17" charset="-128"/>
                        </a:rPr>
                        <a:t>(R8)</a:t>
                      </a:r>
                      <a:endParaRPr kumimoji="1" lang="ja-JP" altLang="en-US" sz="7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700" dirty="0">
                          <a:solidFill>
                            <a:schemeClr val="tx1"/>
                          </a:solidFill>
                          <a:latin typeface="ＭＳ 明朝" panose="02020609040205080304" pitchFamily="17" charset="-128"/>
                          <a:ea typeface="ＭＳ 明朝" panose="02020609040205080304" pitchFamily="17" charset="-128"/>
                        </a:rPr>
                        <a:t>2027</a:t>
                      </a:r>
                      <a:r>
                        <a:rPr kumimoji="1" lang="ja-JP" altLang="en-US" sz="700" dirty="0">
                          <a:solidFill>
                            <a:schemeClr val="tx1"/>
                          </a:solidFill>
                          <a:latin typeface="ＭＳ 明朝" panose="02020609040205080304" pitchFamily="17" charset="-128"/>
                          <a:ea typeface="ＭＳ 明朝" panose="02020609040205080304" pitchFamily="17" charset="-128"/>
                        </a:rPr>
                        <a:t>年度</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700" dirty="0">
                          <a:solidFill>
                            <a:schemeClr val="tx1"/>
                          </a:solidFill>
                          <a:latin typeface="ＭＳ 明朝" panose="02020609040205080304" pitchFamily="17" charset="-128"/>
                          <a:ea typeface="ＭＳ 明朝" panose="02020609040205080304" pitchFamily="17" charset="-128"/>
                        </a:rPr>
                        <a:t>(R9)</a:t>
                      </a:r>
                      <a:endParaRPr kumimoji="1" lang="ja-JP" altLang="en-US" sz="7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700" dirty="0">
                          <a:solidFill>
                            <a:schemeClr val="tx1"/>
                          </a:solidFill>
                          <a:latin typeface="ＭＳ 明朝" panose="02020609040205080304" pitchFamily="17" charset="-128"/>
                          <a:ea typeface="ＭＳ 明朝" panose="02020609040205080304" pitchFamily="17" charset="-128"/>
                        </a:rPr>
                        <a:t>2028</a:t>
                      </a:r>
                      <a:r>
                        <a:rPr kumimoji="1" lang="ja-JP" altLang="en-US" sz="700" dirty="0">
                          <a:solidFill>
                            <a:schemeClr val="tx1"/>
                          </a:solidFill>
                          <a:latin typeface="ＭＳ 明朝" panose="02020609040205080304" pitchFamily="17" charset="-128"/>
                          <a:ea typeface="ＭＳ 明朝" panose="02020609040205080304" pitchFamily="17" charset="-128"/>
                        </a:rPr>
                        <a:t>年度</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700" dirty="0">
                          <a:solidFill>
                            <a:schemeClr val="tx1"/>
                          </a:solidFill>
                          <a:latin typeface="ＭＳ 明朝" panose="02020609040205080304" pitchFamily="17" charset="-128"/>
                          <a:ea typeface="ＭＳ 明朝" panose="02020609040205080304" pitchFamily="17" charset="-128"/>
                        </a:rPr>
                        <a:t>(R10)</a:t>
                      </a:r>
                      <a:endParaRPr kumimoji="1" lang="ja-JP" altLang="en-US" sz="7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700" dirty="0">
                          <a:solidFill>
                            <a:schemeClr val="tx1"/>
                          </a:solidFill>
                          <a:latin typeface="ＭＳ 明朝" panose="02020609040205080304" pitchFamily="17" charset="-128"/>
                          <a:ea typeface="ＭＳ 明朝" panose="02020609040205080304" pitchFamily="17" charset="-128"/>
                        </a:rPr>
                        <a:t>2029</a:t>
                      </a:r>
                      <a:r>
                        <a:rPr kumimoji="1" lang="ja-JP" altLang="en-US" sz="700" dirty="0">
                          <a:solidFill>
                            <a:schemeClr val="tx1"/>
                          </a:solidFill>
                          <a:latin typeface="ＭＳ 明朝" panose="02020609040205080304" pitchFamily="17" charset="-128"/>
                          <a:ea typeface="ＭＳ 明朝" panose="02020609040205080304" pitchFamily="17" charset="-128"/>
                        </a:rPr>
                        <a:t>年度</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700" dirty="0">
                          <a:solidFill>
                            <a:schemeClr val="tx1"/>
                          </a:solidFill>
                          <a:latin typeface="ＭＳ 明朝" panose="02020609040205080304" pitchFamily="17" charset="-128"/>
                          <a:ea typeface="ＭＳ 明朝" panose="02020609040205080304" pitchFamily="17" charset="-128"/>
                        </a:rPr>
                        <a:t>(R11)</a:t>
                      </a:r>
                      <a:endParaRPr kumimoji="1" lang="ja-JP" altLang="en-US" sz="7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extLst>
                  <a:ext uri="{0D108BD9-81ED-4DB2-BD59-A6C34878D82A}">
                    <a16:rowId xmlns:a16="http://schemas.microsoft.com/office/drawing/2014/main" val="216579070"/>
                  </a:ext>
                </a:extLst>
              </a:tr>
              <a:tr h="432000">
                <a:tc>
                  <a:txBody>
                    <a:bodyPr/>
                    <a:lstStyle/>
                    <a:p>
                      <a:pPr algn="ctr"/>
                      <a:r>
                        <a:rPr kumimoji="1" lang="ja-JP" altLang="en-US" sz="700" dirty="0">
                          <a:solidFill>
                            <a:schemeClr val="tx1"/>
                          </a:solidFill>
                          <a:latin typeface="ＭＳ 明朝" panose="02020609040205080304" pitchFamily="17" charset="-128"/>
                          <a:ea typeface="ＭＳ 明朝" panose="02020609040205080304" pitchFamily="17" charset="-128"/>
                        </a:rPr>
                        <a:t>アウトカム</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700" dirty="0">
                          <a:solidFill>
                            <a:schemeClr val="tx1"/>
                          </a:solidFill>
                          <a:latin typeface="ＭＳ 明朝" panose="02020609040205080304" pitchFamily="17" charset="-128"/>
                          <a:ea typeface="ＭＳ 明朝" panose="02020609040205080304" pitchFamily="17" charset="-128"/>
                        </a:rPr>
                        <a:t>(</a:t>
                      </a:r>
                      <a:r>
                        <a:rPr kumimoji="1" lang="ja-JP" altLang="en-US" sz="700" dirty="0">
                          <a:solidFill>
                            <a:schemeClr val="tx1"/>
                          </a:solidFill>
                          <a:latin typeface="ＭＳ 明朝" panose="02020609040205080304" pitchFamily="17" charset="-128"/>
                          <a:ea typeface="ＭＳ 明朝" panose="02020609040205080304" pitchFamily="17" charset="-128"/>
                        </a:rPr>
                        <a:t>成果</a:t>
                      </a:r>
                      <a:r>
                        <a:rPr kumimoji="1" lang="en-US" altLang="ja-JP" sz="700" dirty="0">
                          <a:solidFill>
                            <a:schemeClr val="tx1"/>
                          </a:solidFill>
                          <a:latin typeface="ＭＳ 明朝" panose="02020609040205080304" pitchFamily="17" charset="-128"/>
                          <a:ea typeface="ＭＳ 明朝" panose="02020609040205080304" pitchFamily="17" charset="-128"/>
                        </a:rPr>
                        <a:t>)</a:t>
                      </a:r>
                    </a:p>
                    <a:p>
                      <a:pPr algn="ctr"/>
                      <a:r>
                        <a:rPr kumimoji="1" lang="ja-JP" altLang="en-US" sz="700" dirty="0">
                          <a:solidFill>
                            <a:schemeClr val="tx1"/>
                          </a:solidFill>
                          <a:latin typeface="ＭＳ 明朝" panose="02020609040205080304" pitchFamily="17" charset="-128"/>
                          <a:ea typeface="ＭＳ 明朝" panose="02020609040205080304" pitchFamily="17" charset="-128"/>
                        </a:rPr>
                        <a:t>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700" dirty="0">
                          <a:solidFill>
                            <a:schemeClr val="tx1"/>
                          </a:solidFill>
                          <a:latin typeface="ＭＳ 明朝" panose="02020609040205080304" pitchFamily="17" charset="-128"/>
                          <a:ea typeface="ＭＳ 明朝" panose="02020609040205080304" pitchFamily="17" charset="-128"/>
                        </a:rPr>
                        <a:t>後発医薬品使用割合（数量ベース）</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75.2</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80.0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82.0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84.0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86.0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88.0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90.0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1128222"/>
                  </a:ext>
                </a:extLst>
              </a:tr>
              <a:tr h="432000">
                <a:tc>
                  <a:txBody>
                    <a:bodyPr/>
                    <a:lstStyle/>
                    <a:p>
                      <a:pPr algn="ctr"/>
                      <a:r>
                        <a:rPr kumimoji="1" lang="ja-JP" altLang="en-US" sz="700" dirty="0">
                          <a:solidFill>
                            <a:schemeClr val="tx1"/>
                          </a:solidFill>
                          <a:latin typeface="ＭＳ 明朝" panose="02020609040205080304" pitchFamily="17" charset="-128"/>
                          <a:ea typeface="ＭＳ 明朝" panose="02020609040205080304" pitchFamily="17" charset="-128"/>
                        </a:rPr>
                        <a:t>アウトプット</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700" dirty="0">
                          <a:solidFill>
                            <a:schemeClr val="tx1"/>
                          </a:solidFill>
                          <a:latin typeface="ＭＳ 明朝" panose="02020609040205080304" pitchFamily="17" charset="-128"/>
                          <a:ea typeface="ＭＳ 明朝" panose="02020609040205080304" pitchFamily="17" charset="-128"/>
                        </a:rPr>
                        <a:t>(</a:t>
                      </a:r>
                      <a:r>
                        <a:rPr kumimoji="1" lang="ja-JP" altLang="en-US" sz="700" dirty="0">
                          <a:solidFill>
                            <a:schemeClr val="tx1"/>
                          </a:solidFill>
                          <a:latin typeface="ＭＳ 明朝" panose="02020609040205080304" pitchFamily="17" charset="-128"/>
                          <a:ea typeface="ＭＳ 明朝" panose="02020609040205080304" pitchFamily="17" charset="-128"/>
                        </a:rPr>
                        <a:t>実施量･率</a:t>
                      </a:r>
                      <a:r>
                        <a:rPr kumimoji="1" lang="en-US" altLang="ja-JP" sz="700" dirty="0">
                          <a:solidFill>
                            <a:schemeClr val="tx1"/>
                          </a:solidFill>
                          <a:latin typeface="ＭＳ 明朝" panose="02020609040205080304" pitchFamily="17" charset="-128"/>
                          <a:ea typeface="ＭＳ 明朝" panose="02020609040205080304" pitchFamily="17" charset="-128"/>
                        </a:rPr>
                        <a:t>)</a:t>
                      </a:r>
                    </a:p>
                    <a:p>
                      <a:pPr algn="ctr"/>
                      <a:r>
                        <a:rPr kumimoji="1" lang="ja-JP" altLang="en-US" sz="700" dirty="0">
                          <a:solidFill>
                            <a:schemeClr val="tx1"/>
                          </a:solidFill>
                          <a:latin typeface="ＭＳ 明朝" panose="02020609040205080304" pitchFamily="17" charset="-128"/>
                          <a:ea typeface="ＭＳ 明朝" panose="02020609040205080304" pitchFamily="17" charset="-128"/>
                        </a:rPr>
                        <a:t>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700" dirty="0">
                          <a:solidFill>
                            <a:schemeClr val="tx1"/>
                          </a:solidFill>
                          <a:latin typeface="ＭＳ 明朝" panose="02020609040205080304" pitchFamily="17" charset="-128"/>
                          <a:ea typeface="ＭＳ 明朝" panose="02020609040205080304" pitchFamily="17" charset="-128"/>
                        </a:rPr>
                        <a:t>事業対象者に対する通知割合</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100.0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100.0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100.0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100.0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100.0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100.0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100.0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8710224"/>
                  </a:ext>
                </a:extLst>
              </a:tr>
            </a:tbl>
          </a:graphicData>
        </a:graphic>
      </p:graphicFrame>
      <p:graphicFrame>
        <p:nvGraphicFramePr>
          <p:cNvPr id="25" name="表 24">
            <a:extLst>
              <a:ext uri="{FF2B5EF4-FFF2-40B4-BE49-F238E27FC236}">
                <a16:creationId xmlns:a16="http://schemas.microsoft.com/office/drawing/2014/main" id="{6D7E0D87-3BF7-630A-BEE2-9FF9DA1A999D}"/>
              </a:ext>
            </a:extLst>
          </p:cNvPr>
          <p:cNvGraphicFramePr>
            <a:graphicFrameLocks noGrp="1"/>
          </p:cNvGraphicFramePr>
          <p:nvPr>
            <p:extLst>
              <p:ext uri="{D42A27DB-BD31-4B8C-83A1-F6EECF244321}">
                <p14:modId xmlns:p14="http://schemas.microsoft.com/office/powerpoint/2010/main" val="4270910459"/>
              </p:ext>
            </p:extLst>
          </p:nvPr>
        </p:nvGraphicFramePr>
        <p:xfrm>
          <a:off x="576263" y="4407436"/>
          <a:ext cx="5327647" cy="600045"/>
        </p:xfrm>
        <a:graphic>
          <a:graphicData uri="http://schemas.openxmlformats.org/drawingml/2006/table">
            <a:tbl>
              <a:tblPr firstRow="1" bandRow="1">
                <a:tableStyleId>{2D5ABB26-0587-4C30-8999-92F81FD0307C}</a:tableStyleId>
              </a:tblPr>
              <a:tblGrid>
                <a:gridCol w="862278">
                  <a:extLst>
                    <a:ext uri="{9D8B030D-6E8A-4147-A177-3AD203B41FA5}">
                      <a16:colId xmlns:a16="http://schemas.microsoft.com/office/drawing/2014/main" val="2752290969"/>
                    </a:ext>
                  </a:extLst>
                </a:gridCol>
                <a:gridCol w="4465369">
                  <a:extLst>
                    <a:ext uri="{9D8B030D-6E8A-4147-A177-3AD203B41FA5}">
                      <a16:colId xmlns:a16="http://schemas.microsoft.com/office/drawing/2014/main" val="2714697364"/>
                    </a:ext>
                  </a:extLst>
                </a:gridCol>
              </a:tblGrid>
              <a:tr h="600045">
                <a:tc>
                  <a:txBody>
                    <a:bodyPr/>
                    <a:lstStyle/>
                    <a:p>
                      <a:pPr algn="ctr"/>
                      <a:r>
                        <a:rPr kumimoji="1" lang="ja-JP" altLang="en-US" sz="700" dirty="0">
                          <a:solidFill>
                            <a:schemeClr val="tx1"/>
                          </a:solidFill>
                          <a:latin typeface="ＭＳ 明朝" panose="02020609040205080304" pitchFamily="17" charset="-128"/>
                          <a:ea typeface="ＭＳ 明朝" panose="02020609040205080304" pitchFamily="17" charset="-128"/>
                        </a:rPr>
                        <a:t>目標を達成するため</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700" dirty="0">
                          <a:solidFill>
                            <a:schemeClr val="tx1"/>
                          </a:solidFill>
                          <a:latin typeface="ＭＳ 明朝" panose="02020609040205080304" pitchFamily="17" charset="-128"/>
                          <a:ea typeface="ＭＳ 明朝" panose="02020609040205080304" pitchFamily="17" charset="-128"/>
                        </a:rPr>
                        <a:t>の主な戦略</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marL="108000" indent="-108000"/>
                      <a:r>
                        <a:rPr kumimoji="1" lang="ja-JP" altLang="en-US" sz="700" dirty="0">
                          <a:solidFill>
                            <a:schemeClr val="tx1"/>
                          </a:solidFill>
                          <a:latin typeface="ＭＳ 明朝" panose="02020609040205080304" pitchFamily="17" charset="-128"/>
                          <a:ea typeface="ＭＳ 明朝" panose="02020609040205080304" pitchFamily="17" charset="-128"/>
                        </a:rPr>
                        <a:t>・国の特別調整交付金等の財政支援を有効活用し、青森県国保連合会への委託により実施する。</a:t>
                      </a:r>
                    </a:p>
                    <a:p>
                      <a:pPr marL="108000" indent="-108000"/>
                      <a:r>
                        <a:rPr kumimoji="1" lang="ja-JP" altLang="en-US" sz="700" dirty="0">
                          <a:solidFill>
                            <a:schemeClr val="tx1"/>
                          </a:solidFill>
                          <a:latin typeface="ＭＳ 明朝" panose="02020609040205080304" pitchFamily="17" charset="-128"/>
                          <a:ea typeface="ＭＳ 明朝" panose="02020609040205080304" pitchFamily="17" charset="-128"/>
                        </a:rPr>
                        <a:t>・委託業者は、後発医薬品利用差額通知の作成・発送、サポートデスク、事業報告をする。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graphicFrame>
        <p:nvGraphicFramePr>
          <p:cNvPr id="9" name="表 8">
            <a:extLst>
              <a:ext uri="{FF2B5EF4-FFF2-40B4-BE49-F238E27FC236}">
                <a16:creationId xmlns:a16="http://schemas.microsoft.com/office/drawing/2014/main" id="{5BCD7FC2-AF19-2250-994F-CD335E7EE1AA}"/>
              </a:ext>
            </a:extLst>
          </p:cNvPr>
          <p:cNvGraphicFramePr>
            <a:graphicFrameLocks noGrp="1"/>
          </p:cNvGraphicFramePr>
          <p:nvPr>
            <p:extLst>
              <p:ext uri="{D42A27DB-BD31-4B8C-83A1-F6EECF244321}">
                <p14:modId xmlns:p14="http://schemas.microsoft.com/office/powerpoint/2010/main" val="2199793873"/>
              </p:ext>
            </p:extLst>
          </p:nvPr>
        </p:nvGraphicFramePr>
        <p:xfrm>
          <a:off x="576264" y="8376736"/>
          <a:ext cx="5327647" cy="521782"/>
        </p:xfrm>
        <a:graphic>
          <a:graphicData uri="http://schemas.openxmlformats.org/drawingml/2006/table">
            <a:tbl>
              <a:tblPr firstRow="1" bandRow="1">
                <a:tableStyleId>{2D5ABB26-0587-4C30-8999-92F81FD0307C}</a:tableStyleId>
              </a:tblPr>
              <a:tblGrid>
                <a:gridCol w="5327647">
                  <a:extLst>
                    <a:ext uri="{9D8B030D-6E8A-4147-A177-3AD203B41FA5}">
                      <a16:colId xmlns:a16="http://schemas.microsoft.com/office/drawing/2014/main" val="2714697364"/>
                    </a:ext>
                  </a:extLst>
                </a:gridCol>
              </a:tblGrid>
              <a:tr h="521782">
                <a:tc>
                  <a:txBody>
                    <a:bodyPr/>
                    <a:lstStyle/>
                    <a:p>
                      <a:pPr marL="0" indent="0"/>
                      <a:r>
                        <a:rPr kumimoji="1" lang="ja-JP" altLang="en-US" sz="700" dirty="0">
                          <a:solidFill>
                            <a:schemeClr val="tx1"/>
                          </a:solidFill>
                          <a:latin typeface="ＭＳ 明朝" panose="02020609040205080304" pitchFamily="17" charset="-128"/>
                          <a:ea typeface="ＭＳ 明朝" panose="02020609040205080304" pitchFamily="17" charset="-128"/>
                        </a:rPr>
                        <a:t>アウトカム指標</a:t>
                      </a:r>
                      <a:r>
                        <a:rPr kumimoji="1" lang="en-US" altLang="ja-JP" sz="700" dirty="0">
                          <a:solidFill>
                            <a:schemeClr val="tx1"/>
                          </a:solidFill>
                          <a:latin typeface="ＭＳ 明朝" panose="02020609040205080304" pitchFamily="17" charset="-128"/>
                          <a:ea typeface="ＭＳ 明朝" panose="02020609040205080304" pitchFamily="17" charset="-128"/>
                        </a:rPr>
                        <a:t>｢</a:t>
                      </a:r>
                      <a:r>
                        <a:rPr kumimoji="1" lang="ja-JP" altLang="en-US" sz="700" dirty="0">
                          <a:solidFill>
                            <a:schemeClr val="tx1"/>
                          </a:solidFill>
                          <a:latin typeface="ＭＳ 明朝" panose="02020609040205080304" pitchFamily="17" charset="-128"/>
                          <a:ea typeface="ＭＳ 明朝" panose="02020609040205080304" pitchFamily="17" charset="-128"/>
                        </a:rPr>
                        <a:t>健診異常値放置者の割合</a:t>
                      </a:r>
                      <a:r>
                        <a:rPr kumimoji="1" lang="en-US" altLang="ja-JP" sz="700" dirty="0">
                          <a:solidFill>
                            <a:schemeClr val="tx1"/>
                          </a:solidFill>
                          <a:latin typeface="ＭＳ 明朝" panose="02020609040205080304" pitchFamily="17" charset="-128"/>
                          <a:ea typeface="ＭＳ 明朝" panose="02020609040205080304" pitchFamily="17" charset="-128"/>
                        </a:rPr>
                        <a:t>｣</a:t>
                      </a:r>
                      <a:r>
                        <a:rPr kumimoji="1" lang="ja-JP" altLang="en-US" sz="700" dirty="0">
                          <a:solidFill>
                            <a:schemeClr val="tx1"/>
                          </a:solidFill>
                          <a:latin typeface="ＭＳ 明朝" panose="02020609040205080304" pitchFamily="17" charset="-128"/>
                          <a:ea typeface="ＭＳ 明朝" panose="02020609040205080304" pitchFamily="17" charset="-128"/>
                        </a:rPr>
                        <a:t>は、</a:t>
                      </a:r>
                      <a:r>
                        <a:rPr kumimoji="1" lang="en-US" altLang="ja-JP" sz="700" dirty="0">
                          <a:solidFill>
                            <a:schemeClr val="tx1"/>
                          </a:solidFill>
                          <a:latin typeface="ＭＳ 明朝" panose="02020609040205080304" pitchFamily="17" charset="-128"/>
                          <a:ea typeface="ＭＳ 明朝" panose="02020609040205080304" pitchFamily="17" charset="-128"/>
                        </a:rPr>
                        <a:t>KDB</a:t>
                      </a:r>
                      <a:r>
                        <a:rPr kumimoji="1" lang="ja-JP" altLang="en-US" sz="700" dirty="0">
                          <a:solidFill>
                            <a:schemeClr val="tx1"/>
                          </a:solidFill>
                          <a:latin typeface="ＭＳ 明朝" panose="02020609040205080304" pitchFamily="17" charset="-128"/>
                          <a:ea typeface="ＭＳ 明朝" panose="02020609040205080304" pitchFamily="17" charset="-128"/>
                        </a:rPr>
                        <a:t>システムを活用し、分子</a:t>
                      </a:r>
                      <a:r>
                        <a:rPr kumimoji="1" lang="en-US" altLang="ja-JP" sz="700" dirty="0">
                          <a:solidFill>
                            <a:schemeClr val="tx1"/>
                          </a:solidFill>
                          <a:latin typeface="ＭＳ 明朝" panose="02020609040205080304" pitchFamily="17" charset="-128"/>
                          <a:ea typeface="ＭＳ 明朝" panose="02020609040205080304" pitchFamily="17" charset="-128"/>
                        </a:rPr>
                        <a:t>｢</a:t>
                      </a:r>
                      <a:r>
                        <a:rPr kumimoji="1" lang="ja-JP" altLang="en-US" sz="700" dirty="0">
                          <a:solidFill>
                            <a:schemeClr val="tx1"/>
                          </a:solidFill>
                          <a:latin typeface="ＭＳ 明朝" panose="02020609040205080304" pitchFamily="17" charset="-128"/>
                          <a:ea typeface="ＭＳ 明朝" panose="02020609040205080304" pitchFamily="17" charset="-128"/>
                        </a:rPr>
                        <a:t>受診勧奨判定値に達している健診受診者のうち、</a:t>
                      </a:r>
                      <a:r>
                        <a:rPr kumimoji="1" lang="en-US" altLang="ja-JP" sz="700" dirty="0">
                          <a:solidFill>
                            <a:schemeClr val="tx1"/>
                          </a:solidFill>
                          <a:latin typeface="ＭＳ 明朝" panose="02020609040205080304" pitchFamily="17" charset="-128"/>
                          <a:ea typeface="ＭＳ 明朝" panose="02020609040205080304" pitchFamily="17" charset="-128"/>
                        </a:rPr>
                        <a:t>3</a:t>
                      </a:r>
                      <a:r>
                        <a:rPr kumimoji="1" lang="ja-JP" altLang="en-US" sz="700" dirty="0">
                          <a:solidFill>
                            <a:schemeClr val="tx1"/>
                          </a:solidFill>
                          <a:latin typeface="ＭＳ 明朝" panose="02020609040205080304" pitchFamily="17" charset="-128"/>
                          <a:ea typeface="ＭＳ 明朝" panose="02020609040205080304" pitchFamily="17" charset="-128"/>
                        </a:rPr>
                        <a:t>月末時点で医療機関受診がない者</a:t>
                      </a:r>
                      <a:r>
                        <a:rPr kumimoji="1" lang="en-US" altLang="ja-JP" sz="700" dirty="0">
                          <a:solidFill>
                            <a:schemeClr val="tx1"/>
                          </a:solidFill>
                          <a:latin typeface="ＭＳ 明朝" panose="02020609040205080304" pitchFamily="17" charset="-128"/>
                          <a:ea typeface="ＭＳ 明朝" panose="02020609040205080304" pitchFamily="17" charset="-128"/>
                        </a:rPr>
                        <a:t>｣</a:t>
                      </a:r>
                      <a:r>
                        <a:rPr kumimoji="1" lang="ja-JP" altLang="en-US" sz="700" dirty="0">
                          <a:solidFill>
                            <a:schemeClr val="tx1"/>
                          </a:solidFill>
                          <a:latin typeface="ＭＳ 明朝" panose="02020609040205080304" pitchFamily="17" charset="-128"/>
                          <a:ea typeface="ＭＳ 明朝" panose="02020609040205080304" pitchFamily="17" charset="-128"/>
                        </a:rPr>
                        <a:t>を分母</a:t>
                      </a:r>
                      <a:r>
                        <a:rPr kumimoji="1" lang="en-US" altLang="ja-JP" sz="700" dirty="0">
                          <a:solidFill>
                            <a:schemeClr val="tx1"/>
                          </a:solidFill>
                          <a:latin typeface="ＭＳ 明朝" panose="02020609040205080304" pitchFamily="17" charset="-128"/>
                          <a:ea typeface="ＭＳ 明朝" panose="02020609040205080304" pitchFamily="17" charset="-128"/>
                        </a:rPr>
                        <a:t>｢</a:t>
                      </a:r>
                      <a:r>
                        <a:rPr kumimoji="1" lang="ja-JP" altLang="en-US" sz="700" dirty="0">
                          <a:solidFill>
                            <a:schemeClr val="tx1"/>
                          </a:solidFill>
                          <a:latin typeface="ＭＳ 明朝" panose="02020609040205080304" pitchFamily="17" charset="-128"/>
                          <a:ea typeface="ＭＳ 明朝" panose="02020609040205080304" pitchFamily="17" charset="-128"/>
                        </a:rPr>
                        <a:t>受診勧奨判定値に達している健診受診者数</a:t>
                      </a:r>
                      <a:r>
                        <a:rPr kumimoji="1" lang="en-US" altLang="ja-JP" sz="700" dirty="0">
                          <a:solidFill>
                            <a:schemeClr val="tx1"/>
                          </a:solidFill>
                          <a:latin typeface="ＭＳ 明朝" panose="02020609040205080304" pitchFamily="17" charset="-128"/>
                          <a:ea typeface="ＭＳ 明朝" panose="02020609040205080304" pitchFamily="17" charset="-128"/>
                        </a:rPr>
                        <a:t>｣</a:t>
                      </a:r>
                      <a:r>
                        <a:rPr kumimoji="1" lang="ja-JP" altLang="en-US" sz="700" dirty="0">
                          <a:solidFill>
                            <a:schemeClr val="tx1"/>
                          </a:solidFill>
                          <a:latin typeface="ＭＳ 明朝" panose="02020609040205080304" pitchFamily="17" charset="-128"/>
                          <a:ea typeface="ＭＳ 明朝" panose="02020609040205080304" pitchFamily="17" charset="-128"/>
                        </a:rPr>
                        <a:t>で除して求める。割合が低ければ、特定健康診査の結果に基づき、医療機関への受診が必要な者に、生活習慣病の早期治療の動機づけができるため、生活習慣病の重症化を抑制することを意味する。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4" name="スライド番号プレースホルダー 3">
            <a:extLst>
              <a:ext uri="{FF2B5EF4-FFF2-40B4-BE49-F238E27FC236}">
                <a16:creationId xmlns:a16="http://schemas.microsoft.com/office/drawing/2014/main" id="{EC18107B-9CE0-3B2D-7EBB-2AC40AA3A6C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800" b="0" i="0" u="none" strike="noStrike" kern="1200" cap="none" spc="0" normalizeH="0" baseline="0" noProof="0" smtClean="0">
                <a:ln>
                  <a:noFill/>
                </a:ln>
                <a:solidFill>
                  <a:srgbClr val="898989"/>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1" lang="ja-JP" altLang="en-US" sz="800" b="0" i="0" u="none" strike="noStrike" kern="1200" cap="none" spc="0" normalizeH="0" baseline="0" noProof="0" dirty="0">
              <a:ln>
                <a:noFill/>
              </a:ln>
              <a:solidFill>
                <a:srgbClr val="898989"/>
              </a:solidFill>
              <a:effectLst/>
              <a:uLnTx/>
              <a:uFillTx/>
            </a:endParaRPr>
          </a:p>
        </p:txBody>
      </p:sp>
      <p:sp>
        <p:nvSpPr>
          <p:cNvPr id="2" name="テキスト ボックス 1">
            <a:extLst>
              <a:ext uri="{FF2B5EF4-FFF2-40B4-BE49-F238E27FC236}">
                <a16:creationId xmlns:a16="http://schemas.microsoft.com/office/drawing/2014/main" id="{E6605A86-7870-1B7D-3B44-81A90888C061}"/>
              </a:ext>
            </a:extLst>
          </p:cNvPr>
          <p:cNvSpPr txBox="1"/>
          <p:nvPr/>
        </p:nvSpPr>
        <p:spPr>
          <a:xfrm>
            <a:off x="3041017" y="2698294"/>
            <a:ext cx="2862323" cy="215444"/>
          </a:xfrm>
          <a:prstGeom prst="rect">
            <a:avLst/>
          </a:prstGeom>
          <a:noFill/>
          <a:ln>
            <a:noFill/>
          </a:ln>
        </p:spPr>
        <p:txBody>
          <a:bodyPr wrap="none" l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太枠の</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2026</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年度は中間評価年度、</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2029</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年度は最終評価年度</a:t>
            </a:r>
          </a:p>
        </p:txBody>
      </p:sp>
      <p:sp>
        <p:nvSpPr>
          <p:cNvPr id="10" name="テキスト ボックス 9">
            <a:extLst>
              <a:ext uri="{FF2B5EF4-FFF2-40B4-BE49-F238E27FC236}">
                <a16:creationId xmlns:a16="http://schemas.microsoft.com/office/drawing/2014/main" id="{3A26BAFE-BFD7-01F9-22D1-CB230F5CEE31}"/>
              </a:ext>
            </a:extLst>
          </p:cNvPr>
          <p:cNvSpPr txBox="1"/>
          <p:nvPr/>
        </p:nvSpPr>
        <p:spPr>
          <a:xfrm>
            <a:off x="582476" y="2690869"/>
            <a:ext cx="605294" cy="215444"/>
          </a:xfrm>
          <a:prstGeom prst="rect">
            <a:avLst/>
          </a:prstGeom>
          <a:noFill/>
          <a:ln>
            <a:noFill/>
          </a:ln>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今後の目標</a:t>
            </a:r>
          </a:p>
        </p:txBody>
      </p:sp>
      <p:sp>
        <p:nvSpPr>
          <p:cNvPr id="11" name="テキスト ボックス 10">
            <a:extLst>
              <a:ext uri="{FF2B5EF4-FFF2-40B4-BE49-F238E27FC236}">
                <a16:creationId xmlns:a16="http://schemas.microsoft.com/office/drawing/2014/main" id="{AD844C16-CB0D-99F5-DECB-B2F3C86C9EC9}"/>
              </a:ext>
            </a:extLst>
          </p:cNvPr>
          <p:cNvSpPr txBox="1">
            <a:spLocks/>
          </p:cNvSpPr>
          <p:nvPr/>
        </p:nvSpPr>
        <p:spPr>
          <a:xfrm>
            <a:off x="582089" y="5165528"/>
            <a:ext cx="1528624" cy="215444"/>
          </a:xfrm>
          <a:prstGeom prst="rect">
            <a:avLst/>
          </a:prstGeom>
          <a:noFill/>
          <a:ln>
            <a:noFill/>
          </a:ln>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現在までの実施方法</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プロセス</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8782740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4">
            <a:extLst>
              <a:ext uri="{FF2B5EF4-FFF2-40B4-BE49-F238E27FC236}">
                <a16:creationId xmlns:a16="http://schemas.microsoft.com/office/drawing/2014/main" id="{5BDACD13-4110-2F9C-19C9-F2D3A9E84838}"/>
              </a:ext>
            </a:extLst>
          </p:cNvPr>
          <p:cNvGraphicFramePr>
            <a:graphicFrameLocks noGrp="1"/>
          </p:cNvGraphicFramePr>
          <p:nvPr>
            <p:extLst>
              <p:ext uri="{D42A27DB-BD31-4B8C-83A1-F6EECF244321}">
                <p14:modId xmlns:p14="http://schemas.microsoft.com/office/powerpoint/2010/main" val="3237570576"/>
              </p:ext>
            </p:extLst>
          </p:nvPr>
        </p:nvGraphicFramePr>
        <p:xfrm>
          <a:off x="576264" y="893593"/>
          <a:ext cx="5327650" cy="370840"/>
        </p:xfrm>
        <a:graphic>
          <a:graphicData uri="http://schemas.openxmlformats.org/drawingml/2006/table">
            <a:tbl>
              <a:tblPr firstRow="1" bandRow="1">
                <a:tableStyleId>{5C22544A-7EE6-4342-B048-85BDC9FD1C3A}</a:tableStyleId>
              </a:tblPr>
              <a:tblGrid>
                <a:gridCol w="5327650">
                  <a:extLst>
                    <a:ext uri="{9D8B030D-6E8A-4147-A177-3AD203B41FA5}">
                      <a16:colId xmlns:a16="http://schemas.microsoft.com/office/drawing/2014/main" val="220024530"/>
                    </a:ext>
                  </a:extLst>
                </a:gridCol>
              </a:tblGrid>
              <a:tr h="370840">
                <a:tc>
                  <a:txBody>
                    <a:bodyPr/>
                    <a:lstStyle/>
                    <a:p>
                      <a:r>
                        <a:rPr kumimoji="1" lang="ja-JP" altLang="en-US" sz="1000" dirty="0">
                          <a:solidFill>
                            <a:schemeClr val="bg1"/>
                          </a:solidFill>
                          <a:latin typeface="ＭＳ 明朝" panose="02020609040205080304" pitchFamily="17" charset="-128"/>
                          <a:ea typeface="ＭＳ 明朝" panose="02020609040205080304" pitchFamily="17" charset="-128"/>
                        </a:rPr>
                        <a:t>事業番号</a:t>
                      </a:r>
                      <a:r>
                        <a:rPr kumimoji="1" lang="en-US" altLang="ja-JP" sz="1000" dirty="0">
                          <a:solidFill>
                            <a:schemeClr val="bg1"/>
                          </a:solidFill>
                          <a:latin typeface="ＭＳ 明朝" panose="02020609040205080304" pitchFamily="17" charset="-128"/>
                          <a:ea typeface="ＭＳ 明朝" panose="02020609040205080304" pitchFamily="17" charset="-128"/>
                        </a:rPr>
                        <a:t>B-4</a:t>
                      </a:r>
                      <a:r>
                        <a:rPr kumimoji="1" lang="ja-JP" altLang="en-US" sz="1000" dirty="0">
                          <a:solidFill>
                            <a:schemeClr val="bg1"/>
                          </a:solidFill>
                          <a:latin typeface="ＭＳ 明朝" panose="02020609040205080304" pitchFamily="17" charset="-128"/>
                          <a:ea typeface="ＭＳ 明朝" panose="02020609040205080304" pitchFamily="17" charset="-128"/>
                        </a:rPr>
                        <a:t> ④事業名称　</a:t>
                      </a:r>
                      <a:r>
                        <a:rPr kumimoji="1" lang="ja-JP" altLang="en-US" sz="1200" dirty="0">
                          <a:solidFill>
                            <a:schemeClr val="bg1"/>
                          </a:solidFill>
                          <a:latin typeface="ＭＳ 明朝" panose="02020609040205080304" pitchFamily="17" charset="-128"/>
                          <a:ea typeface="ＭＳ 明朝" panose="02020609040205080304" pitchFamily="17" charset="-128"/>
                        </a:rPr>
                        <a:t>重複・多剤投与者への服薬指導事業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605516327"/>
                  </a:ext>
                </a:extLst>
              </a:tr>
            </a:tbl>
          </a:graphicData>
        </a:graphic>
      </p:graphicFrame>
      <p:graphicFrame>
        <p:nvGraphicFramePr>
          <p:cNvPr id="5" name="表 4">
            <a:extLst>
              <a:ext uri="{FF2B5EF4-FFF2-40B4-BE49-F238E27FC236}">
                <a16:creationId xmlns:a16="http://schemas.microsoft.com/office/drawing/2014/main" id="{B6B27A33-6D33-0735-7B3B-11116BA2F4C2}"/>
              </a:ext>
            </a:extLst>
          </p:cNvPr>
          <p:cNvGraphicFramePr>
            <a:graphicFrameLocks noGrp="1"/>
          </p:cNvGraphicFramePr>
          <p:nvPr>
            <p:extLst>
              <p:ext uri="{D42A27DB-BD31-4B8C-83A1-F6EECF244321}">
                <p14:modId xmlns:p14="http://schemas.microsoft.com/office/powerpoint/2010/main" val="374628483"/>
              </p:ext>
            </p:extLst>
          </p:nvPr>
        </p:nvGraphicFramePr>
        <p:xfrm>
          <a:off x="576263" y="1344491"/>
          <a:ext cx="5327650" cy="1296000"/>
        </p:xfrm>
        <a:graphic>
          <a:graphicData uri="http://schemas.openxmlformats.org/drawingml/2006/table">
            <a:tbl>
              <a:tblPr firstRow="1" bandRow="1">
                <a:tableStyleId>{2D5ABB26-0587-4C30-8999-92F81FD0307C}</a:tableStyleId>
              </a:tblPr>
              <a:tblGrid>
                <a:gridCol w="769891">
                  <a:extLst>
                    <a:ext uri="{9D8B030D-6E8A-4147-A177-3AD203B41FA5}">
                      <a16:colId xmlns:a16="http://schemas.microsoft.com/office/drawing/2014/main" val="4267865604"/>
                    </a:ext>
                  </a:extLst>
                </a:gridCol>
                <a:gridCol w="4557759">
                  <a:extLst>
                    <a:ext uri="{9D8B030D-6E8A-4147-A177-3AD203B41FA5}">
                      <a16:colId xmlns:a16="http://schemas.microsoft.com/office/drawing/2014/main" val="4198036526"/>
                    </a:ext>
                  </a:extLst>
                </a:gridCol>
              </a:tblGrid>
              <a:tr h="432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事業の目的</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800" dirty="0">
                          <a:solidFill>
                            <a:schemeClr val="tx1"/>
                          </a:solidFill>
                          <a:latin typeface="ＭＳ 明朝" panose="02020609040205080304" pitchFamily="17" charset="-128"/>
                          <a:ea typeface="ＭＳ 明朝" panose="02020609040205080304" pitchFamily="17" charset="-128"/>
                        </a:rPr>
                        <a:t>薬物有害事象の発生予防</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5008851"/>
                  </a:ext>
                </a:extLst>
              </a:tr>
              <a:tr h="432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対象者</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800" dirty="0">
                          <a:solidFill>
                            <a:schemeClr val="tx1"/>
                          </a:solidFill>
                          <a:latin typeface="ＭＳ 明朝" panose="02020609040205080304" pitchFamily="17" charset="-128"/>
                          <a:ea typeface="ＭＳ 明朝" panose="02020609040205080304" pitchFamily="17" charset="-128"/>
                        </a:rPr>
                        <a:t>重複：同一月に同一薬剤又は同様の効能・効果を持つ薬剤を複数の医療機関から処方されている者。</a:t>
                      </a:r>
                    </a:p>
                    <a:p>
                      <a:r>
                        <a:rPr kumimoji="1" lang="ja-JP" altLang="en-US" sz="800" dirty="0">
                          <a:solidFill>
                            <a:schemeClr val="tx1"/>
                          </a:solidFill>
                          <a:latin typeface="ＭＳ 明朝" panose="02020609040205080304" pitchFamily="17" charset="-128"/>
                          <a:ea typeface="ＭＳ 明朝" panose="02020609040205080304" pitchFamily="17" charset="-128"/>
                        </a:rPr>
                        <a:t>多剤：同一月に１０剤処方以上もしくは３ヶ月以上の長期処方を受けている者。</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2178031"/>
                  </a:ext>
                </a:extLst>
              </a:tr>
              <a:tr h="432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現在までの</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800" dirty="0">
                          <a:solidFill>
                            <a:schemeClr val="tx1"/>
                          </a:solidFill>
                          <a:latin typeface="ＭＳ 明朝" panose="02020609040205080304" pitchFamily="17" charset="-128"/>
                          <a:ea typeface="ＭＳ 明朝" panose="02020609040205080304" pitchFamily="17" charset="-128"/>
                        </a:rPr>
                        <a:t>事業結果</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800" dirty="0">
                          <a:solidFill>
                            <a:schemeClr val="tx1"/>
                          </a:solidFill>
                          <a:latin typeface="ＭＳ 明朝" panose="02020609040205080304" pitchFamily="17" charset="-128"/>
                          <a:ea typeface="ＭＳ 明朝" panose="02020609040205080304" pitchFamily="17" charset="-128"/>
                        </a:rPr>
                        <a:t>多くの種類の薬剤を長期で服用している者を</a:t>
                      </a:r>
                      <a:r>
                        <a:rPr kumimoji="1" lang="en-US" altLang="ja-JP" sz="800" dirty="0">
                          <a:solidFill>
                            <a:schemeClr val="tx1"/>
                          </a:solidFill>
                          <a:latin typeface="ＭＳ 明朝" panose="02020609040205080304" pitchFamily="17" charset="-128"/>
                          <a:ea typeface="ＭＳ 明朝" panose="02020609040205080304" pitchFamily="17" charset="-128"/>
                        </a:rPr>
                        <a:t>KDB</a:t>
                      </a:r>
                      <a:r>
                        <a:rPr kumimoji="1" lang="ja-JP" altLang="en-US" sz="800" dirty="0">
                          <a:solidFill>
                            <a:schemeClr val="tx1"/>
                          </a:solidFill>
                          <a:latin typeface="ＭＳ 明朝" panose="02020609040205080304" pitchFamily="17" charset="-128"/>
                          <a:ea typeface="ＭＳ 明朝" panose="02020609040205080304" pitchFamily="17" charset="-128"/>
                        </a:rPr>
                        <a:t>システムより抽出し、対象者に対し適切な服薬を促すことを目的とした通知書の発送及び指導を行う事業として、健康づくり担当課と連携し実施。</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6412005"/>
                  </a:ext>
                </a:extLst>
              </a:tr>
            </a:tbl>
          </a:graphicData>
        </a:graphic>
      </p:graphicFrame>
      <p:graphicFrame>
        <p:nvGraphicFramePr>
          <p:cNvPr id="13" name="表 12">
            <a:extLst>
              <a:ext uri="{FF2B5EF4-FFF2-40B4-BE49-F238E27FC236}">
                <a16:creationId xmlns:a16="http://schemas.microsoft.com/office/drawing/2014/main" id="{957D9A93-9674-29F1-BAAB-109806B8890B}"/>
              </a:ext>
            </a:extLst>
          </p:cNvPr>
          <p:cNvGraphicFramePr>
            <a:graphicFrameLocks noGrp="1"/>
          </p:cNvGraphicFramePr>
          <p:nvPr>
            <p:extLst>
              <p:ext uri="{D42A27DB-BD31-4B8C-83A1-F6EECF244321}">
                <p14:modId xmlns:p14="http://schemas.microsoft.com/office/powerpoint/2010/main" val="1484100955"/>
              </p:ext>
            </p:extLst>
          </p:nvPr>
        </p:nvGraphicFramePr>
        <p:xfrm>
          <a:off x="576263" y="5341502"/>
          <a:ext cx="5327650" cy="540000"/>
        </p:xfrm>
        <a:graphic>
          <a:graphicData uri="http://schemas.openxmlformats.org/drawingml/2006/table">
            <a:tbl>
              <a:tblPr firstRow="1" bandRow="1">
                <a:tableStyleId>{2D5ABB26-0587-4C30-8999-92F81FD0307C}</a:tableStyleId>
              </a:tblPr>
              <a:tblGrid>
                <a:gridCol w="5327650">
                  <a:extLst>
                    <a:ext uri="{9D8B030D-6E8A-4147-A177-3AD203B41FA5}">
                      <a16:colId xmlns:a16="http://schemas.microsoft.com/office/drawing/2014/main" val="2714697364"/>
                    </a:ext>
                  </a:extLst>
                </a:gridCol>
              </a:tblGrid>
              <a:tr h="540000">
                <a:tc>
                  <a:txBody>
                    <a:bodyPr/>
                    <a:lstStyle/>
                    <a:p>
                      <a:pPr marL="108000" indent="-108000"/>
                      <a:r>
                        <a:rPr kumimoji="1" lang="ja-JP" altLang="en-US" sz="700" dirty="0">
                          <a:solidFill>
                            <a:schemeClr val="tx1"/>
                          </a:solidFill>
                          <a:latin typeface="ＭＳ 明朝" panose="02020609040205080304" pitchFamily="17" charset="-128"/>
                          <a:ea typeface="ＭＳ 明朝" panose="02020609040205080304" pitchFamily="17" charset="-128"/>
                        </a:rPr>
                        <a:t>・ＫＤＢシステムから対象者を抽出し、効果的・効率的な対象者を選定しリストを作成している。</a:t>
                      </a:r>
                    </a:p>
                    <a:p>
                      <a:pPr marL="108000" indent="-108000"/>
                      <a:r>
                        <a:rPr kumimoji="1" lang="ja-JP" altLang="en-US" sz="700" dirty="0">
                          <a:solidFill>
                            <a:schemeClr val="tx1"/>
                          </a:solidFill>
                          <a:latin typeface="ＭＳ 明朝" panose="02020609040205080304" pitchFamily="17" charset="-128"/>
                          <a:ea typeface="ＭＳ 明朝" panose="02020609040205080304" pitchFamily="17" charset="-128"/>
                        </a:rPr>
                        <a:t>・当該対象者に、適正な服薬の重要性、かかりつけ薬局への相談を促す通知書の発送及び指導を年１回行っている。</a:t>
                      </a:r>
                    </a:p>
                    <a:p>
                      <a:pPr marL="108000" indent="-108000"/>
                      <a:r>
                        <a:rPr kumimoji="1" lang="ja-JP" altLang="en-US" sz="700" dirty="0">
                          <a:solidFill>
                            <a:schemeClr val="tx1"/>
                          </a:solidFill>
                          <a:latin typeface="ＭＳ 明朝" panose="02020609040205080304" pitchFamily="17" charset="-128"/>
                          <a:ea typeface="ＭＳ 明朝" panose="02020609040205080304" pitchFamily="17" charset="-128"/>
                        </a:rPr>
                        <a:t>・通知書の発送、指導後の服薬データを確認し効果を検証している。</a:t>
                      </a:r>
                      <a:endParaRPr kumimoji="1" lang="en-US" altLang="ja-JP" sz="700" dirty="0">
                        <a:solidFill>
                          <a:schemeClr val="tx1"/>
                        </a:solidFill>
                        <a:latin typeface="ＭＳ 明朝" panose="02020609040205080304" pitchFamily="17" charset="-128"/>
                        <a:ea typeface="ＭＳ 明朝" panose="02020609040205080304" pitchFamily="17" charset="-128"/>
                      </a:endParaRP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15" name="テキスト ボックス 14">
            <a:extLst>
              <a:ext uri="{FF2B5EF4-FFF2-40B4-BE49-F238E27FC236}">
                <a16:creationId xmlns:a16="http://schemas.microsoft.com/office/drawing/2014/main" id="{96C8364D-6D07-6F89-46BA-66C6CA225B2E}"/>
              </a:ext>
            </a:extLst>
          </p:cNvPr>
          <p:cNvSpPr txBox="1">
            <a:spLocks/>
          </p:cNvSpPr>
          <p:nvPr/>
        </p:nvSpPr>
        <p:spPr>
          <a:xfrm>
            <a:off x="581701" y="5909254"/>
            <a:ext cx="2285241" cy="215444"/>
          </a:xfrm>
          <a:prstGeom prst="rect">
            <a:avLst/>
          </a:prstGeom>
          <a:noFill/>
          <a:ln>
            <a:noFill/>
          </a:ln>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今後の実施方法</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プロセス</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の改善案、目標</a:t>
            </a:r>
          </a:p>
        </p:txBody>
      </p:sp>
      <p:graphicFrame>
        <p:nvGraphicFramePr>
          <p:cNvPr id="16" name="表 15">
            <a:extLst>
              <a:ext uri="{FF2B5EF4-FFF2-40B4-BE49-F238E27FC236}">
                <a16:creationId xmlns:a16="http://schemas.microsoft.com/office/drawing/2014/main" id="{4A679E92-B8EC-EA85-04F1-B2D2755A176D}"/>
              </a:ext>
            </a:extLst>
          </p:cNvPr>
          <p:cNvGraphicFramePr>
            <a:graphicFrameLocks noGrp="1"/>
          </p:cNvGraphicFramePr>
          <p:nvPr>
            <p:extLst>
              <p:ext uri="{D42A27DB-BD31-4B8C-83A1-F6EECF244321}">
                <p14:modId xmlns:p14="http://schemas.microsoft.com/office/powerpoint/2010/main" val="2946292088"/>
              </p:ext>
            </p:extLst>
          </p:nvPr>
        </p:nvGraphicFramePr>
        <p:xfrm>
          <a:off x="576264" y="6095300"/>
          <a:ext cx="5327650" cy="540000"/>
        </p:xfrm>
        <a:graphic>
          <a:graphicData uri="http://schemas.openxmlformats.org/drawingml/2006/table">
            <a:tbl>
              <a:tblPr firstRow="1" bandRow="1">
                <a:tableStyleId>{2D5ABB26-0587-4C30-8999-92F81FD0307C}</a:tableStyleId>
              </a:tblPr>
              <a:tblGrid>
                <a:gridCol w="5327650">
                  <a:extLst>
                    <a:ext uri="{9D8B030D-6E8A-4147-A177-3AD203B41FA5}">
                      <a16:colId xmlns:a16="http://schemas.microsoft.com/office/drawing/2014/main" val="2714697364"/>
                    </a:ext>
                  </a:extLst>
                </a:gridCol>
              </a:tblGrid>
              <a:tr h="540000">
                <a:tc>
                  <a:txBody>
                    <a:bodyPr/>
                    <a:lstStyle/>
                    <a:p>
                      <a:pPr marL="108000" indent="-108000"/>
                      <a:r>
                        <a:rPr kumimoji="1" lang="ja-JP" altLang="en-US" sz="700" dirty="0">
                          <a:solidFill>
                            <a:schemeClr val="tx1"/>
                          </a:solidFill>
                          <a:latin typeface="ＭＳ 明朝" panose="02020609040205080304" pitchFamily="17" charset="-128"/>
                          <a:ea typeface="ＭＳ 明朝" panose="02020609040205080304" pitchFamily="17" charset="-128"/>
                        </a:rPr>
                        <a:t>・ＫＤＢシステムから対象者を抽出し、効果的・効率的な対象者を選定しリストを作成する。</a:t>
                      </a:r>
                    </a:p>
                    <a:p>
                      <a:pPr marL="108000" indent="-108000"/>
                      <a:r>
                        <a:rPr kumimoji="1" lang="ja-JP" altLang="en-US" sz="700" dirty="0">
                          <a:solidFill>
                            <a:schemeClr val="tx1"/>
                          </a:solidFill>
                          <a:latin typeface="ＭＳ 明朝" panose="02020609040205080304" pitchFamily="17" charset="-128"/>
                          <a:ea typeface="ＭＳ 明朝" panose="02020609040205080304" pitchFamily="17" charset="-128"/>
                        </a:rPr>
                        <a:t>・当該対象者に、適正な服薬の重要性、かかりつけ薬局への相談を促す通知書の発送及び指導を年１回行う。</a:t>
                      </a:r>
                    </a:p>
                    <a:p>
                      <a:pPr marL="108000" indent="-108000"/>
                      <a:r>
                        <a:rPr kumimoji="1" lang="ja-JP" altLang="en-US" sz="700" dirty="0">
                          <a:solidFill>
                            <a:schemeClr val="tx1"/>
                          </a:solidFill>
                          <a:latin typeface="ＭＳ 明朝" panose="02020609040205080304" pitchFamily="17" charset="-128"/>
                          <a:ea typeface="ＭＳ 明朝" panose="02020609040205080304" pitchFamily="17" charset="-128"/>
                        </a:rPr>
                        <a:t>・通知書の発送、指導後の服薬データを確認し効果を検証する。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17" name="テキスト ボックス 16">
            <a:extLst>
              <a:ext uri="{FF2B5EF4-FFF2-40B4-BE49-F238E27FC236}">
                <a16:creationId xmlns:a16="http://schemas.microsoft.com/office/drawing/2014/main" id="{0879ED8B-98F2-975F-6920-22EA9EE9D1E8}"/>
              </a:ext>
            </a:extLst>
          </p:cNvPr>
          <p:cNvSpPr txBox="1">
            <a:spLocks/>
          </p:cNvSpPr>
          <p:nvPr/>
        </p:nvSpPr>
        <p:spPr>
          <a:xfrm>
            <a:off x="581701" y="6663052"/>
            <a:ext cx="2054409" cy="215444"/>
          </a:xfrm>
          <a:prstGeom prst="rect">
            <a:avLst/>
          </a:prstGeom>
          <a:noFill/>
          <a:ln>
            <a:noFill/>
          </a:ln>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現在までの実施体制</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ストラクチャー</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graphicFrame>
        <p:nvGraphicFramePr>
          <p:cNvPr id="18" name="表 17">
            <a:extLst>
              <a:ext uri="{FF2B5EF4-FFF2-40B4-BE49-F238E27FC236}">
                <a16:creationId xmlns:a16="http://schemas.microsoft.com/office/drawing/2014/main" id="{8F15556A-68A2-3B3E-3A97-1AF37E2919D4}"/>
              </a:ext>
            </a:extLst>
          </p:cNvPr>
          <p:cNvGraphicFramePr>
            <a:graphicFrameLocks noGrp="1"/>
          </p:cNvGraphicFramePr>
          <p:nvPr>
            <p:extLst>
              <p:ext uri="{D42A27DB-BD31-4B8C-83A1-F6EECF244321}">
                <p14:modId xmlns:p14="http://schemas.microsoft.com/office/powerpoint/2010/main" val="921078830"/>
              </p:ext>
            </p:extLst>
          </p:nvPr>
        </p:nvGraphicFramePr>
        <p:xfrm>
          <a:off x="576264" y="6849098"/>
          <a:ext cx="5327650" cy="540000"/>
        </p:xfrm>
        <a:graphic>
          <a:graphicData uri="http://schemas.openxmlformats.org/drawingml/2006/table">
            <a:tbl>
              <a:tblPr firstRow="1" bandRow="1">
                <a:tableStyleId>{2D5ABB26-0587-4C30-8999-92F81FD0307C}</a:tableStyleId>
              </a:tblPr>
              <a:tblGrid>
                <a:gridCol w="5327650">
                  <a:extLst>
                    <a:ext uri="{9D8B030D-6E8A-4147-A177-3AD203B41FA5}">
                      <a16:colId xmlns:a16="http://schemas.microsoft.com/office/drawing/2014/main" val="2714697364"/>
                    </a:ext>
                  </a:extLst>
                </a:gridCol>
              </a:tblGrid>
              <a:tr h="540000">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・主管部門は国民健康保険担当課とし職員１名、連携部門として健康づくり担当課の保健師１名が担当している。</a:t>
                      </a: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・国民健康保険担当課は予算編成、事業計画書作成、対象者の抽出を行っている。</a:t>
                      </a: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・保健師は対象者の選定及び通知の発送、指導を行っている。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19" name="テキスト ボックス 18">
            <a:extLst>
              <a:ext uri="{FF2B5EF4-FFF2-40B4-BE49-F238E27FC236}">
                <a16:creationId xmlns:a16="http://schemas.microsoft.com/office/drawing/2014/main" id="{C3D1255F-3626-9DE1-CFF3-639B40BB1254}"/>
              </a:ext>
            </a:extLst>
          </p:cNvPr>
          <p:cNvSpPr txBox="1">
            <a:spLocks/>
          </p:cNvSpPr>
          <p:nvPr/>
        </p:nvSpPr>
        <p:spPr>
          <a:xfrm>
            <a:off x="581701" y="7416850"/>
            <a:ext cx="2631490" cy="215444"/>
          </a:xfrm>
          <a:prstGeom prst="rect">
            <a:avLst/>
          </a:prstGeom>
          <a:noFill/>
          <a:ln>
            <a:noFill/>
          </a:ln>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今後の実施体制</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ストラクチャー</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の改善案、目標</a:t>
            </a:r>
          </a:p>
        </p:txBody>
      </p:sp>
      <p:graphicFrame>
        <p:nvGraphicFramePr>
          <p:cNvPr id="20" name="表 19">
            <a:extLst>
              <a:ext uri="{FF2B5EF4-FFF2-40B4-BE49-F238E27FC236}">
                <a16:creationId xmlns:a16="http://schemas.microsoft.com/office/drawing/2014/main" id="{40D6A936-BF7C-0893-7FBD-CD45DA2E68B1}"/>
              </a:ext>
            </a:extLst>
          </p:cNvPr>
          <p:cNvGraphicFramePr>
            <a:graphicFrameLocks noGrp="1"/>
          </p:cNvGraphicFramePr>
          <p:nvPr>
            <p:extLst>
              <p:ext uri="{D42A27DB-BD31-4B8C-83A1-F6EECF244321}">
                <p14:modId xmlns:p14="http://schemas.microsoft.com/office/powerpoint/2010/main" val="80979731"/>
              </p:ext>
            </p:extLst>
          </p:nvPr>
        </p:nvGraphicFramePr>
        <p:xfrm>
          <a:off x="576264" y="7602896"/>
          <a:ext cx="5327650" cy="540000"/>
        </p:xfrm>
        <a:graphic>
          <a:graphicData uri="http://schemas.openxmlformats.org/drawingml/2006/table">
            <a:tbl>
              <a:tblPr firstRow="1" bandRow="1">
                <a:tableStyleId>{2D5ABB26-0587-4C30-8999-92F81FD0307C}</a:tableStyleId>
              </a:tblPr>
              <a:tblGrid>
                <a:gridCol w="5327650">
                  <a:extLst>
                    <a:ext uri="{9D8B030D-6E8A-4147-A177-3AD203B41FA5}">
                      <a16:colId xmlns:a16="http://schemas.microsoft.com/office/drawing/2014/main" val="2714697364"/>
                    </a:ext>
                  </a:extLst>
                </a:gridCol>
              </a:tblGrid>
              <a:tr h="540000">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・主管部門は国民健康保険担当課とし職員１名、連携部門として健康づくり担当課の保健師１名が担当する。</a:t>
                      </a: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・国民健康保険担当課は予算編成、事業計画書作成、対象者の抽出を行う。</a:t>
                      </a: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・保健師は対象者の選定及び通知の発送、指導を行う。</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21" name="テキスト ボックス 20">
            <a:extLst>
              <a:ext uri="{FF2B5EF4-FFF2-40B4-BE49-F238E27FC236}">
                <a16:creationId xmlns:a16="http://schemas.microsoft.com/office/drawing/2014/main" id="{C1F06B78-98EF-197C-6CA4-3E59B0215BD4}"/>
              </a:ext>
            </a:extLst>
          </p:cNvPr>
          <p:cNvSpPr txBox="1">
            <a:spLocks/>
          </p:cNvSpPr>
          <p:nvPr/>
        </p:nvSpPr>
        <p:spPr>
          <a:xfrm>
            <a:off x="581701" y="8170648"/>
            <a:ext cx="553998" cy="215444"/>
          </a:xfrm>
          <a:prstGeom prst="rect">
            <a:avLst/>
          </a:prstGeom>
          <a:noFill/>
          <a:ln>
            <a:noFill/>
          </a:ln>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評価計画</a:t>
            </a:r>
          </a:p>
        </p:txBody>
      </p:sp>
      <p:graphicFrame>
        <p:nvGraphicFramePr>
          <p:cNvPr id="22" name="表 21">
            <a:extLst>
              <a:ext uri="{FF2B5EF4-FFF2-40B4-BE49-F238E27FC236}">
                <a16:creationId xmlns:a16="http://schemas.microsoft.com/office/drawing/2014/main" id="{B84D99ED-117C-7D01-41F6-842AF6F76B4F}"/>
              </a:ext>
            </a:extLst>
          </p:cNvPr>
          <p:cNvGraphicFramePr>
            <a:graphicFrameLocks noGrp="1"/>
          </p:cNvGraphicFramePr>
          <p:nvPr>
            <p:extLst>
              <p:ext uri="{D42A27DB-BD31-4B8C-83A1-F6EECF244321}">
                <p14:modId xmlns:p14="http://schemas.microsoft.com/office/powerpoint/2010/main" val="232996556"/>
              </p:ext>
            </p:extLst>
          </p:nvPr>
        </p:nvGraphicFramePr>
        <p:xfrm>
          <a:off x="576263" y="2885720"/>
          <a:ext cx="5327656" cy="1440000"/>
        </p:xfrm>
        <a:graphic>
          <a:graphicData uri="http://schemas.openxmlformats.org/drawingml/2006/table">
            <a:tbl>
              <a:tblPr firstRow="1" bandRow="1">
                <a:tableStyleId>{2D5ABB26-0587-4C30-8999-92F81FD0307C}</a:tableStyleId>
              </a:tblPr>
              <a:tblGrid>
                <a:gridCol w="615914">
                  <a:extLst>
                    <a:ext uri="{9D8B030D-6E8A-4147-A177-3AD203B41FA5}">
                      <a16:colId xmlns:a16="http://schemas.microsoft.com/office/drawing/2014/main" val="628977758"/>
                    </a:ext>
                  </a:extLst>
                </a:gridCol>
                <a:gridCol w="1693762">
                  <a:extLst>
                    <a:ext uri="{9D8B030D-6E8A-4147-A177-3AD203B41FA5}">
                      <a16:colId xmlns:a16="http://schemas.microsoft.com/office/drawing/2014/main" val="536128065"/>
                    </a:ext>
                  </a:extLst>
                </a:gridCol>
                <a:gridCol w="431140">
                  <a:extLst>
                    <a:ext uri="{9D8B030D-6E8A-4147-A177-3AD203B41FA5}">
                      <a16:colId xmlns:a16="http://schemas.microsoft.com/office/drawing/2014/main" val="2998558973"/>
                    </a:ext>
                  </a:extLst>
                </a:gridCol>
                <a:gridCol w="431140">
                  <a:extLst>
                    <a:ext uri="{9D8B030D-6E8A-4147-A177-3AD203B41FA5}">
                      <a16:colId xmlns:a16="http://schemas.microsoft.com/office/drawing/2014/main" val="3577496933"/>
                    </a:ext>
                  </a:extLst>
                </a:gridCol>
                <a:gridCol w="431140">
                  <a:extLst>
                    <a:ext uri="{9D8B030D-6E8A-4147-A177-3AD203B41FA5}">
                      <a16:colId xmlns:a16="http://schemas.microsoft.com/office/drawing/2014/main" val="1501818452"/>
                    </a:ext>
                  </a:extLst>
                </a:gridCol>
                <a:gridCol w="431140">
                  <a:extLst>
                    <a:ext uri="{9D8B030D-6E8A-4147-A177-3AD203B41FA5}">
                      <a16:colId xmlns:a16="http://schemas.microsoft.com/office/drawing/2014/main" val="2799363557"/>
                    </a:ext>
                  </a:extLst>
                </a:gridCol>
                <a:gridCol w="431140">
                  <a:extLst>
                    <a:ext uri="{9D8B030D-6E8A-4147-A177-3AD203B41FA5}">
                      <a16:colId xmlns:a16="http://schemas.microsoft.com/office/drawing/2014/main" val="3016687351"/>
                    </a:ext>
                  </a:extLst>
                </a:gridCol>
                <a:gridCol w="431140">
                  <a:extLst>
                    <a:ext uri="{9D8B030D-6E8A-4147-A177-3AD203B41FA5}">
                      <a16:colId xmlns:a16="http://schemas.microsoft.com/office/drawing/2014/main" val="1616226061"/>
                    </a:ext>
                  </a:extLst>
                </a:gridCol>
                <a:gridCol w="431140">
                  <a:extLst>
                    <a:ext uri="{9D8B030D-6E8A-4147-A177-3AD203B41FA5}">
                      <a16:colId xmlns:a16="http://schemas.microsoft.com/office/drawing/2014/main" val="4146116115"/>
                    </a:ext>
                  </a:extLst>
                </a:gridCol>
              </a:tblGrid>
              <a:tr h="288000">
                <a:tc rowSpan="2">
                  <a:txBody>
                    <a:bodyPr/>
                    <a:lstStyle/>
                    <a:p>
                      <a:pPr algn="ctr"/>
                      <a:r>
                        <a:rPr kumimoji="1" lang="ja-JP" altLang="en-US" sz="700" dirty="0">
                          <a:solidFill>
                            <a:schemeClr val="tx1"/>
                          </a:solidFill>
                          <a:latin typeface="ＭＳ 明朝" panose="02020609040205080304" pitchFamily="17" charset="-128"/>
                          <a:ea typeface="ＭＳ 明朝" panose="02020609040205080304" pitchFamily="17" charset="-128"/>
                        </a:rPr>
                        <a:t>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rowSpan="2">
                  <a:txBody>
                    <a:bodyPr/>
                    <a:lstStyle/>
                    <a:p>
                      <a:pPr algn="ctr"/>
                      <a:r>
                        <a:rPr kumimoji="1" lang="ja-JP" altLang="en-US" sz="700" dirty="0">
                          <a:solidFill>
                            <a:schemeClr val="tx1"/>
                          </a:solidFill>
                          <a:latin typeface="ＭＳ 明朝" panose="02020609040205080304" pitchFamily="17" charset="-128"/>
                          <a:ea typeface="ＭＳ 明朝" panose="02020609040205080304" pitchFamily="17" charset="-128"/>
                        </a:rPr>
                        <a:t>評価指標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ja-JP" altLang="en-US" sz="700" dirty="0">
                          <a:solidFill>
                            <a:schemeClr val="tx1"/>
                          </a:solidFill>
                          <a:latin typeface="ＭＳ 明朝" panose="02020609040205080304" pitchFamily="17" charset="-128"/>
                          <a:ea typeface="ＭＳ 明朝" panose="02020609040205080304" pitchFamily="17" charset="-128"/>
                        </a:rPr>
                        <a:t>計画策定</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700" dirty="0">
                          <a:solidFill>
                            <a:schemeClr val="tx1"/>
                          </a:solidFill>
                          <a:latin typeface="ＭＳ 明朝" panose="02020609040205080304" pitchFamily="17" charset="-128"/>
                          <a:ea typeface="ＭＳ 明朝" panose="02020609040205080304" pitchFamily="17" charset="-128"/>
                        </a:rPr>
                        <a:t>時実績</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gridSpan="6">
                  <a:txBody>
                    <a:bodyPr/>
                    <a:lstStyle/>
                    <a:p>
                      <a:pPr algn="ctr"/>
                      <a:r>
                        <a:rPr kumimoji="1" lang="ja-JP" altLang="en-US" sz="700" dirty="0">
                          <a:solidFill>
                            <a:schemeClr val="tx1"/>
                          </a:solidFill>
                          <a:latin typeface="ＭＳ 明朝" panose="02020609040205080304" pitchFamily="17" charset="-128"/>
                          <a:ea typeface="ＭＳ 明朝" panose="02020609040205080304" pitchFamily="17" charset="-128"/>
                        </a:rPr>
                        <a:t>目標値</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9244494"/>
                  </a:ext>
                </a:extLst>
              </a:tr>
              <a:tr h="288000">
                <a:tc vMerge="1">
                  <a:txBody>
                    <a:bodyPr/>
                    <a:lstStyle/>
                    <a:p>
                      <a:pPr algn="ctr"/>
                      <a:endParaRPr kumimoji="1" lang="en-US" altLang="ja-JP"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pPr algn="ct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700" dirty="0">
                          <a:solidFill>
                            <a:schemeClr val="tx1"/>
                          </a:solidFill>
                          <a:latin typeface="ＭＳ 明朝" panose="02020609040205080304" pitchFamily="17" charset="-128"/>
                          <a:ea typeface="ＭＳ 明朝" panose="02020609040205080304" pitchFamily="17" charset="-128"/>
                        </a:rPr>
                        <a:t>2022</a:t>
                      </a:r>
                      <a:r>
                        <a:rPr kumimoji="1" lang="ja-JP" altLang="en-US" sz="700" dirty="0">
                          <a:solidFill>
                            <a:schemeClr val="tx1"/>
                          </a:solidFill>
                          <a:latin typeface="ＭＳ 明朝" panose="02020609040205080304" pitchFamily="17" charset="-128"/>
                          <a:ea typeface="ＭＳ 明朝" panose="02020609040205080304" pitchFamily="17" charset="-128"/>
                        </a:rPr>
                        <a:t>年度</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700" dirty="0">
                          <a:solidFill>
                            <a:schemeClr val="tx1"/>
                          </a:solidFill>
                          <a:latin typeface="ＭＳ 明朝" panose="02020609040205080304" pitchFamily="17" charset="-128"/>
                          <a:ea typeface="ＭＳ 明朝" panose="02020609040205080304" pitchFamily="17" charset="-128"/>
                        </a:rPr>
                        <a:t>(R4)</a:t>
                      </a:r>
                      <a:endParaRPr kumimoji="1" lang="ja-JP" altLang="en-US" sz="7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700" dirty="0">
                          <a:solidFill>
                            <a:schemeClr val="tx1"/>
                          </a:solidFill>
                          <a:latin typeface="ＭＳ 明朝" panose="02020609040205080304" pitchFamily="17" charset="-128"/>
                          <a:ea typeface="ＭＳ 明朝" panose="02020609040205080304" pitchFamily="17" charset="-128"/>
                        </a:rPr>
                        <a:t>2024</a:t>
                      </a:r>
                      <a:r>
                        <a:rPr kumimoji="1" lang="ja-JP" altLang="en-US" sz="700" dirty="0">
                          <a:solidFill>
                            <a:schemeClr val="tx1"/>
                          </a:solidFill>
                          <a:latin typeface="ＭＳ 明朝" panose="02020609040205080304" pitchFamily="17" charset="-128"/>
                          <a:ea typeface="ＭＳ 明朝" panose="02020609040205080304" pitchFamily="17" charset="-128"/>
                        </a:rPr>
                        <a:t>年度</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700" dirty="0">
                          <a:solidFill>
                            <a:schemeClr val="tx1"/>
                          </a:solidFill>
                          <a:latin typeface="ＭＳ 明朝" panose="02020609040205080304" pitchFamily="17" charset="-128"/>
                          <a:ea typeface="ＭＳ 明朝" panose="02020609040205080304" pitchFamily="17" charset="-128"/>
                        </a:rPr>
                        <a:t>(R6)</a:t>
                      </a:r>
                      <a:endParaRPr kumimoji="1" lang="ja-JP" altLang="en-US" sz="7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700" dirty="0">
                          <a:solidFill>
                            <a:schemeClr val="tx1"/>
                          </a:solidFill>
                          <a:latin typeface="ＭＳ 明朝" panose="02020609040205080304" pitchFamily="17" charset="-128"/>
                          <a:ea typeface="ＭＳ 明朝" panose="02020609040205080304" pitchFamily="17" charset="-128"/>
                        </a:rPr>
                        <a:t>2025</a:t>
                      </a:r>
                      <a:r>
                        <a:rPr kumimoji="1" lang="ja-JP" altLang="en-US" sz="700" dirty="0">
                          <a:solidFill>
                            <a:schemeClr val="tx1"/>
                          </a:solidFill>
                          <a:latin typeface="ＭＳ 明朝" panose="02020609040205080304" pitchFamily="17" charset="-128"/>
                          <a:ea typeface="ＭＳ 明朝" panose="02020609040205080304" pitchFamily="17" charset="-128"/>
                        </a:rPr>
                        <a:t>年度</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700" dirty="0">
                          <a:solidFill>
                            <a:schemeClr val="tx1"/>
                          </a:solidFill>
                          <a:latin typeface="ＭＳ 明朝" panose="02020609040205080304" pitchFamily="17" charset="-128"/>
                          <a:ea typeface="ＭＳ 明朝" panose="02020609040205080304" pitchFamily="17" charset="-128"/>
                        </a:rPr>
                        <a:t>(R7)</a:t>
                      </a:r>
                      <a:endParaRPr kumimoji="1" lang="ja-JP" altLang="en-US" sz="7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700" dirty="0">
                          <a:solidFill>
                            <a:schemeClr val="tx1"/>
                          </a:solidFill>
                          <a:latin typeface="ＭＳ 明朝" panose="02020609040205080304" pitchFamily="17" charset="-128"/>
                          <a:ea typeface="ＭＳ 明朝" panose="02020609040205080304" pitchFamily="17" charset="-128"/>
                        </a:rPr>
                        <a:t>2026</a:t>
                      </a:r>
                      <a:r>
                        <a:rPr kumimoji="1" lang="ja-JP" altLang="en-US" sz="700" dirty="0">
                          <a:solidFill>
                            <a:schemeClr val="tx1"/>
                          </a:solidFill>
                          <a:latin typeface="ＭＳ 明朝" panose="02020609040205080304" pitchFamily="17" charset="-128"/>
                          <a:ea typeface="ＭＳ 明朝" panose="02020609040205080304" pitchFamily="17" charset="-128"/>
                        </a:rPr>
                        <a:t>年度</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700" dirty="0">
                          <a:solidFill>
                            <a:schemeClr val="tx1"/>
                          </a:solidFill>
                          <a:latin typeface="ＭＳ 明朝" panose="02020609040205080304" pitchFamily="17" charset="-128"/>
                          <a:ea typeface="ＭＳ 明朝" panose="02020609040205080304" pitchFamily="17" charset="-128"/>
                        </a:rPr>
                        <a:t>(R8)</a:t>
                      </a:r>
                      <a:endParaRPr kumimoji="1" lang="ja-JP" altLang="en-US" sz="7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700" dirty="0">
                          <a:solidFill>
                            <a:schemeClr val="tx1"/>
                          </a:solidFill>
                          <a:latin typeface="ＭＳ 明朝" panose="02020609040205080304" pitchFamily="17" charset="-128"/>
                          <a:ea typeface="ＭＳ 明朝" panose="02020609040205080304" pitchFamily="17" charset="-128"/>
                        </a:rPr>
                        <a:t>2027</a:t>
                      </a:r>
                      <a:r>
                        <a:rPr kumimoji="1" lang="ja-JP" altLang="en-US" sz="700" dirty="0">
                          <a:solidFill>
                            <a:schemeClr val="tx1"/>
                          </a:solidFill>
                          <a:latin typeface="ＭＳ 明朝" panose="02020609040205080304" pitchFamily="17" charset="-128"/>
                          <a:ea typeface="ＭＳ 明朝" panose="02020609040205080304" pitchFamily="17" charset="-128"/>
                        </a:rPr>
                        <a:t>年度</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700" dirty="0">
                          <a:solidFill>
                            <a:schemeClr val="tx1"/>
                          </a:solidFill>
                          <a:latin typeface="ＭＳ 明朝" panose="02020609040205080304" pitchFamily="17" charset="-128"/>
                          <a:ea typeface="ＭＳ 明朝" panose="02020609040205080304" pitchFamily="17" charset="-128"/>
                        </a:rPr>
                        <a:t>(R9)</a:t>
                      </a:r>
                      <a:endParaRPr kumimoji="1" lang="ja-JP" altLang="en-US" sz="7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700" dirty="0">
                          <a:solidFill>
                            <a:schemeClr val="tx1"/>
                          </a:solidFill>
                          <a:latin typeface="ＭＳ 明朝" panose="02020609040205080304" pitchFamily="17" charset="-128"/>
                          <a:ea typeface="ＭＳ 明朝" panose="02020609040205080304" pitchFamily="17" charset="-128"/>
                        </a:rPr>
                        <a:t>2028</a:t>
                      </a:r>
                      <a:r>
                        <a:rPr kumimoji="1" lang="ja-JP" altLang="en-US" sz="700" dirty="0">
                          <a:solidFill>
                            <a:schemeClr val="tx1"/>
                          </a:solidFill>
                          <a:latin typeface="ＭＳ 明朝" panose="02020609040205080304" pitchFamily="17" charset="-128"/>
                          <a:ea typeface="ＭＳ 明朝" panose="02020609040205080304" pitchFamily="17" charset="-128"/>
                        </a:rPr>
                        <a:t>年度</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700" dirty="0">
                          <a:solidFill>
                            <a:schemeClr val="tx1"/>
                          </a:solidFill>
                          <a:latin typeface="ＭＳ 明朝" panose="02020609040205080304" pitchFamily="17" charset="-128"/>
                          <a:ea typeface="ＭＳ 明朝" panose="02020609040205080304" pitchFamily="17" charset="-128"/>
                        </a:rPr>
                        <a:t>(R10)</a:t>
                      </a:r>
                      <a:endParaRPr kumimoji="1" lang="ja-JP" altLang="en-US" sz="7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700" dirty="0">
                          <a:solidFill>
                            <a:schemeClr val="tx1"/>
                          </a:solidFill>
                          <a:latin typeface="ＭＳ 明朝" panose="02020609040205080304" pitchFamily="17" charset="-128"/>
                          <a:ea typeface="ＭＳ 明朝" panose="02020609040205080304" pitchFamily="17" charset="-128"/>
                        </a:rPr>
                        <a:t>2029</a:t>
                      </a:r>
                      <a:r>
                        <a:rPr kumimoji="1" lang="ja-JP" altLang="en-US" sz="700" dirty="0">
                          <a:solidFill>
                            <a:schemeClr val="tx1"/>
                          </a:solidFill>
                          <a:latin typeface="ＭＳ 明朝" panose="02020609040205080304" pitchFamily="17" charset="-128"/>
                          <a:ea typeface="ＭＳ 明朝" panose="02020609040205080304" pitchFamily="17" charset="-128"/>
                        </a:rPr>
                        <a:t>年度</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700" dirty="0">
                          <a:solidFill>
                            <a:schemeClr val="tx1"/>
                          </a:solidFill>
                          <a:latin typeface="ＭＳ 明朝" panose="02020609040205080304" pitchFamily="17" charset="-128"/>
                          <a:ea typeface="ＭＳ 明朝" panose="02020609040205080304" pitchFamily="17" charset="-128"/>
                        </a:rPr>
                        <a:t>(R11)</a:t>
                      </a:r>
                      <a:endParaRPr kumimoji="1" lang="ja-JP" altLang="en-US" sz="7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extLst>
                  <a:ext uri="{0D108BD9-81ED-4DB2-BD59-A6C34878D82A}">
                    <a16:rowId xmlns:a16="http://schemas.microsoft.com/office/drawing/2014/main" val="216579070"/>
                  </a:ext>
                </a:extLst>
              </a:tr>
              <a:tr h="432000">
                <a:tc>
                  <a:txBody>
                    <a:bodyPr/>
                    <a:lstStyle/>
                    <a:p>
                      <a:pPr algn="ctr"/>
                      <a:r>
                        <a:rPr kumimoji="1" lang="ja-JP" altLang="en-US" sz="700" dirty="0">
                          <a:solidFill>
                            <a:schemeClr val="tx1"/>
                          </a:solidFill>
                          <a:latin typeface="ＭＳ 明朝" panose="02020609040205080304" pitchFamily="17" charset="-128"/>
                          <a:ea typeface="ＭＳ 明朝" panose="02020609040205080304" pitchFamily="17" charset="-128"/>
                        </a:rPr>
                        <a:t>アウトカム</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700" dirty="0">
                          <a:solidFill>
                            <a:schemeClr val="tx1"/>
                          </a:solidFill>
                          <a:latin typeface="ＭＳ 明朝" panose="02020609040205080304" pitchFamily="17" charset="-128"/>
                          <a:ea typeface="ＭＳ 明朝" panose="02020609040205080304" pitchFamily="17" charset="-128"/>
                        </a:rPr>
                        <a:t>(</a:t>
                      </a:r>
                      <a:r>
                        <a:rPr kumimoji="1" lang="ja-JP" altLang="en-US" sz="700" dirty="0">
                          <a:solidFill>
                            <a:schemeClr val="tx1"/>
                          </a:solidFill>
                          <a:latin typeface="ＭＳ 明朝" panose="02020609040205080304" pitchFamily="17" charset="-128"/>
                          <a:ea typeface="ＭＳ 明朝" panose="02020609040205080304" pitchFamily="17" charset="-128"/>
                        </a:rPr>
                        <a:t>成果</a:t>
                      </a:r>
                      <a:r>
                        <a:rPr kumimoji="1" lang="en-US" altLang="ja-JP" sz="700" dirty="0">
                          <a:solidFill>
                            <a:schemeClr val="tx1"/>
                          </a:solidFill>
                          <a:latin typeface="ＭＳ 明朝" panose="02020609040205080304" pitchFamily="17" charset="-128"/>
                          <a:ea typeface="ＭＳ 明朝" panose="02020609040205080304" pitchFamily="17" charset="-128"/>
                        </a:rPr>
                        <a:t>)</a:t>
                      </a:r>
                    </a:p>
                    <a:p>
                      <a:pPr algn="ctr"/>
                      <a:r>
                        <a:rPr kumimoji="1" lang="ja-JP" altLang="en-US" sz="700" dirty="0">
                          <a:solidFill>
                            <a:schemeClr val="tx1"/>
                          </a:solidFill>
                          <a:latin typeface="ＭＳ 明朝" panose="02020609040205080304" pitchFamily="17" charset="-128"/>
                          <a:ea typeface="ＭＳ 明朝" panose="02020609040205080304" pitchFamily="17" charset="-128"/>
                        </a:rPr>
                        <a:t>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700" dirty="0">
                          <a:solidFill>
                            <a:schemeClr val="tx1"/>
                          </a:solidFill>
                          <a:latin typeface="ＭＳ 明朝" panose="02020609040205080304" pitchFamily="17" charset="-128"/>
                          <a:ea typeface="ＭＳ 明朝" panose="02020609040205080304" pitchFamily="17" charset="-128"/>
                        </a:rPr>
                        <a:t>対象者の服薬状況の改善割合</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0.0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50.0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52.0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54.0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56.0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58.0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60.0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1128222"/>
                  </a:ext>
                </a:extLst>
              </a:tr>
              <a:tr h="432000">
                <a:tc>
                  <a:txBody>
                    <a:bodyPr/>
                    <a:lstStyle/>
                    <a:p>
                      <a:pPr algn="ctr"/>
                      <a:r>
                        <a:rPr kumimoji="1" lang="ja-JP" altLang="en-US" sz="700" dirty="0">
                          <a:solidFill>
                            <a:schemeClr val="tx1"/>
                          </a:solidFill>
                          <a:latin typeface="ＭＳ 明朝" panose="02020609040205080304" pitchFamily="17" charset="-128"/>
                          <a:ea typeface="ＭＳ 明朝" panose="02020609040205080304" pitchFamily="17" charset="-128"/>
                        </a:rPr>
                        <a:t>アウトプット</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700" dirty="0">
                          <a:solidFill>
                            <a:schemeClr val="tx1"/>
                          </a:solidFill>
                          <a:latin typeface="ＭＳ 明朝" panose="02020609040205080304" pitchFamily="17" charset="-128"/>
                          <a:ea typeface="ＭＳ 明朝" panose="02020609040205080304" pitchFamily="17" charset="-128"/>
                        </a:rPr>
                        <a:t>(</a:t>
                      </a:r>
                      <a:r>
                        <a:rPr kumimoji="1" lang="ja-JP" altLang="en-US" sz="700" dirty="0">
                          <a:solidFill>
                            <a:schemeClr val="tx1"/>
                          </a:solidFill>
                          <a:latin typeface="ＭＳ 明朝" panose="02020609040205080304" pitchFamily="17" charset="-128"/>
                          <a:ea typeface="ＭＳ 明朝" panose="02020609040205080304" pitchFamily="17" charset="-128"/>
                        </a:rPr>
                        <a:t>実施量･率</a:t>
                      </a:r>
                      <a:r>
                        <a:rPr kumimoji="1" lang="en-US" altLang="ja-JP" sz="700" dirty="0">
                          <a:solidFill>
                            <a:schemeClr val="tx1"/>
                          </a:solidFill>
                          <a:latin typeface="ＭＳ 明朝" panose="02020609040205080304" pitchFamily="17" charset="-128"/>
                          <a:ea typeface="ＭＳ 明朝" panose="02020609040205080304" pitchFamily="17" charset="-128"/>
                        </a:rPr>
                        <a:t>)</a:t>
                      </a:r>
                    </a:p>
                    <a:p>
                      <a:pPr algn="ctr"/>
                      <a:r>
                        <a:rPr kumimoji="1" lang="ja-JP" altLang="en-US" sz="700" dirty="0">
                          <a:solidFill>
                            <a:schemeClr val="tx1"/>
                          </a:solidFill>
                          <a:latin typeface="ＭＳ 明朝" panose="02020609040205080304" pitchFamily="17" charset="-128"/>
                          <a:ea typeface="ＭＳ 明朝" panose="02020609040205080304" pitchFamily="17" charset="-128"/>
                        </a:rPr>
                        <a:t>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700" dirty="0">
                          <a:solidFill>
                            <a:schemeClr val="tx1"/>
                          </a:solidFill>
                          <a:latin typeface="ＭＳ 明朝" panose="02020609040205080304" pitchFamily="17" charset="-128"/>
                          <a:ea typeface="ＭＳ 明朝" panose="02020609040205080304" pitchFamily="17" charset="-128"/>
                        </a:rPr>
                        <a:t>対象者に対する通知・指導割合</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0.0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60.0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62.0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64.0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66.0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68.0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70.0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8710224"/>
                  </a:ext>
                </a:extLst>
              </a:tr>
            </a:tbl>
          </a:graphicData>
        </a:graphic>
      </p:graphicFrame>
      <p:graphicFrame>
        <p:nvGraphicFramePr>
          <p:cNvPr id="23" name="表 22">
            <a:extLst>
              <a:ext uri="{FF2B5EF4-FFF2-40B4-BE49-F238E27FC236}">
                <a16:creationId xmlns:a16="http://schemas.microsoft.com/office/drawing/2014/main" id="{CEF1EDC0-14FF-89F5-640D-83E77E4AC763}"/>
              </a:ext>
            </a:extLst>
          </p:cNvPr>
          <p:cNvGraphicFramePr>
            <a:graphicFrameLocks noGrp="1"/>
          </p:cNvGraphicFramePr>
          <p:nvPr>
            <p:extLst>
              <p:ext uri="{D42A27DB-BD31-4B8C-83A1-F6EECF244321}">
                <p14:modId xmlns:p14="http://schemas.microsoft.com/office/powerpoint/2010/main" val="3398428384"/>
              </p:ext>
            </p:extLst>
          </p:nvPr>
        </p:nvGraphicFramePr>
        <p:xfrm>
          <a:off x="576263" y="4407436"/>
          <a:ext cx="5327650" cy="648000"/>
        </p:xfrm>
        <a:graphic>
          <a:graphicData uri="http://schemas.openxmlformats.org/drawingml/2006/table">
            <a:tbl>
              <a:tblPr firstRow="1" bandRow="1">
                <a:tableStyleId>{2D5ABB26-0587-4C30-8999-92F81FD0307C}</a:tableStyleId>
              </a:tblPr>
              <a:tblGrid>
                <a:gridCol w="862278">
                  <a:extLst>
                    <a:ext uri="{9D8B030D-6E8A-4147-A177-3AD203B41FA5}">
                      <a16:colId xmlns:a16="http://schemas.microsoft.com/office/drawing/2014/main" val="2752290969"/>
                    </a:ext>
                  </a:extLst>
                </a:gridCol>
                <a:gridCol w="4465372">
                  <a:extLst>
                    <a:ext uri="{9D8B030D-6E8A-4147-A177-3AD203B41FA5}">
                      <a16:colId xmlns:a16="http://schemas.microsoft.com/office/drawing/2014/main" val="2714697364"/>
                    </a:ext>
                  </a:extLst>
                </a:gridCol>
              </a:tblGrid>
              <a:tr h="648000">
                <a:tc>
                  <a:txBody>
                    <a:bodyPr/>
                    <a:lstStyle/>
                    <a:p>
                      <a:pPr algn="ctr"/>
                      <a:r>
                        <a:rPr kumimoji="1" lang="ja-JP" altLang="en-US" sz="700" dirty="0">
                          <a:solidFill>
                            <a:schemeClr val="tx1"/>
                          </a:solidFill>
                          <a:latin typeface="ＭＳ 明朝" panose="02020609040205080304" pitchFamily="17" charset="-128"/>
                          <a:ea typeface="ＭＳ 明朝" panose="02020609040205080304" pitchFamily="17" charset="-128"/>
                        </a:rPr>
                        <a:t>目標を達成するため</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700" dirty="0">
                          <a:solidFill>
                            <a:schemeClr val="tx1"/>
                          </a:solidFill>
                          <a:latin typeface="ＭＳ 明朝" panose="02020609040205080304" pitchFamily="17" charset="-128"/>
                          <a:ea typeface="ＭＳ 明朝" panose="02020609040205080304" pitchFamily="17" charset="-128"/>
                        </a:rPr>
                        <a:t>の主な戦略</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marL="108000" indent="-108000"/>
                      <a:r>
                        <a:rPr kumimoji="1" lang="ja-JP" altLang="en-US" sz="700" dirty="0">
                          <a:solidFill>
                            <a:schemeClr val="tx1"/>
                          </a:solidFill>
                          <a:latin typeface="ＭＳ 明朝" panose="02020609040205080304" pitchFamily="17" charset="-128"/>
                          <a:ea typeface="ＭＳ 明朝" panose="02020609040205080304" pitchFamily="17" charset="-128"/>
                        </a:rPr>
                        <a:t>ＫＤＢシステムを活用し対象者を抽出、健康づくり担当課の保健師と連携し対象者に通知及び指導を行う。</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graphicFrame>
        <p:nvGraphicFramePr>
          <p:cNvPr id="24" name="表 23">
            <a:extLst>
              <a:ext uri="{FF2B5EF4-FFF2-40B4-BE49-F238E27FC236}">
                <a16:creationId xmlns:a16="http://schemas.microsoft.com/office/drawing/2014/main" id="{701A2EAD-9894-76CB-53B7-1ACA4CF5A662}"/>
              </a:ext>
            </a:extLst>
          </p:cNvPr>
          <p:cNvGraphicFramePr>
            <a:graphicFrameLocks noGrp="1"/>
          </p:cNvGraphicFramePr>
          <p:nvPr>
            <p:extLst>
              <p:ext uri="{D42A27DB-BD31-4B8C-83A1-F6EECF244321}">
                <p14:modId xmlns:p14="http://schemas.microsoft.com/office/powerpoint/2010/main" val="433363446"/>
              </p:ext>
            </p:extLst>
          </p:nvPr>
        </p:nvGraphicFramePr>
        <p:xfrm>
          <a:off x="576264" y="8356694"/>
          <a:ext cx="5327650" cy="540000"/>
        </p:xfrm>
        <a:graphic>
          <a:graphicData uri="http://schemas.openxmlformats.org/drawingml/2006/table">
            <a:tbl>
              <a:tblPr firstRow="1" bandRow="1">
                <a:tableStyleId>{2D5ABB26-0587-4C30-8999-92F81FD0307C}</a:tableStyleId>
              </a:tblPr>
              <a:tblGrid>
                <a:gridCol w="5327650">
                  <a:extLst>
                    <a:ext uri="{9D8B030D-6E8A-4147-A177-3AD203B41FA5}">
                      <a16:colId xmlns:a16="http://schemas.microsoft.com/office/drawing/2014/main" val="2714697364"/>
                    </a:ext>
                  </a:extLst>
                </a:gridCol>
              </a:tblGrid>
              <a:tr h="540000">
                <a:tc>
                  <a:txBody>
                    <a:bodyPr/>
                    <a:lstStyle/>
                    <a:p>
                      <a:pPr marL="0" indent="0"/>
                      <a:r>
                        <a:rPr kumimoji="1" lang="ja-JP" altLang="en-US" sz="700" dirty="0">
                          <a:solidFill>
                            <a:schemeClr val="tx1"/>
                          </a:solidFill>
                          <a:latin typeface="ＭＳ 明朝" panose="02020609040205080304" pitchFamily="17" charset="-128"/>
                          <a:ea typeface="ＭＳ 明朝" panose="02020609040205080304" pitchFamily="17" charset="-128"/>
                        </a:rPr>
                        <a:t>アウトカム指標「対象者の服薬状況の改善割合」はＫＤＢシステムから出力される服薬状況を活用し、対象者の通知・指導前後の服薬状況を比較し改善している者の割合を確認する。服薬状況の改善割合が高ければ、多くの薬を飲んでいることにより、薬の相互作用や飲み間違い・飲み忘れ等により引き起こされる有害事象（ポリファーマシー）のリスク軽減ができたことを意味す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4" name="スライド番号プレースホルダー 3">
            <a:extLst>
              <a:ext uri="{FF2B5EF4-FFF2-40B4-BE49-F238E27FC236}">
                <a16:creationId xmlns:a16="http://schemas.microsoft.com/office/drawing/2014/main" id="{3C44D9E6-C793-3ACE-5D42-C2A586AC83F9}"/>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800" b="0" i="0" u="none" strike="noStrike" kern="1200" cap="none" spc="0" normalizeH="0" baseline="0" noProof="0" smtClean="0">
                <a:ln>
                  <a:noFill/>
                </a:ln>
                <a:solidFill>
                  <a:srgbClr val="898989"/>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1" lang="ja-JP" altLang="en-US" sz="800" b="0" i="0" u="none" strike="noStrike" kern="1200" cap="none" spc="0" normalizeH="0" baseline="0" noProof="0" dirty="0">
              <a:ln>
                <a:noFill/>
              </a:ln>
              <a:solidFill>
                <a:srgbClr val="898989"/>
              </a:solidFill>
              <a:effectLst/>
              <a:uLnTx/>
              <a:uFillTx/>
            </a:endParaRPr>
          </a:p>
        </p:txBody>
      </p:sp>
      <p:sp>
        <p:nvSpPr>
          <p:cNvPr id="2" name="テキスト ボックス 1">
            <a:extLst>
              <a:ext uri="{FF2B5EF4-FFF2-40B4-BE49-F238E27FC236}">
                <a16:creationId xmlns:a16="http://schemas.microsoft.com/office/drawing/2014/main" id="{AEFE8FFD-5F3F-4515-60B8-37605D7F919F}"/>
              </a:ext>
            </a:extLst>
          </p:cNvPr>
          <p:cNvSpPr txBox="1"/>
          <p:nvPr/>
        </p:nvSpPr>
        <p:spPr>
          <a:xfrm>
            <a:off x="2935101" y="2698294"/>
            <a:ext cx="2974571" cy="215444"/>
          </a:xfrm>
          <a:prstGeom prst="rect">
            <a:avLst/>
          </a:prstGeom>
          <a:noFill/>
          <a:ln>
            <a:noFill/>
          </a:ln>
        </p:spPr>
        <p:txBody>
          <a:bodyPr wrap="square" l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太枠の</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2026</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年度は中間評価年度、</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2029</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年度は最終評価年度</a:t>
            </a:r>
          </a:p>
        </p:txBody>
      </p:sp>
      <p:sp>
        <p:nvSpPr>
          <p:cNvPr id="9" name="テキスト ボックス 8">
            <a:extLst>
              <a:ext uri="{FF2B5EF4-FFF2-40B4-BE49-F238E27FC236}">
                <a16:creationId xmlns:a16="http://schemas.microsoft.com/office/drawing/2014/main" id="{2510613E-59C1-56C6-6402-DCAB94F819C5}"/>
              </a:ext>
            </a:extLst>
          </p:cNvPr>
          <p:cNvSpPr txBox="1"/>
          <p:nvPr/>
        </p:nvSpPr>
        <p:spPr>
          <a:xfrm>
            <a:off x="581701" y="2690869"/>
            <a:ext cx="669414" cy="215444"/>
          </a:xfrm>
          <a:prstGeom prst="rect">
            <a:avLst/>
          </a:prstGeom>
          <a:noFill/>
          <a:ln>
            <a:noFill/>
          </a:ln>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今後の目標</a:t>
            </a:r>
          </a:p>
        </p:txBody>
      </p:sp>
      <p:sp>
        <p:nvSpPr>
          <p:cNvPr id="10" name="テキスト ボックス 9">
            <a:extLst>
              <a:ext uri="{FF2B5EF4-FFF2-40B4-BE49-F238E27FC236}">
                <a16:creationId xmlns:a16="http://schemas.microsoft.com/office/drawing/2014/main" id="{66E50386-EF8F-0267-F8D8-CAF574BFA6B4}"/>
              </a:ext>
            </a:extLst>
          </p:cNvPr>
          <p:cNvSpPr txBox="1">
            <a:spLocks/>
          </p:cNvSpPr>
          <p:nvPr/>
        </p:nvSpPr>
        <p:spPr>
          <a:xfrm>
            <a:off x="581701" y="5155456"/>
            <a:ext cx="1708160" cy="215444"/>
          </a:xfrm>
          <a:prstGeom prst="rect">
            <a:avLst/>
          </a:prstGeom>
          <a:noFill/>
          <a:ln>
            <a:noFill/>
          </a:ln>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現在までの実施方法</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プロセス</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601709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_大_3">
            <a:extLst>
              <a:ext uri="{FF2B5EF4-FFF2-40B4-BE49-F238E27FC236}">
                <a16:creationId xmlns:a16="http://schemas.microsoft.com/office/drawing/2014/main" id="{2F24F9C8-DE8D-3BC9-CA8F-E045D4EEAA58}"/>
              </a:ext>
            </a:extLst>
          </p:cNvPr>
          <p:cNvSpPr txBox="1">
            <a:spLocks noChangeAspect="1"/>
          </p:cNvSpPr>
          <p:nvPr/>
        </p:nvSpPr>
        <p:spPr>
          <a:xfrm>
            <a:off x="-1" y="-4836"/>
            <a:ext cx="6483927" cy="389392"/>
          </a:xfrm>
          <a:prstGeom prst="rect">
            <a:avLst/>
          </a:prstGeom>
          <a:solidFill>
            <a:srgbClr val="D9D9D9"/>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800" b="1"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第</a:t>
            </a:r>
            <a:r>
              <a:rPr kumimoji="0" lang="en-US" altLang="ja-JP" sz="1800" b="1"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1</a:t>
            </a:r>
            <a:r>
              <a:rPr kumimoji="0" lang="ja-JP" altLang="en-US" sz="1800" b="1"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章計画策定について</a:t>
            </a:r>
          </a:p>
        </p:txBody>
      </p:sp>
      <p:sp>
        <p:nvSpPr>
          <p:cNvPr id="16" name="テキスト ボックス 15">
            <a:extLst>
              <a:ext uri="{FF2B5EF4-FFF2-40B4-BE49-F238E27FC236}">
                <a16:creationId xmlns:a16="http://schemas.microsoft.com/office/drawing/2014/main" id="{A31499A0-2C35-F670-DB20-5B985A78870A}"/>
              </a:ext>
            </a:extLst>
          </p:cNvPr>
          <p:cNvSpPr txBox="1">
            <a:spLocks noChangeAspect="1"/>
          </p:cNvSpPr>
          <p:nvPr/>
        </p:nvSpPr>
        <p:spPr>
          <a:xfrm>
            <a:off x="606011" y="539750"/>
            <a:ext cx="5298372" cy="338554"/>
          </a:xfrm>
          <a:prstGeom prst="rect">
            <a:avLst/>
          </a:prstGeom>
          <a:noFill/>
          <a:ln>
            <a:noFill/>
          </a:ln>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rPr>
              <a:t>1.</a:t>
            </a:r>
            <a:r>
              <a:rPr kumimoji="0" lang="ja-JP" altLang="en-US" sz="1600" b="1"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rPr>
              <a:t>計画の基本的事項</a:t>
            </a:r>
            <a:endParaRPr kumimoji="1" lang="en-US" altLang="ja-JP" sz="1600" b="1"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827E1A87-9067-B7F0-5D8B-CC1BBDE00F38}"/>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800" b="0" i="0" u="none" strike="noStrike" kern="1200" cap="none" spc="0" normalizeH="0" baseline="0" noProof="0" smtClean="0">
                <a:ln>
                  <a:noFill/>
                </a:ln>
                <a:solidFill>
                  <a:srgbClr val="898989"/>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1" lang="ja-JP" altLang="en-US" sz="800" b="0" i="0" u="none" strike="noStrike" kern="1200" cap="none" spc="0" normalizeH="0" baseline="0" noProof="0" dirty="0">
              <a:ln>
                <a:noFill/>
              </a:ln>
              <a:solidFill>
                <a:srgbClr val="898989"/>
              </a:solidFill>
              <a:effectLst/>
              <a:uLnTx/>
              <a:uFillTx/>
            </a:endParaRPr>
          </a:p>
        </p:txBody>
      </p:sp>
      <p:sp>
        <p:nvSpPr>
          <p:cNvPr id="19" name="タイトル 1">
            <a:extLst>
              <a:ext uri="{FF2B5EF4-FFF2-40B4-BE49-F238E27FC236}">
                <a16:creationId xmlns:a16="http://schemas.microsoft.com/office/drawing/2014/main" id="{8B88E61E-E0E1-40E0-A693-291A82B45887}"/>
              </a:ext>
            </a:extLst>
          </p:cNvPr>
          <p:cNvSpPr txBox="1">
            <a:spLocks noChangeAspect="1"/>
          </p:cNvSpPr>
          <p:nvPr/>
        </p:nvSpPr>
        <p:spPr>
          <a:xfrm>
            <a:off x="576263" y="910770"/>
            <a:ext cx="5400127" cy="20015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43201" rIns="90000" bIns="43201" rtlCol="0" anchor="t">
            <a:noAutofit/>
          </a:bodyPr>
          <a:lstStyle/>
          <a:p>
            <a:pPr marL="0" marR="0" lvl="0" indent="0" algn="just" defTabSz="914400" rtl="0" eaLnBrk="1" fontAlgn="auto" latinLnBrk="0" hangingPunct="1">
              <a:lnSpc>
                <a:spcPct val="125000"/>
              </a:lnSpc>
              <a:spcBef>
                <a:spcPct val="0"/>
              </a:spcBef>
              <a:spcAft>
                <a:spcPts val="0"/>
              </a:spcAft>
              <a:buClrTx/>
              <a:buSzTx/>
              <a:buFontTx/>
              <a:buNone/>
              <a:tabLst/>
              <a:defRPr/>
            </a:pPr>
            <a:r>
              <a:rPr kumimoji="0" lang="en-US" altLang="ja-JP" sz="1200" b="0" i="0" u="none" strike="noStrike" kern="0" cap="none"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(1)</a:t>
            </a:r>
            <a:r>
              <a:rPr kumimoji="0" lang="ja-JP" altLang="en-US" sz="1200" b="0" i="0" u="none" strike="noStrike" kern="0" cap="none"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趣旨</a:t>
            </a:r>
            <a:endParaRPr kumimoji="0" lang="en-US" altLang="ja-JP" sz="1200" b="0" i="0" u="none" strike="noStrike" kern="0" cap="none"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lvl="0" algn="just">
              <a:lnSpc>
                <a:spcPct val="125000"/>
              </a:lnSpc>
              <a:spcBef>
                <a:spcPct val="0"/>
              </a:spcBef>
              <a:defRPr/>
            </a:pPr>
            <a:r>
              <a:rPr lang="zh-TW" altLang="en-US" sz="1200" kern="0" dirty="0">
                <a:latin typeface="ＭＳ 明朝" panose="02020609040205080304" pitchFamily="17" charset="-128"/>
                <a:ea typeface="ＭＳ 明朝" panose="02020609040205080304" pitchFamily="17" charset="-128"/>
              </a:rPr>
              <a:t>風間浦村</a:t>
            </a:r>
            <a:r>
              <a:rPr lang="ja-JP" altLang="en-US" sz="1200" dirty="0">
                <a:latin typeface="ＭＳ 明朝" panose="02020609040205080304" pitchFamily="17" charset="-128"/>
                <a:ea typeface="ＭＳ 明朝" panose="02020609040205080304" pitchFamily="17" charset="-128"/>
              </a:rPr>
              <a:t>国民健康保険保健事業計画</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以下</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データヘルス計画</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という。</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は、</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国民健康保険法に基づく保健事業の実施等に関する指針の一部改正について</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平成</a:t>
            </a:r>
            <a:r>
              <a:rPr lang="en-US" altLang="ja-JP" sz="1200" dirty="0">
                <a:latin typeface="ＭＳ 明朝" panose="02020609040205080304" pitchFamily="17" charset="-128"/>
                <a:ea typeface="ＭＳ 明朝" panose="02020609040205080304" pitchFamily="17" charset="-128"/>
              </a:rPr>
              <a:t>26</a:t>
            </a:r>
            <a:r>
              <a:rPr lang="ja-JP" altLang="en-US" sz="1200" dirty="0">
                <a:latin typeface="ＭＳ 明朝" panose="02020609040205080304" pitchFamily="17" charset="-128"/>
                <a:ea typeface="ＭＳ 明朝" panose="02020609040205080304" pitchFamily="17" charset="-128"/>
              </a:rPr>
              <a:t>年</a:t>
            </a:r>
            <a:r>
              <a:rPr lang="en-US" altLang="ja-JP" sz="1200" dirty="0">
                <a:latin typeface="ＭＳ 明朝" panose="02020609040205080304" pitchFamily="17" charset="-128"/>
                <a:ea typeface="ＭＳ 明朝" panose="02020609040205080304" pitchFamily="17" charset="-128"/>
              </a:rPr>
              <a:t>3</a:t>
            </a:r>
            <a:r>
              <a:rPr lang="ja-JP" altLang="en-US" sz="1200" dirty="0">
                <a:latin typeface="ＭＳ 明朝" panose="02020609040205080304" pitchFamily="17" charset="-128"/>
                <a:ea typeface="ＭＳ 明朝" panose="02020609040205080304" pitchFamily="17" charset="-128"/>
              </a:rPr>
              <a:t>月</a:t>
            </a:r>
            <a:r>
              <a:rPr lang="en-US" altLang="ja-JP" sz="1200" dirty="0">
                <a:latin typeface="ＭＳ 明朝" panose="02020609040205080304" pitchFamily="17" charset="-128"/>
                <a:ea typeface="ＭＳ 明朝" panose="02020609040205080304" pitchFamily="17" charset="-128"/>
              </a:rPr>
              <a:t>31</a:t>
            </a:r>
            <a:r>
              <a:rPr lang="ja-JP" altLang="en-US" sz="1200" dirty="0">
                <a:latin typeface="ＭＳ 明朝" panose="02020609040205080304" pitchFamily="17" charset="-128"/>
                <a:ea typeface="ＭＳ 明朝" panose="02020609040205080304" pitchFamily="17" charset="-128"/>
              </a:rPr>
              <a:t>日付け厚生労働省保険局長通知</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に基づき、健康･医療情報を活用して、</a:t>
            </a:r>
            <a:r>
              <a:rPr lang="en-US" altLang="ja-JP" sz="1200" dirty="0">
                <a:latin typeface="ＭＳ 明朝" panose="02020609040205080304" pitchFamily="17" charset="-128"/>
                <a:ea typeface="ＭＳ 明朝" panose="02020609040205080304" pitchFamily="17" charset="-128"/>
              </a:rPr>
              <a:t>PDCA</a:t>
            </a:r>
            <a:r>
              <a:rPr lang="ja-JP" altLang="en-US" sz="1200" dirty="0">
                <a:latin typeface="ＭＳ 明朝" panose="02020609040205080304" pitchFamily="17" charset="-128"/>
                <a:ea typeface="ＭＳ 明朝" panose="02020609040205080304" pitchFamily="17" charset="-128"/>
              </a:rPr>
              <a:t>サイクルに沿った保健事業の実施及び評価を行うために策定するものです。風間浦村国民健康保険の保険者である風間浦村は、データヘルス計画を指標として、生活習慣病対策をはじめとした各事業を効果的かつ効率的に実施し、被保険者の健康増進及び疾病予防、ひいては長期的な医療費抑制を目指す</a:t>
            </a:r>
            <a:r>
              <a:rPr lang="ja-JP" altLang="en-US" sz="1200" dirty="0">
                <a:solidFill>
                  <a:schemeClr val="tx1"/>
                </a:solidFill>
                <a:latin typeface="ＭＳ 明朝" panose="02020609040205080304" pitchFamily="17" charset="-128"/>
                <a:ea typeface="ＭＳ 明朝" panose="02020609040205080304" pitchFamily="17" charset="-128"/>
              </a:rPr>
              <a:t>ものとします</a:t>
            </a:r>
            <a:r>
              <a:rPr lang="ja-JP" altLang="en-US" sz="1200" dirty="0">
                <a:latin typeface="ＭＳ 明朝" panose="02020609040205080304" pitchFamily="17" charset="-128"/>
                <a:ea typeface="ＭＳ 明朝" panose="02020609040205080304" pitchFamily="17" charset="-128"/>
              </a:rPr>
              <a:t>。</a:t>
            </a:r>
            <a:endParaRPr kumimoji="1" lang="en-US" altLang="ja-JP" sz="1200" b="0" i="0" u="none" strike="noStrike" kern="1200" cap="none"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20" name="タイトル 1">
            <a:extLst>
              <a:ext uri="{FF2B5EF4-FFF2-40B4-BE49-F238E27FC236}">
                <a16:creationId xmlns:a16="http://schemas.microsoft.com/office/drawing/2014/main" id="{50C30F73-24D1-4ED3-9D76-8369B340BB31}"/>
              </a:ext>
            </a:extLst>
          </p:cNvPr>
          <p:cNvSpPr txBox="1">
            <a:spLocks noChangeAspect="1"/>
          </p:cNvSpPr>
          <p:nvPr/>
        </p:nvSpPr>
        <p:spPr>
          <a:xfrm>
            <a:off x="576263" y="3027052"/>
            <a:ext cx="5400000" cy="255577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43201" rIns="90000" bIns="43201" rtlCol="0" anchor="t">
            <a:noAutofit/>
          </a:bodyPr>
          <a:lstStyle/>
          <a:p>
            <a:pPr marL="0" marR="0" lvl="0" indent="0" algn="just" defTabSz="914400" rtl="0" eaLnBrk="1" fontAlgn="auto" latinLnBrk="0" hangingPunct="1">
              <a:lnSpc>
                <a:spcPct val="125000"/>
              </a:lnSpc>
              <a:spcBef>
                <a:spcPct val="0"/>
              </a:spcBef>
              <a:spcAft>
                <a:spcPts val="0"/>
              </a:spcAft>
              <a:buClrTx/>
              <a:buSzTx/>
              <a:buFontTx/>
              <a:buNone/>
              <a:tabLst/>
              <a:defRPr/>
            </a:pPr>
            <a:r>
              <a:rPr kumimoji="0" lang="en-US" altLang="ja-JP" sz="1200" b="0" i="0" u="none" strike="noStrike" kern="0" cap="none"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(2)</a:t>
            </a:r>
            <a:r>
              <a:rPr kumimoji="0" lang="ja-JP" altLang="en-US" sz="1200" b="0" i="0" u="none" strike="noStrike" kern="0" cap="none"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背景</a:t>
            </a:r>
            <a:endParaRPr kumimoji="0" lang="en-US" altLang="ja-JP" sz="1200" b="0" i="0" u="none" strike="noStrike" kern="0" cap="none"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just" defTabSz="914400" rtl="0" eaLnBrk="1" fontAlgn="auto" latinLnBrk="0" hangingPunct="1">
              <a:lnSpc>
                <a:spcPct val="125000"/>
              </a:lnSpc>
              <a:spcBef>
                <a:spcPct val="0"/>
              </a:spcBef>
              <a:spcAft>
                <a:spcPts val="0"/>
              </a:spcAft>
              <a:buClrTx/>
              <a:buSzTx/>
              <a:buFontTx/>
              <a:buNone/>
              <a:tabLst/>
              <a:defRPr/>
            </a:pPr>
            <a:r>
              <a:rPr lang="ja-JP" altLang="en-US" sz="1200" dirty="0">
                <a:latin typeface="ＭＳ 明朝" panose="02020609040205080304" pitchFamily="17" charset="-128"/>
                <a:ea typeface="ＭＳ 明朝" panose="02020609040205080304" pitchFamily="17" charset="-128"/>
              </a:rPr>
              <a:t>近年、特定健康診査の実施や診療報酬明細書等</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以下</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レセプト等</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という。</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の電子化の進展、国保データベース</a:t>
            </a:r>
            <a:r>
              <a:rPr lang="en-US" altLang="ja-JP" sz="1200" dirty="0">
                <a:latin typeface="ＭＳ 明朝" panose="02020609040205080304" pitchFamily="17" charset="-128"/>
                <a:ea typeface="ＭＳ 明朝" panose="02020609040205080304" pitchFamily="17" charset="-128"/>
              </a:rPr>
              <a:t>(KDB)</a:t>
            </a:r>
            <a:r>
              <a:rPr lang="ja-JP" altLang="en-US" sz="1200" dirty="0">
                <a:latin typeface="ＭＳ 明朝" panose="02020609040205080304" pitchFamily="17" charset="-128"/>
                <a:ea typeface="ＭＳ 明朝" panose="02020609040205080304" pitchFamily="17" charset="-128"/>
              </a:rPr>
              <a:t>システム</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以下</a:t>
            </a:r>
            <a:r>
              <a:rPr lang="en-US" altLang="ja-JP" sz="1200" dirty="0">
                <a:latin typeface="ＭＳ 明朝" panose="02020609040205080304" pitchFamily="17" charset="-128"/>
                <a:ea typeface="ＭＳ 明朝" panose="02020609040205080304" pitchFamily="17" charset="-128"/>
              </a:rPr>
              <a:t>｢KDB｣</a:t>
            </a:r>
            <a:r>
              <a:rPr lang="ja-JP" altLang="en-US" sz="1200" dirty="0">
                <a:latin typeface="ＭＳ 明朝" panose="02020609040205080304" pitchFamily="17" charset="-128"/>
                <a:ea typeface="ＭＳ 明朝" panose="02020609040205080304" pitchFamily="17" charset="-128"/>
              </a:rPr>
              <a:t>という。</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等の整備により、保険者が健康や医療に関する情報を活用して被保険者の健康課題の分析、保健事業の評価等を行うための基盤の整備が進んでいます。こうしたなか、</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日本再興戦略</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平成</a:t>
            </a:r>
            <a:r>
              <a:rPr lang="en-US" altLang="ja-JP" sz="1200" dirty="0">
                <a:latin typeface="ＭＳ 明朝" panose="02020609040205080304" pitchFamily="17" charset="-128"/>
                <a:ea typeface="ＭＳ 明朝" panose="02020609040205080304" pitchFamily="17" charset="-128"/>
              </a:rPr>
              <a:t>25</a:t>
            </a:r>
            <a:r>
              <a:rPr lang="ja-JP" altLang="en-US" sz="1200" dirty="0">
                <a:latin typeface="ＭＳ 明朝" panose="02020609040205080304" pitchFamily="17" charset="-128"/>
                <a:ea typeface="ＭＳ 明朝" panose="02020609040205080304" pitchFamily="17" charset="-128"/>
              </a:rPr>
              <a:t>年</a:t>
            </a:r>
            <a:r>
              <a:rPr lang="en-US" altLang="ja-JP" sz="1200" dirty="0">
                <a:latin typeface="ＭＳ 明朝" panose="02020609040205080304" pitchFamily="17" charset="-128"/>
                <a:ea typeface="ＭＳ 明朝" panose="02020609040205080304" pitchFamily="17" charset="-128"/>
              </a:rPr>
              <a:t>6</a:t>
            </a:r>
            <a:r>
              <a:rPr lang="ja-JP" altLang="en-US" sz="1200" dirty="0">
                <a:latin typeface="ＭＳ 明朝" panose="02020609040205080304" pitchFamily="17" charset="-128"/>
                <a:ea typeface="ＭＳ 明朝" panose="02020609040205080304" pitchFamily="17" charset="-128"/>
              </a:rPr>
              <a:t>月</a:t>
            </a:r>
            <a:r>
              <a:rPr lang="en-US" altLang="ja-JP" sz="1200" dirty="0">
                <a:latin typeface="ＭＳ 明朝" panose="02020609040205080304" pitchFamily="17" charset="-128"/>
                <a:ea typeface="ＭＳ 明朝" panose="02020609040205080304" pitchFamily="17" charset="-128"/>
              </a:rPr>
              <a:t>14</a:t>
            </a:r>
            <a:r>
              <a:rPr lang="ja-JP" altLang="en-US" sz="1200" dirty="0">
                <a:latin typeface="ＭＳ 明朝" panose="02020609040205080304" pitchFamily="17" charset="-128"/>
                <a:ea typeface="ＭＳ 明朝" panose="02020609040205080304" pitchFamily="17" charset="-128"/>
              </a:rPr>
              <a:t>日閣議決定</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においても、</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すべての健康保険組合に対し、レセプト等のデータの分析、それに基づく加入者の健康増進のための事業計画として</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データヘルス計画</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の作成･公表、事業実施、評価等の取り組みを求めるとともに、市町村国保が同様の取組を行うことを推進する。</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とされ、保険者はレセプト等を活用した保健事業を推進することとされました。これを受けて、風間浦村では平成</a:t>
            </a:r>
            <a:r>
              <a:rPr lang="en-US" altLang="ja-JP" sz="1200" dirty="0">
                <a:latin typeface="ＭＳ 明朝" panose="02020609040205080304" pitchFamily="17" charset="-128"/>
                <a:ea typeface="ＭＳ 明朝" panose="02020609040205080304" pitchFamily="17" charset="-128"/>
              </a:rPr>
              <a:t>28</a:t>
            </a:r>
            <a:r>
              <a:rPr lang="ja-JP" altLang="en-US" sz="1200" dirty="0">
                <a:latin typeface="ＭＳ 明朝" panose="02020609040205080304" pitchFamily="17" charset="-128"/>
                <a:ea typeface="ＭＳ 明朝" panose="02020609040205080304" pitchFamily="17" charset="-128"/>
              </a:rPr>
              <a:t>年</a:t>
            </a:r>
            <a:r>
              <a:rPr lang="en-US" altLang="ja-JP" sz="1200" dirty="0">
                <a:latin typeface="ＭＳ 明朝" panose="02020609040205080304" pitchFamily="17" charset="-128"/>
                <a:ea typeface="ＭＳ 明朝" panose="02020609040205080304" pitchFamily="17" charset="-128"/>
              </a:rPr>
              <a:t>3</a:t>
            </a:r>
            <a:r>
              <a:rPr lang="ja-JP" altLang="en-US" sz="1200" dirty="0">
                <a:latin typeface="ＭＳ 明朝" panose="02020609040205080304" pitchFamily="17" charset="-128"/>
                <a:ea typeface="ＭＳ 明朝" panose="02020609040205080304" pitchFamily="17" charset="-128"/>
              </a:rPr>
              <a:t>月に風間浦村データヘルス計画を策定し、保健事業をすすめてきました。</a:t>
            </a:r>
            <a:r>
              <a:rPr lang="ja-JP" altLang="en-US" sz="1200" dirty="0">
                <a:solidFill>
                  <a:schemeClr val="tx1"/>
                </a:solidFill>
                <a:latin typeface="ＭＳ 明朝" panose="02020609040205080304" pitchFamily="17" charset="-128"/>
                <a:ea typeface="ＭＳ 明朝" panose="02020609040205080304" pitchFamily="17" charset="-128"/>
              </a:rPr>
              <a:t>この度令和</a:t>
            </a:r>
            <a:r>
              <a:rPr lang="en-US" altLang="ja-JP" sz="1200" dirty="0">
                <a:solidFill>
                  <a:schemeClr val="tx1"/>
                </a:solidFill>
                <a:latin typeface="ＭＳ 明朝" panose="02020609040205080304" pitchFamily="17" charset="-128"/>
                <a:ea typeface="ＭＳ 明朝" panose="02020609040205080304" pitchFamily="17" charset="-128"/>
              </a:rPr>
              <a:t>5</a:t>
            </a:r>
            <a:r>
              <a:rPr lang="ja-JP" altLang="en-US" sz="1200" dirty="0">
                <a:solidFill>
                  <a:schemeClr val="tx1"/>
                </a:solidFill>
                <a:latin typeface="ＭＳ 明朝" panose="02020609040205080304" pitchFamily="17" charset="-128"/>
                <a:ea typeface="ＭＳ 明朝" panose="02020609040205080304" pitchFamily="17" charset="-128"/>
              </a:rPr>
              <a:t>年度末で第</a:t>
            </a:r>
            <a:r>
              <a:rPr lang="en-US" altLang="ja-JP" sz="1200" dirty="0">
                <a:solidFill>
                  <a:schemeClr val="tx1"/>
                </a:solidFill>
                <a:latin typeface="ＭＳ 明朝" panose="02020609040205080304" pitchFamily="17" charset="-128"/>
                <a:ea typeface="ＭＳ 明朝" panose="02020609040205080304" pitchFamily="17" charset="-128"/>
              </a:rPr>
              <a:t>2</a:t>
            </a:r>
            <a:r>
              <a:rPr lang="ja-JP" altLang="en-US" sz="1200" dirty="0">
                <a:solidFill>
                  <a:schemeClr val="tx1"/>
                </a:solidFill>
                <a:latin typeface="ＭＳ 明朝" panose="02020609040205080304" pitchFamily="17" charset="-128"/>
                <a:ea typeface="ＭＳ 明朝" panose="02020609040205080304" pitchFamily="17" charset="-128"/>
              </a:rPr>
              <a:t>期計画期間が終了するため、これまでの取組の評価及び新たな健康課題などを踏まえ、第</a:t>
            </a:r>
            <a:r>
              <a:rPr lang="en-US" altLang="ja-JP" sz="1200" dirty="0">
                <a:solidFill>
                  <a:schemeClr val="tx1"/>
                </a:solidFill>
                <a:latin typeface="ＭＳ 明朝" panose="02020609040205080304" pitchFamily="17" charset="-128"/>
                <a:ea typeface="ＭＳ 明朝" panose="02020609040205080304" pitchFamily="17" charset="-128"/>
              </a:rPr>
              <a:t>3</a:t>
            </a:r>
            <a:r>
              <a:rPr lang="ja-JP" altLang="en-US" sz="1200" dirty="0">
                <a:solidFill>
                  <a:schemeClr val="tx1"/>
                </a:solidFill>
                <a:latin typeface="ＭＳ 明朝" panose="02020609040205080304" pitchFamily="17" charset="-128"/>
                <a:ea typeface="ＭＳ 明朝" panose="02020609040205080304" pitchFamily="17" charset="-128"/>
              </a:rPr>
              <a:t>期風間浦村データヘルス計画を策定します。</a:t>
            </a:r>
            <a:endParaRPr kumimoji="1" lang="en-US" altLang="ja-JP" sz="1200" b="0" i="0" u="none" strike="noStrike" kern="1200" cap="none"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p:txBody>
      </p:sp>
      <p:sp>
        <p:nvSpPr>
          <p:cNvPr id="21" name="タイトル 1">
            <a:extLst>
              <a:ext uri="{FF2B5EF4-FFF2-40B4-BE49-F238E27FC236}">
                <a16:creationId xmlns:a16="http://schemas.microsoft.com/office/drawing/2014/main" id="{37A0B121-85F2-40FD-85CE-9876B243D6F6}"/>
              </a:ext>
            </a:extLst>
          </p:cNvPr>
          <p:cNvSpPr txBox="1">
            <a:spLocks noChangeAspect="1"/>
          </p:cNvSpPr>
          <p:nvPr/>
        </p:nvSpPr>
        <p:spPr>
          <a:xfrm>
            <a:off x="576263" y="6309196"/>
            <a:ext cx="5400000" cy="78296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43201" rIns="90000" bIns="43201" rtlCol="0" anchor="t">
            <a:noAutofit/>
          </a:bodyPr>
          <a:lstStyle/>
          <a:p>
            <a:pPr marL="0" marR="0" lvl="0" indent="0" algn="just" defTabSz="914400" rtl="0" eaLnBrk="1" fontAlgn="auto" latinLnBrk="0" hangingPunct="1">
              <a:lnSpc>
                <a:spcPct val="125000"/>
              </a:lnSpc>
              <a:spcBef>
                <a:spcPct val="0"/>
              </a:spcBef>
              <a:spcAft>
                <a:spcPts val="0"/>
              </a:spcAft>
              <a:buClrTx/>
              <a:buSzTx/>
              <a:buFontTx/>
              <a:buNone/>
              <a:tabLst/>
              <a:defRPr/>
            </a:pPr>
            <a:r>
              <a:rPr kumimoji="0" lang="en-US" altLang="ja-JP" sz="1200" b="0" i="0" u="none" strike="noStrike" kern="0" cap="none"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(3)</a:t>
            </a:r>
            <a:r>
              <a:rPr lang="ja-JP" altLang="en-US" sz="1200" kern="0" dirty="0">
                <a:solidFill>
                  <a:prstClr val="black"/>
                </a:solidFill>
                <a:latin typeface="ＭＳ 明朝" panose="02020609040205080304" pitchFamily="17" charset="-128"/>
                <a:ea typeface="ＭＳ 明朝" panose="02020609040205080304" pitchFamily="17" charset="-128"/>
              </a:rPr>
              <a:t>計画期間</a:t>
            </a:r>
            <a:endParaRPr kumimoji="0" lang="en-US" altLang="ja-JP" sz="1200" b="0" i="0" u="none" strike="noStrike" kern="0" cap="none"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just" defTabSz="914400" rtl="0" eaLnBrk="1" fontAlgn="auto" latinLnBrk="0" hangingPunct="1">
              <a:lnSpc>
                <a:spcPct val="125000"/>
              </a:lnSpc>
              <a:spcBef>
                <a:spcPct val="0"/>
              </a:spcBef>
              <a:spcAft>
                <a:spcPts val="0"/>
              </a:spcAft>
              <a:buClrTx/>
              <a:buSzTx/>
              <a:buFontTx/>
              <a:buNone/>
              <a:tabLst/>
              <a:defRPr/>
            </a:pPr>
            <a:r>
              <a:rPr lang="ja-JP" altLang="en-US" sz="1200" dirty="0">
                <a:latin typeface="ＭＳ 明朝" panose="02020609040205080304" pitchFamily="17" charset="-128"/>
                <a:ea typeface="ＭＳ 明朝" panose="02020609040205080304" pitchFamily="17" charset="-128"/>
              </a:rPr>
              <a:t>計画期間は、</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第</a:t>
            </a:r>
            <a:r>
              <a:rPr lang="en-US" altLang="ja-JP" sz="1200" dirty="0">
                <a:solidFill>
                  <a:schemeClr val="tx1"/>
                </a:solidFill>
                <a:latin typeface="ＭＳ 明朝" panose="02020609040205080304" pitchFamily="17" charset="-128"/>
                <a:ea typeface="ＭＳ 明朝" panose="02020609040205080304" pitchFamily="17" charset="-128"/>
              </a:rPr>
              <a:t>4</a:t>
            </a:r>
            <a:r>
              <a:rPr lang="ja-JP" altLang="en-US" sz="1200" dirty="0">
                <a:solidFill>
                  <a:schemeClr val="tx1"/>
                </a:solidFill>
                <a:latin typeface="ＭＳ 明朝" panose="02020609040205080304" pitchFamily="17" charset="-128"/>
                <a:ea typeface="ＭＳ 明朝" panose="02020609040205080304" pitchFamily="17" charset="-128"/>
              </a:rPr>
              <a:t>期風間浦村国民健康保険特定健康診査等実施計画</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との整合性を勘案し、 令和</a:t>
            </a:r>
            <a:r>
              <a:rPr lang="en-US" altLang="ja-JP" sz="1200" dirty="0">
                <a:solidFill>
                  <a:schemeClr val="tx1"/>
                </a:solidFill>
                <a:latin typeface="ＭＳ 明朝" panose="02020609040205080304" pitchFamily="17" charset="-128"/>
                <a:ea typeface="ＭＳ 明朝" panose="02020609040205080304" pitchFamily="17" charset="-128"/>
              </a:rPr>
              <a:t>11</a:t>
            </a:r>
            <a:r>
              <a:rPr lang="ja-JP" altLang="en-US" sz="1200" dirty="0">
                <a:solidFill>
                  <a:schemeClr val="tx1"/>
                </a:solidFill>
                <a:latin typeface="ＭＳ 明朝" panose="02020609040205080304" pitchFamily="17" charset="-128"/>
                <a:ea typeface="ＭＳ 明朝" panose="02020609040205080304" pitchFamily="17" charset="-128"/>
              </a:rPr>
              <a:t>年度まで</a:t>
            </a:r>
            <a:r>
              <a:rPr lang="ja-JP" altLang="en-US" sz="1200" dirty="0">
                <a:latin typeface="ＭＳ 明朝" panose="02020609040205080304" pitchFamily="17" charset="-128"/>
                <a:ea typeface="ＭＳ 明朝" panose="02020609040205080304" pitchFamily="17" charset="-128"/>
              </a:rPr>
              <a:t>とします。 </a:t>
            </a:r>
            <a:endParaRPr kumimoji="1" lang="en-US" altLang="ja-JP" sz="1200" b="0" i="0" u="none" strike="noStrike" kern="1200" cap="none"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6663078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4">
            <a:extLst>
              <a:ext uri="{FF2B5EF4-FFF2-40B4-BE49-F238E27FC236}">
                <a16:creationId xmlns:a16="http://schemas.microsoft.com/office/drawing/2014/main" id="{5BDACD13-4110-2F9C-19C9-F2D3A9E84838}"/>
              </a:ext>
            </a:extLst>
          </p:cNvPr>
          <p:cNvGraphicFramePr>
            <a:graphicFrameLocks noGrp="1"/>
          </p:cNvGraphicFramePr>
          <p:nvPr>
            <p:extLst>
              <p:ext uri="{D42A27DB-BD31-4B8C-83A1-F6EECF244321}">
                <p14:modId xmlns:p14="http://schemas.microsoft.com/office/powerpoint/2010/main" val="4158355079"/>
              </p:ext>
            </p:extLst>
          </p:nvPr>
        </p:nvGraphicFramePr>
        <p:xfrm>
          <a:off x="576264" y="893593"/>
          <a:ext cx="5327650" cy="370840"/>
        </p:xfrm>
        <a:graphic>
          <a:graphicData uri="http://schemas.openxmlformats.org/drawingml/2006/table">
            <a:tbl>
              <a:tblPr firstRow="1" bandRow="1">
                <a:tableStyleId>{5C22544A-7EE6-4342-B048-85BDC9FD1C3A}</a:tableStyleId>
              </a:tblPr>
              <a:tblGrid>
                <a:gridCol w="5327650">
                  <a:extLst>
                    <a:ext uri="{9D8B030D-6E8A-4147-A177-3AD203B41FA5}">
                      <a16:colId xmlns:a16="http://schemas.microsoft.com/office/drawing/2014/main" val="220024530"/>
                    </a:ext>
                  </a:extLst>
                </a:gridCol>
              </a:tblGrid>
              <a:tr h="370840">
                <a:tc>
                  <a:txBody>
                    <a:bodyPr/>
                    <a:lstStyle/>
                    <a:p>
                      <a:r>
                        <a:rPr kumimoji="1" lang="ja-JP" altLang="en-US" sz="1000" dirty="0">
                          <a:solidFill>
                            <a:schemeClr val="bg1"/>
                          </a:solidFill>
                          <a:latin typeface="ＭＳ 明朝" panose="02020609040205080304" pitchFamily="17" charset="-128"/>
                          <a:ea typeface="ＭＳ 明朝" panose="02020609040205080304" pitchFamily="17" charset="-128"/>
                        </a:rPr>
                        <a:t>事業番号</a:t>
                      </a:r>
                      <a:r>
                        <a:rPr kumimoji="1" lang="en-US" altLang="ja-JP" sz="1000" dirty="0">
                          <a:solidFill>
                            <a:schemeClr val="bg1"/>
                          </a:solidFill>
                          <a:latin typeface="ＭＳ 明朝" panose="02020609040205080304" pitchFamily="17" charset="-128"/>
                          <a:ea typeface="ＭＳ 明朝" panose="02020609040205080304" pitchFamily="17" charset="-128"/>
                        </a:rPr>
                        <a:t>C-5</a:t>
                      </a:r>
                      <a:r>
                        <a:rPr kumimoji="1" lang="ja-JP" altLang="en-US" sz="1000" dirty="0">
                          <a:solidFill>
                            <a:schemeClr val="bg1"/>
                          </a:solidFill>
                          <a:latin typeface="ＭＳ 明朝" panose="02020609040205080304" pitchFamily="17" charset="-128"/>
                          <a:ea typeface="ＭＳ 明朝" panose="02020609040205080304" pitchFamily="17" charset="-128"/>
                        </a:rPr>
                        <a:t> ⑤事業名称　</a:t>
                      </a:r>
                      <a:r>
                        <a:rPr kumimoji="1" lang="ja-JP" altLang="en-US" sz="1200" dirty="0">
                          <a:solidFill>
                            <a:schemeClr val="bg1"/>
                          </a:solidFill>
                          <a:latin typeface="ＭＳ 明朝" panose="02020609040205080304" pitchFamily="17" charset="-128"/>
                          <a:ea typeface="ＭＳ 明朝" panose="02020609040205080304" pitchFamily="17" charset="-128"/>
                        </a:rPr>
                        <a:t>高齢者の保健事業と介護予防の一体的な実施事業</a:t>
                      </a:r>
                      <a:endParaRPr kumimoji="1" lang="en-US" altLang="ja-JP" sz="1200" dirty="0">
                        <a:solidFill>
                          <a:schemeClr val="bg1"/>
                        </a:solidFill>
                        <a:latin typeface="ＭＳ 明朝" panose="02020609040205080304" pitchFamily="17" charset="-128"/>
                        <a:ea typeface="ＭＳ 明朝" panose="02020609040205080304" pitchFamily="17" charset="-12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605516327"/>
                  </a:ext>
                </a:extLst>
              </a:tr>
            </a:tbl>
          </a:graphicData>
        </a:graphic>
      </p:graphicFrame>
      <p:graphicFrame>
        <p:nvGraphicFramePr>
          <p:cNvPr id="5" name="表 4">
            <a:extLst>
              <a:ext uri="{FF2B5EF4-FFF2-40B4-BE49-F238E27FC236}">
                <a16:creationId xmlns:a16="http://schemas.microsoft.com/office/drawing/2014/main" id="{8BBEE810-1A93-5395-9951-2FBF6C7D4E88}"/>
              </a:ext>
            </a:extLst>
          </p:cNvPr>
          <p:cNvGraphicFramePr>
            <a:graphicFrameLocks noGrp="1"/>
          </p:cNvGraphicFramePr>
          <p:nvPr>
            <p:extLst>
              <p:ext uri="{D42A27DB-BD31-4B8C-83A1-F6EECF244321}">
                <p14:modId xmlns:p14="http://schemas.microsoft.com/office/powerpoint/2010/main" val="895252783"/>
              </p:ext>
            </p:extLst>
          </p:nvPr>
        </p:nvGraphicFramePr>
        <p:xfrm>
          <a:off x="576263" y="1344491"/>
          <a:ext cx="5327650" cy="1296000"/>
        </p:xfrm>
        <a:graphic>
          <a:graphicData uri="http://schemas.openxmlformats.org/drawingml/2006/table">
            <a:tbl>
              <a:tblPr firstRow="1" bandRow="1">
                <a:tableStyleId>{2D5ABB26-0587-4C30-8999-92F81FD0307C}</a:tableStyleId>
              </a:tblPr>
              <a:tblGrid>
                <a:gridCol w="769891">
                  <a:extLst>
                    <a:ext uri="{9D8B030D-6E8A-4147-A177-3AD203B41FA5}">
                      <a16:colId xmlns:a16="http://schemas.microsoft.com/office/drawing/2014/main" val="4267865604"/>
                    </a:ext>
                  </a:extLst>
                </a:gridCol>
                <a:gridCol w="4557759">
                  <a:extLst>
                    <a:ext uri="{9D8B030D-6E8A-4147-A177-3AD203B41FA5}">
                      <a16:colId xmlns:a16="http://schemas.microsoft.com/office/drawing/2014/main" val="4198036526"/>
                    </a:ext>
                  </a:extLst>
                </a:gridCol>
              </a:tblGrid>
              <a:tr h="432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事業の目的</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800" dirty="0">
                          <a:solidFill>
                            <a:schemeClr val="tx1"/>
                          </a:solidFill>
                          <a:latin typeface="ＭＳ 明朝" panose="02020609040205080304" pitchFamily="17" charset="-128"/>
                          <a:ea typeface="ＭＳ 明朝" panose="02020609040205080304" pitchFamily="17" charset="-128"/>
                        </a:rPr>
                        <a:t>通いの場を利用して、高齢者向けの体操教室や生活指導を組み合わせたフレイル予防プログラムを実施する。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5008851"/>
                  </a:ext>
                </a:extLst>
              </a:tr>
              <a:tr h="432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対象者</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800" dirty="0">
                          <a:solidFill>
                            <a:schemeClr val="tx1"/>
                          </a:solidFill>
                          <a:latin typeface="ＭＳ 明朝" panose="02020609040205080304" pitchFamily="17" charset="-128"/>
                          <a:ea typeface="ＭＳ 明朝" panose="02020609040205080304" pitchFamily="17" charset="-128"/>
                        </a:rPr>
                        <a:t>村内在住の６５歳以上の者。</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2178031"/>
                  </a:ext>
                </a:extLst>
              </a:tr>
              <a:tr h="432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現在までの</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800" dirty="0">
                          <a:solidFill>
                            <a:schemeClr val="tx1"/>
                          </a:solidFill>
                          <a:latin typeface="ＭＳ 明朝" panose="02020609040205080304" pitchFamily="17" charset="-128"/>
                          <a:ea typeface="ＭＳ 明朝" panose="02020609040205080304" pitchFamily="17" charset="-128"/>
                        </a:rPr>
                        <a:t>事業結果</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800" dirty="0">
                          <a:solidFill>
                            <a:schemeClr val="tx1"/>
                          </a:solidFill>
                          <a:latin typeface="ＭＳ 明朝" panose="02020609040205080304" pitchFamily="17" charset="-128"/>
                          <a:ea typeface="ＭＳ 明朝" panose="02020609040205080304" pitchFamily="17" charset="-128"/>
                        </a:rPr>
                        <a:t>令和２年度より村内在住の６５歳以上の者を対象にフレイル予防（運動・栄養・口腔）に関する通いの場を開催している。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6412005"/>
                  </a:ext>
                </a:extLst>
              </a:tr>
            </a:tbl>
          </a:graphicData>
        </a:graphic>
      </p:graphicFrame>
      <p:graphicFrame>
        <p:nvGraphicFramePr>
          <p:cNvPr id="13" name="表 12">
            <a:extLst>
              <a:ext uri="{FF2B5EF4-FFF2-40B4-BE49-F238E27FC236}">
                <a16:creationId xmlns:a16="http://schemas.microsoft.com/office/drawing/2014/main" id="{9A338362-0327-222C-E25C-3109A20ACD80}"/>
              </a:ext>
            </a:extLst>
          </p:cNvPr>
          <p:cNvGraphicFramePr>
            <a:graphicFrameLocks noGrp="1"/>
          </p:cNvGraphicFramePr>
          <p:nvPr>
            <p:extLst>
              <p:ext uri="{D42A27DB-BD31-4B8C-83A1-F6EECF244321}">
                <p14:modId xmlns:p14="http://schemas.microsoft.com/office/powerpoint/2010/main" val="1153678384"/>
              </p:ext>
            </p:extLst>
          </p:nvPr>
        </p:nvGraphicFramePr>
        <p:xfrm>
          <a:off x="576263" y="5191522"/>
          <a:ext cx="5327650" cy="540000"/>
        </p:xfrm>
        <a:graphic>
          <a:graphicData uri="http://schemas.openxmlformats.org/drawingml/2006/table">
            <a:tbl>
              <a:tblPr firstRow="1" bandRow="1">
                <a:tableStyleId>{2D5ABB26-0587-4C30-8999-92F81FD0307C}</a:tableStyleId>
              </a:tblPr>
              <a:tblGrid>
                <a:gridCol w="5327650">
                  <a:extLst>
                    <a:ext uri="{9D8B030D-6E8A-4147-A177-3AD203B41FA5}">
                      <a16:colId xmlns:a16="http://schemas.microsoft.com/office/drawing/2014/main" val="2714697364"/>
                    </a:ext>
                  </a:extLst>
                </a:gridCol>
              </a:tblGrid>
              <a:tr h="540000">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・村内在住の６５歳以上の者を対象に各地区の公民館等を利用しフレイル予防に関する通いの場を開催している。</a:t>
                      </a: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・通いの場において、質問票によるチェックを行い参加者のフレイル状態の確認を行っている。</a:t>
                      </a: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・質問票の結果及び、通いの場の参加者数から効果を検証している。</a:t>
                      </a:r>
                      <a:endParaRPr kumimoji="1" lang="en-US" altLang="ja-JP" sz="800" dirty="0">
                        <a:solidFill>
                          <a:schemeClr val="tx1"/>
                        </a:solidFill>
                        <a:latin typeface="ＭＳ 明朝" panose="02020609040205080304" pitchFamily="17" charset="-128"/>
                        <a:ea typeface="ＭＳ 明朝" panose="02020609040205080304" pitchFamily="17" charset="-128"/>
                      </a:endParaRP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15" name="テキスト ボックス 14">
            <a:extLst>
              <a:ext uri="{FF2B5EF4-FFF2-40B4-BE49-F238E27FC236}">
                <a16:creationId xmlns:a16="http://schemas.microsoft.com/office/drawing/2014/main" id="{3A0E9EB0-7801-772D-7EBB-B13C04F8B9DD}"/>
              </a:ext>
            </a:extLst>
          </p:cNvPr>
          <p:cNvSpPr txBox="1">
            <a:spLocks/>
          </p:cNvSpPr>
          <p:nvPr/>
        </p:nvSpPr>
        <p:spPr>
          <a:xfrm>
            <a:off x="580019" y="5770747"/>
            <a:ext cx="2041585" cy="215444"/>
          </a:xfrm>
          <a:prstGeom prst="rect">
            <a:avLst/>
          </a:prstGeom>
          <a:noFill/>
          <a:ln>
            <a:noFill/>
          </a:ln>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今後の実施方法</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プロセス</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の改善案、目標</a:t>
            </a:r>
          </a:p>
        </p:txBody>
      </p:sp>
      <p:graphicFrame>
        <p:nvGraphicFramePr>
          <p:cNvPr id="16" name="表 15">
            <a:extLst>
              <a:ext uri="{FF2B5EF4-FFF2-40B4-BE49-F238E27FC236}">
                <a16:creationId xmlns:a16="http://schemas.microsoft.com/office/drawing/2014/main" id="{AEB648D8-0D79-F493-A406-7A5D5ABCAB2B}"/>
              </a:ext>
            </a:extLst>
          </p:cNvPr>
          <p:cNvGraphicFramePr>
            <a:graphicFrameLocks noGrp="1"/>
          </p:cNvGraphicFramePr>
          <p:nvPr>
            <p:extLst>
              <p:ext uri="{D42A27DB-BD31-4B8C-83A1-F6EECF244321}">
                <p14:modId xmlns:p14="http://schemas.microsoft.com/office/powerpoint/2010/main" val="4288687544"/>
              </p:ext>
            </p:extLst>
          </p:nvPr>
        </p:nvGraphicFramePr>
        <p:xfrm>
          <a:off x="576264" y="5978450"/>
          <a:ext cx="5327650" cy="540000"/>
        </p:xfrm>
        <a:graphic>
          <a:graphicData uri="http://schemas.openxmlformats.org/drawingml/2006/table">
            <a:tbl>
              <a:tblPr firstRow="1" bandRow="1">
                <a:tableStyleId>{2D5ABB26-0587-4C30-8999-92F81FD0307C}</a:tableStyleId>
              </a:tblPr>
              <a:tblGrid>
                <a:gridCol w="5327650">
                  <a:extLst>
                    <a:ext uri="{9D8B030D-6E8A-4147-A177-3AD203B41FA5}">
                      <a16:colId xmlns:a16="http://schemas.microsoft.com/office/drawing/2014/main" val="2714697364"/>
                    </a:ext>
                  </a:extLst>
                </a:gridCol>
              </a:tblGrid>
              <a:tr h="540000">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・村内在住の６５歳以上の者を対象に各地区の公民館等を利用しフレイル予防に関する通いの場を開催する。</a:t>
                      </a: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・通いの場において、質問票によるチェックを行い参加者のフレイの状態及びフレイルに関する意識調査を行う。</a:t>
                      </a: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・質問票の結果及び、通いの場の参加者数から効果を検証する。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17" name="テキスト ボックス 16">
            <a:extLst>
              <a:ext uri="{FF2B5EF4-FFF2-40B4-BE49-F238E27FC236}">
                <a16:creationId xmlns:a16="http://schemas.microsoft.com/office/drawing/2014/main" id="{86DC6461-509C-6706-D20F-1828E511532C}"/>
              </a:ext>
            </a:extLst>
          </p:cNvPr>
          <p:cNvSpPr txBox="1">
            <a:spLocks/>
          </p:cNvSpPr>
          <p:nvPr/>
        </p:nvSpPr>
        <p:spPr>
          <a:xfrm>
            <a:off x="580019" y="6576606"/>
            <a:ext cx="1836400" cy="215444"/>
          </a:xfrm>
          <a:prstGeom prst="rect">
            <a:avLst/>
          </a:prstGeom>
          <a:noFill/>
          <a:ln>
            <a:noFill/>
          </a:ln>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現在までの実施体制</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ストラクチャー</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graphicFrame>
        <p:nvGraphicFramePr>
          <p:cNvPr id="18" name="表 17">
            <a:extLst>
              <a:ext uri="{FF2B5EF4-FFF2-40B4-BE49-F238E27FC236}">
                <a16:creationId xmlns:a16="http://schemas.microsoft.com/office/drawing/2014/main" id="{96C0251A-6B33-3FAF-45DD-49A8288E57EE}"/>
              </a:ext>
            </a:extLst>
          </p:cNvPr>
          <p:cNvGraphicFramePr>
            <a:graphicFrameLocks noGrp="1"/>
          </p:cNvGraphicFramePr>
          <p:nvPr>
            <p:extLst>
              <p:ext uri="{D42A27DB-BD31-4B8C-83A1-F6EECF244321}">
                <p14:modId xmlns:p14="http://schemas.microsoft.com/office/powerpoint/2010/main" val="3320467617"/>
              </p:ext>
            </p:extLst>
          </p:nvPr>
        </p:nvGraphicFramePr>
        <p:xfrm>
          <a:off x="576264" y="6785926"/>
          <a:ext cx="5327650" cy="540000"/>
        </p:xfrm>
        <a:graphic>
          <a:graphicData uri="http://schemas.openxmlformats.org/drawingml/2006/table">
            <a:tbl>
              <a:tblPr firstRow="1" bandRow="1">
                <a:tableStyleId>{2D5ABB26-0587-4C30-8999-92F81FD0307C}</a:tableStyleId>
              </a:tblPr>
              <a:tblGrid>
                <a:gridCol w="5327650">
                  <a:extLst>
                    <a:ext uri="{9D8B030D-6E8A-4147-A177-3AD203B41FA5}">
                      <a16:colId xmlns:a16="http://schemas.microsoft.com/office/drawing/2014/main" val="2714697364"/>
                    </a:ext>
                  </a:extLst>
                </a:gridCol>
              </a:tblGrid>
              <a:tr h="540000">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・主管部門は後期高齢者医療担当課とし１名が担当する。地域包括支援担当課の保健師及び地域を担当する医療専門職と連携し事業を企画・実施している。</a:t>
                      </a: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・後期高齢者医療担当課は予算編成、地域包括支援担当課の保健師は事業計画書の作成を行っている。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19" name="テキスト ボックス 18">
            <a:extLst>
              <a:ext uri="{FF2B5EF4-FFF2-40B4-BE49-F238E27FC236}">
                <a16:creationId xmlns:a16="http://schemas.microsoft.com/office/drawing/2014/main" id="{2719A6EE-68E8-2666-4B89-3F002DAF246E}"/>
              </a:ext>
            </a:extLst>
          </p:cNvPr>
          <p:cNvSpPr txBox="1">
            <a:spLocks/>
          </p:cNvSpPr>
          <p:nvPr/>
        </p:nvSpPr>
        <p:spPr>
          <a:xfrm>
            <a:off x="580019" y="7364502"/>
            <a:ext cx="2349361" cy="215444"/>
          </a:xfrm>
          <a:prstGeom prst="rect">
            <a:avLst/>
          </a:prstGeom>
          <a:noFill/>
          <a:ln>
            <a:noFill/>
          </a:ln>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今後の実施体制</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ストラクチャー</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の改善案、目標</a:t>
            </a:r>
          </a:p>
        </p:txBody>
      </p:sp>
      <p:graphicFrame>
        <p:nvGraphicFramePr>
          <p:cNvPr id="20" name="表 19">
            <a:extLst>
              <a:ext uri="{FF2B5EF4-FFF2-40B4-BE49-F238E27FC236}">
                <a16:creationId xmlns:a16="http://schemas.microsoft.com/office/drawing/2014/main" id="{34FD0213-312C-2E05-6DEF-080328916F9F}"/>
              </a:ext>
            </a:extLst>
          </p:cNvPr>
          <p:cNvGraphicFramePr>
            <a:graphicFrameLocks noGrp="1"/>
          </p:cNvGraphicFramePr>
          <p:nvPr>
            <p:extLst>
              <p:ext uri="{D42A27DB-BD31-4B8C-83A1-F6EECF244321}">
                <p14:modId xmlns:p14="http://schemas.microsoft.com/office/powerpoint/2010/main" val="2440578379"/>
              </p:ext>
            </p:extLst>
          </p:nvPr>
        </p:nvGraphicFramePr>
        <p:xfrm>
          <a:off x="576264" y="7572854"/>
          <a:ext cx="5327650" cy="540000"/>
        </p:xfrm>
        <a:graphic>
          <a:graphicData uri="http://schemas.openxmlformats.org/drawingml/2006/table">
            <a:tbl>
              <a:tblPr firstRow="1" bandRow="1">
                <a:tableStyleId>{2D5ABB26-0587-4C30-8999-92F81FD0307C}</a:tableStyleId>
              </a:tblPr>
              <a:tblGrid>
                <a:gridCol w="5327650">
                  <a:extLst>
                    <a:ext uri="{9D8B030D-6E8A-4147-A177-3AD203B41FA5}">
                      <a16:colId xmlns:a16="http://schemas.microsoft.com/office/drawing/2014/main" val="2714697364"/>
                    </a:ext>
                  </a:extLst>
                </a:gridCol>
              </a:tblGrid>
              <a:tr h="540000">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・主管部門は後期高齢者医療担当課とし１名が担当する。地域包括支援担当課の保健師及び地域を担当する医療専門職と連携し事業を企画・実施する。</a:t>
                      </a: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・後期高齢者医療担当課は予算編成、地域包括支援担当課の保健師は事業計画書の作成を行う。</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21" name="テキスト ボックス 20">
            <a:extLst>
              <a:ext uri="{FF2B5EF4-FFF2-40B4-BE49-F238E27FC236}">
                <a16:creationId xmlns:a16="http://schemas.microsoft.com/office/drawing/2014/main" id="{24563FC8-1714-054D-153F-BC20641CC7DD}"/>
              </a:ext>
            </a:extLst>
          </p:cNvPr>
          <p:cNvSpPr txBox="1">
            <a:spLocks/>
          </p:cNvSpPr>
          <p:nvPr/>
        </p:nvSpPr>
        <p:spPr>
          <a:xfrm>
            <a:off x="580019" y="8141156"/>
            <a:ext cx="502702" cy="215444"/>
          </a:xfrm>
          <a:prstGeom prst="rect">
            <a:avLst/>
          </a:prstGeom>
          <a:noFill/>
          <a:ln>
            <a:noFill/>
          </a:ln>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評価計画</a:t>
            </a:r>
          </a:p>
        </p:txBody>
      </p:sp>
      <p:graphicFrame>
        <p:nvGraphicFramePr>
          <p:cNvPr id="22" name="表 21">
            <a:extLst>
              <a:ext uri="{FF2B5EF4-FFF2-40B4-BE49-F238E27FC236}">
                <a16:creationId xmlns:a16="http://schemas.microsoft.com/office/drawing/2014/main" id="{0B7B87EF-4900-25CD-CCED-E086F3FFE50B}"/>
              </a:ext>
            </a:extLst>
          </p:cNvPr>
          <p:cNvGraphicFramePr>
            <a:graphicFrameLocks noGrp="1"/>
          </p:cNvGraphicFramePr>
          <p:nvPr>
            <p:extLst>
              <p:ext uri="{D42A27DB-BD31-4B8C-83A1-F6EECF244321}">
                <p14:modId xmlns:p14="http://schemas.microsoft.com/office/powerpoint/2010/main" val="1629383900"/>
              </p:ext>
            </p:extLst>
          </p:nvPr>
        </p:nvGraphicFramePr>
        <p:xfrm>
          <a:off x="576263" y="2885720"/>
          <a:ext cx="5327656" cy="1440000"/>
        </p:xfrm>
        <a:graphic>
          <a:graphicData uri="http://schemas.openxmlformats.org/drawingml/2006/table">
            <a:tbl>
              <a:tblPr firstRow="1" bandRow="1">
                <a:tableStyleId>{2D5ABB26-0587-4C30-8999-92F81FD0307C}</a:tableStyleId>
              </a:tblPr>
              <a:tblGrid>
                <a:gridCol w="615914">
                  <a:extLst>
                    <a:ext uri="{9D8B030D-6E8A-4147-A177-3AD203B41FA5}">
                      <a16:colId xmlns:a16="http://schemas.microsoft.com/office/drawing/2014/main" val="628977758"/>
                    </a:ext>
                  </a:extLst>
                </a:gridCol>
                <a:gridCol w="1693762">
                  <a:extLst>
                    <a:ext uri="{9D8B030D-6E8A-4147-A177-3AD203B41FA5}">
                      <a16:colId xmlns:a16="http://schemas.microsoft.com/office/drawing/2014/main" val="536128065"/>
                    </a:ext>
                  </a:extLst>
                </a:gridCol>
                <a:gridCol w="431140">
                  <a:extLst>
                    <a:ext uri="{9D8B030D-6E8A-4147-A177-3AD203B41FA5}">
                      <a16:colId xmlns:a16="http://schemas.microsoft.com/office/drawing/2014/main" val="2998558973"/>
                    </a:ext>
                  </a:extLst>
                </a:gridCol>
                <a:gridCol w="431140">
                  <a:extLst>
                    <a:ext uri="{9D8B030D-6E8A-4147-A177-3AD203B41FA5}">
                      <a16:colId xmlns:a16="http://schemas.microsoft.com/office/drawing/2014/main" val="3577496933"/>
                    </a:ext>
                  </a:extLst>
                </a:gridCol>
                <a:gridCol w="431140">
                  <a:extLst>
                    <a:ext uri="{9D8B030D-6E8A-4147-A177-3AD203B41FA5}">
                      <a16:colId xmlns:a16="http://schemas.microsoft.com/office/drawing/2014/main" val="1501818452"/>
                    </a:ext>
                  </a:extLst>
                </a:gridCol>
                <a:gridCol w="431140">
                  <a:extLst>
                    <a:ext uri="{9D8B030D-6E8A-4147-A177-3AD203B41FA5}">
                      <a16:colId xmlns:a16="http://schemas.microsoft.com/office/drawing/2014/main" val="2799363557"/>
                    </a:ext>
                  </a:extLst>
                </a:gridCol>
                <a:gridCol w="431140">
                  <a:extLst>
                    <a:ext uri="{9D8B030D-6E8A-4147-A177-3AD203B41FA5}">
                      <a16:colId xmlns:a16="http://schemas.microsoft.com/office/drawing/2014/main" val="3016687351"/>
                    </a:ext>
                  </a:extLst>
                </a:gridCol>
                <a:gridCol w="431140">
                  <a:extLst>
                    <a:ext uri="{9D8B030D-6E8A-4147-A177-3AD203B41FA5}">
                      <a16:colId xmlns:a16="http://schemas.microsoft.com/office/drawing/2014/main" val="1616226061"/>
                    </a:ext>
                  </a:extLst>
                </a:gridCol>
                <a:gridCol w="431140">
                  <a:extLst>
                    <a:ext uri="{9D8B030D-6E8A-4147-A177-3AD203B41FA5}">
                      <a16:colId xmlns:a16="http://schemas.microsoft.com/office/drawing/2014/main" val="4146116115"/>
                    </a:ext>
                  </a:extLst>
                </a:gridCol>
              </a:tblGrid>
              <a:tr h="288000">
                <a:tc rowSpan="2">
                  <a:txBody>
                    <a:bodyPr/>
                    <a:lstStyle/>
                    <a:p>
                      <a:pPr algn="ctr"/>
                      <a:r>
                        <a:rPr kumimoji="1" lang="ja-JP" altLang="en-US" sz="700" dirty="0">
                          <a:solidFill>
                            <a:schemeClr val="tx1"/>
                          </a:solidFill>
                          <a:latin typeface="ＭＳ 明朝" panose="02020609040205080304" pitchFamily="17" charset="-128"/>
                          <a:ea typeface="ＭＳ 明朝" panose="02020609040205080304" pitchFamily="17" charset="-128"/>
                        </a:rPr>
                        <a:t>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rowSpan="2">
                  <a:txBody>
                    <a:bodyPr/>
                    <a:lstStyle/>
                    <a:p>
                      <a:pPr algn="ctr"/>
                      <a:r>
                        <a:rPr kumimoji="1" lang="ja-JP" altLang="en-US" sz="700" dirty="0">
                          <a:solidFill>
                            <a:schemeClr val="tx1"/>
                          </a:solidFill>
                          <a:latin typeface="ＭＳ 明朝" panose="02020609040205080304" pitchFamily="17" charset="-128"/>
                          <a:ea typeface="ＭＳ 明朝" panose="02020609040205080304" pitchFamily="17" charset="-128"/>
                        </a:rPr>
                        <a:t>評価指標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ja-JP" altLang="en-US" sz="600" dirty="0">
                          <a:solidFill>
                            <a:schemeClr val="tx1"/>
                          </a:solidFill>
                          <a:latin typeface="ＭＳ 明朝" panose="02020609040205080304" pitchFamily="17" charset="-128"/>
                          <a:ea typeface="ＭＳ 明朝" panose="02020609040205080304" pitchFamily="17" charset="-128"/>
                        </a:rPr>
                        <a:t>計画策定時実績</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gridSpan="6">
                  <a:txBody>
                    <a:bodyPr/>
                    <a:lstStyle/>
                    <a:p>
                      <a:pPr algn="ctr"/>
                      <a:r>
                        <a:rPr kumimoji="1" lang="ja-JP" altLang="en-US" sz="700" dirty="0">
                          <a:solidFill>
                            <a:schemeClr val="tx1"/>
                          </a:solidFill>
                          <a:latin typeface="ＭＳ 明朝" panose="02020609040205080304" pitchFamily="17" charset="-128"/>
                          <a:ea typeface="ＭＳ 明朝" panose="02020609040205080304" pitchFamily="17" charset="-128"/>
                        </a:rPr>
                        <a:t>目標値</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9244494"/>
                  </a:ext>
                </a:extLst>
              </a:tr>
              <a:tr h="288000">
                <a:tc vMerge="1">
                  <a:txBody>
                    <a:bodyPr/>
                    <a:lstStyle/>
                    <a:p>
                      <a:pPr algn="ctr"/>
                      <a:endParaRPr kumimoji="1" lang="en-US" altLang="ja-JP"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pPr algn="ct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700" dirty="0">
                          <a:solidFill>
                            <a:schemeClr val="tx1"/>
                          </a:solidFill>
                          <a:latin typeface="ＭＳ 明朝" panose="02020609040205080304" pitchFamily="17" charset="-128"/>
                          <a:ea typeface="ＭＳ 明朝" panose="02020609040205080304" pitchFamily="17" charset="-128"/>
                        </a:rPr>
                        <a:t>2022</a:t>
                      </a:r>
                      <a:r>
                        <a:rPr kumimoji="1" lang="ja-JP" altLang="en-US" sz="700" dirty="0">
                          <a:solidFill>
                            <a:schemeClr val="tx1"/>
                          </a:solidFill>
                          <a:latin typeface="ＭＳ 明朝" panose="02020609040205080304" pitchFamily="17" charset="-128"/>
                          <a:ea typeface="ＭＳ 明朝" panose="02020609040205080304" pitchFamily="17" charset="-128"/>
                        </a:rPr>
                        <a:t>年度</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700" dirty="0">
                          <a:solidFill>
                            <a:schemeClr val="tx1"/>
                          </a:solidFill>
                          <a:latin typeface="ＭＳ 明朝" panose="02020609040205080304" pitchFamily="17" charset="-128"/>
                          <a:ea typeface="ＭＳ 明朝" panose="02020609040205080304" pitchFamily="17" charset="-128"/>
                        </a:rPr>
                        <a:t>(R4)</a:t>
                      </a:r>
                      <a:endParaRPr kumimoji="1" lang="ja-JP" altLang="en-US" sz="7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700" dirty="0">
                          <a:solidFill>
                            <a:schemeClr val="tx1"/>
                          </a:solidFill>
                          <a:latin typeface="ＭＳ 明朝" panose="02020609040205080304" pitchFamily="17" charset="-128"/>
                          <a:ea typeface="ＭＳ 明朝" panose="02020609040205080304" pitchFamily="17" charset="-128"/>
                        </a:rPr>
                        <a:t>2024</a:t>
                      </a:r>
                      <a:r>
                        <a:rPr kumimoji="1" lang="ja-JP" altLang="en-US" sz="700" dirty="0">
                          <a:solidFill>
                            <a:schemeClr val="tx1"/>
                          </a:solidFill>
                          <a:latin typeface="ＭＳ 明朝" panose="02020609040205080304" pitchFamily="17" charset="-128"/>
                          <a:ea typeface="ＭＳ 明朝" panose="02020609040205080304" pitchFamily="17" charset="-128"/>
                        </a:rPr>
                        <a:t>年度</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700" dirty="0">
                          <a:solidFill>
                            <a:schemeClr val="tx1"/>
                          </a:solidFill>
                          <a:latin typeface="ＭＳ 明朝" panose="02020609040205080304" pitchFamily="17" charset="-128"/>
                          <a:ea typeface="ＭＳ 明朝" panose="02020609040205080304" pitchFamily="17" charset="-128"/>
                        </a:rPr>
                        <a:t>(R6)</a:t>
                      </a:r>
                      <a:endParaRPr kumimoji="1" lang="ja-JP" altLang="en-US" sz="7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700" dirty="0">
                          <a:solidFill>
                            <a:schemeClr val="tx1"/>
                          </a:solidFill>
                          <a:latin typeface="ＭＳ 明朝" panose="02020609040205080304" pitchFamily="17" charset="-128"/>
                          <a:ea typeface="ＭＳ 明朝" panose="02020609040205080304" pitchFamily="17" charset="-128"/>
                        </a:rPr>
                        <a:t>2025</a:t>
                      </a:r>
                      <a:r>
                        <a:rPr kumimoji="1" lang="ja-JP" altLang="en-US" sz="700" dirty="0">
                          <a:solidFill>
                            <a:schemeClr val="tx1"/>
                          </a:solidFill>
                          <a:latin typeface="ＭＳ 明朝" panose="02020609040205080304" pitchFamily="17" charset="-128"/>
                          <a:ea typeface="ＭＳ 明朝" panose="02020609040205080304" pitchFamily="17" charset="-128"/>
                        </a:rPr>
                        <a:t>年度</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700" dirty="0">
                          <a:solidFill>
                            <a:schemeClr val="tx1"/>
                          </a:solidFill>
                          <a:latin typeface="ＭＳ 明朝" panose="02020609040205080304" pitchFamily="17" charset="-128"/>
                          <a:ea typeface="ＭＳ 明朝" panose="02020609040205080304" pitchFamily="17" charset="-128"/>
                        </a:rPr>
                        <a:t>(R7)</a:t>
                      </a:r>
                      <a:endParaRPr kumimoji="1" lang="ja-JP" altLang="en-US" sz="7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700" dirty="0">
                          <a:solidFill>
                            <a:schemeClr val="tx1"/>
                          </a:solidFill>
                          <a:latin typeface="ＭＳ 明朝" panose="02020609040205080304" pitchFamily="17" charset="-128"/>
                          <a:ea typeface="ＭＳ 明朝" panose="02020609040205080304" pitchFamily="17" charset="-128"/>
                        </a:rPr>
                        <a:t>2026</a:t>
                      </a:r>
                      <a:r>
                        <a:rPr kumimoji="1" lang="ja-JP" altLang="en-US" sz="700" dirty="0">
                          <a:solidFill>
                            <a:schemeClr val="tx1"/>
                          </a:solidFill>
                          <a:latin typeface="ＭＳ 明朝" panose="02020609040205080304" pitchFamily="17" charset="-128"/>
                          <a:ea typeface="ＭＳ 明朝" panose="02020609040205080304" pitchFamily="17" charset="-128"/>
                        </a:rPr>
                        <a:t>年度</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700" dirty="0">
                          <a:solidFill>
                            <a:schemeClr val="tx1"/>
                          </a:solidFill>
                          <a:latin typeface="ＭＳ 明朝" panose="02020609040205080304" pitchFamily="17" charset="-128"/>
                          <a:ea typeface="ＭＳ 明朝" panose="02020609040205080304" pitchFamily="17" charset="-128"/>
                        </a:rPr>
                        <a:t>(R8)</a:t>
                      </a:r>
                      <a:endParaRPr kumimoji="1" lang="ja-JP" altLang="en-US" sz="7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700" dirty="0">
                          <a:solidFill>
                            <a:schemeClr val="tx1"/>
                          </a:solidFill>
                          <a:latin typeface="ＭＳ 明朝" panose="02020609040205080304" pitchFamily="17" charset="-128"/>
                          <a:ea typeface="ＭＳ 明朝" panose="02020609040205080304" pitchFamily="17" charset="-128"/>
                        </a:rPr>
                        <a:t>2027</a:t>
                      </a:r>
                      <a:r>
                        <a:rPr kumimoji="1" lang="ja-JP" altLang="en-US" sz="700" dirty="0">
                          <a:solidFill>
                            <a:schemeClr val="tx1"/>
                          </a:solidFill>
                          <a:latin typeface="ＭＳ 明朝" panose="02020609040205080304" pitchFamily="17" charset="-128"/>
                          <a:ea typeface="ＭＳ 明朝" panose="02020609040205080304" pitchFamily="17" charset="-128"/>
                        </a:rPr>
                        <a:t>年度</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700" dirty="0">
                          <a:solidFill>
                            <a:schemeClr val="tx1"/>
                          </a:solidFill>
                          <a:latin typeface="ＭＳ 明朝" panose="02020609040205080304" pitchFamily="17" charset="-128"/>
                          <a:ea typeface="ＭＳ 明朝" panose="02020609040205080304" pitchFamily="17" charset="-128"/>
                        </a:rPr>
                        <a:t>(R9)</a:t>
                      </a:r>
                      <a:endParaRPr kumimoji="1" lang="ja-JP" altLang="en-US" sz="7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700" dirty="0">
                          <a:solidFill>
                            <a:schemeClr val="tx1"/>
                          </a:solidFill>
                          <a:latin typeface="ＭＳ 明朝" panose="02020609040205080304" pitchFamily="17" charset="-128"/>
                          <a:ea typeface="ＭＳ 明朝" panose="02020609040205080304" pitchFamily="17" charset="-128"/>
                        </a:rPr>
                        <a:t>2028</a:t>
                      </a:r>
                      <a:r>
                        <a:rPr kumimoji="1" lang="ja-JP" altLang="en-US" sz="700" dirty="0">
                          <a:solidFill>
                            <a:schemeClr val="tx1"/>
                          </a:solidFill>
                          <a:latin typeface="ＭＳ 明朝" panose="02020609040205080304" pitchFamily="17" charset="-128"/>
                          <a:ea typeface="ＭＳ 明朝" panose="02020609040205080304" pitchFamily="17" charset="-128"/>
                        </a:rPr>
                        <a:t>年度</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700" dirty="0">
                          <a:solidFill>
                            <a:schemeClr val="tx1"/>
                          </a:solidFill>
                          <a:latin typeface="ＭＳ 明朝" panose="02020609040205080304" pitchFamily="17" charset="-128"/>
                          <a:ea typeface="ＭＳ 明朝" panose="02020609040205080304" pitchFamily="17" charset="-128"/>
                        </a:rPr>
                        <a:t>(R10)</a:t>
                      </a:r>
                      <a:endParaRPr kumimoji="1" lang="ja-JP" altLang="en-US" sz="7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700" dirty="0">
                          <a:solidFill>
                            <a:schemeClr val="tx1"/>
                          </a:solidFill>
                          <a:latin typeface="ＭＳ 明朝" panose="02020609040205080304" pitchFamily="17" charset="-128"/>
                          <a:ea typeface="ＭＳ 明朝" panose="02020609040205080304" pitchFamily="17" charset="-128"/>
                        </a:rPr>
                        <a:t>2029</a:t>
                      </a:r>
                      <a:r>
                        <a:rPr kumimoji="1" lang="ja-JP" altLang="en-US" sz="700" dirty="0">
                          <a:solidFill>
                            <a:schemeClr val="tx1"/>
                          </a:solidFill>
                          <a:latin typeface="ＭＳ 明朝" panose="02020609040205080304" pitchFamily="17" charset="-128"/>
                          <a:ea typeface="ＭＳ 明朝" panose="02020609040205080304" pitchFamily="17" charset="-128"/>
                        </a:rPr>
                        <a:t>年度</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700" dirty="0">
                          <a:solidFill>
                            <a:schemeClr val="tx1"/>
                          </a:solidFill>
                          <a:latin typeface="ＭＳ 明朝" panose="02020609040205080304" pitchFamily="17" charset="-128"/>
                          <a:ea typeface="ＭＳ 明朝" panose="02020609040205080304" pitchFamily="17" charset="-128"/>
                        </a:rPr>
                        <a:t>(R11)</a:t>
                      </a:r>
                      <a:endParaRPr kumimoji="1" lang="ja-JP" altLang="en-US" sz="7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extLst>
                  <a:ext uri="{0D108BD9-81ED-4DB2-BD59-A6C34878D82A}">
                    <a16:rowId xmlns:a16="http://schemas.microsoft.com/office/drawing/2014/main" val="216579070"/>
                  </a:ext>
                </a:extLst>
              </a:tr>
              <a:tr h="432000">
                <a:tc>
                  <a:txBody>
                    <a:bodyPr/>
                    <a:lstStyle/>
                    <a:p>
                      <a:pPr algn="ctr"/>
                      <a:r>
                        <a:rPr kumimoji="1" lang="ja-JP" altLang="en-US" sz="700" dirty="0">
                          <a:solidFill>
                            <a:schemeClr val="tx1"/>
                          </a:solidFill>
                          <a:latin typeface="ＭＳ 明朝" panose="02020609040205080304" pitchFamily="17" charset="-128"/>
                          <a:ea typeface="ＭＳ 明朝" panose="02020609040205080304" pitchFamily="17" charset="-128"/>
                        </a:rPr>
                        <a:t>アウトカム</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700" dirty="0">
                          <a:solidFill>
                            <a:schemeClr val="tx1"/>
                          </a:solidFill>
                          <a:latin typeface="ＭＳ 明朝" panose="02020609040205080304" pitchFamily="17" charset="-128"/>
                          <a:ea typeface="ＭＳ 明朝" panose="02020609040205080304" pitchFamily="17" charset="-128"/>
                        </a:rPr>
                        <a:t>(</a:t>
                      </a:r>
                      <a:r>
                        <a:rPr kumimoji="1" lang="ja-JP" altLang="en-US" sz="700" dirty="0">
                          <a:solidFill>
                            <a:schemeClr val="tx1"/>
                          </a:solidFill>
                          <a:latin typeface="ＭＳ 明朝" panose="02020609040205080304" pitchFamily="17" charset="-128"/>
                          <a:ea typeface="ＭＳ 明朝" panose="02020609040205080304" pitchFamily="17" charset="-128"/>
                        </a:rPr>
                        <a:t>成果</a:t>
                      </a:r>
                      <a:r>
                        <a:rPr kumimoji="1" lang="en-US" altLang="ja-JP" sz="700" dirty="0">
                          <a:solidFill>
                            <a:schemeClr val="tx1"/>
                          </a:solidFill>
                          <a:latin typeface="ＭＳ 明朝" panose="02020609040205080304" pitchFamily="17" charset="-128"/>
                          <a:ea typeface="ＭＳ 明朝" panose="02020609040205080304" pitchFamily="17" charset="-128"/>
                        </a:rPr>
                        <a:t>)</a:t>
                      </a:r>
                    </a:p>
                    <a:p>
                      <a:pPr algn="ctr"/>
                      <a:r>
                        <a:rPr kumimoji="1" lang="ja-JP" altLang="en-US" sz="700" dirty="0">
                          <a:solidFill>
                            <a:schemeClr val="tx1"/>
                          </a:solidFill>
                          <a:latin typeface="ＭＳ 明朝" panose="02020609040205080304" pitchFamily="17" charset="-128"/>
                          <a:ea typeface="ＭＳ 明朝" panose="02020609040205080304" pitchFamily="17" charset="-128"/>
                        </a:rPr>
                        <a:t>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700" dirty="0">
                          <a:solidFill>
                            <a:schemeClr val="tx1"/>
                          </a:solidFill>
                          <a:latin typeface="ＭＳ 明朝" panose="02020609040205080304" pitchFamily="17" charset="-128"/>
                          <a:ea typeface="ＭＳ 明朝" panose="02020609040205080304" pitchFamily="17" charset="-128"/>
                        </a:rPr>
                        <a:t>通いの場への参加人数</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22</a:t>
                      </a:r>
                      <a:r>
                        <a:rPr kumimoji="1" lang="ja-JP" altLang="en-US" sz="700" dirty="0">
                          <a:solidFill>
                            <a:schemeClr val="tx1"/>
                          </a:solidFill>
                          <a:latin typeface="ＭＳ 明朝" panose="02020609040205080304" pitchFamily="17" charset="-128"/>
                          <a:ea typeface="ＭＳ 明朝" panose="02020609040205080304" pitchFamily="17" charset="-128"/>
                        </a:rPr>
                        <a:t>人</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30</a:t>
                      </a:r>
                      <a:r>
                        <a:rPr kumimoji="1" lang="ja-JP" altLang="en-US" sz="700" dirty="0">
                          <a:solidFill>
                            <a:schemeClr val="tx1"/>
                          </a:solidFill>
                          <a:latin typeface="ＭＳ 明朝" panose="02020609040205080304" pitchFamily="17" charset="-128"/>
                          <a:ea typeface="ＭＳ 明朝" panose="02020609040205080304" pitchFamily="17" charset="-128"/>
                        </a:rPr>
                        <a:t>人</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32</a:t>
                      </a:r>
                      <a:r>
                        <a:rPr kumimoji="1" lang="ja-JP" altLang="en-US" sz="700" dirty="0">
                          <a:solidFill>
                            <a:schemeClr val="tx1"/>
                          </a:solidFill>
                          <a:latin typeface="ＭＳ 明朝" panose="02020609040205080304" pitchFamily="17" charset="-128"/>
                          <a:ea typeface="ＭＳ 明朝" panose="02020609040205080304" pitchFamily="17" charset="-128"/>
                        </a:rPr>
                        <a:t>人</a:t>
                      </a:r>
                    </a:p>
                  </a:txBody>
                  <a:tcPr marL="36000" marR="36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34</a:t>
                      </a:r>
                      <a:r>
                        <a:rPr kumimoji="1" lang="ja-JP" altLang="en-US" sz="700" dirty="0">
                          <a:solidFill>
                            <a:schemeClr val="tx1"/>
                          </a:solidFill>
                          <a:latin typeface="ＭＳ 明朝" panose="02020609040205080304" pitchFamily="17" charset="-128"/>
                          <a:ea typeface="ＭＳ 明朝" panose="02020609040205080304" pitchFamily="17" charset="-128"/>
                        </a:rPr>
                        <a:t>人</a:t>
                      </a:r>
                    </a:p>
                  </a:txBody>
                  <a:tcPr marL="36000" marR="36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36</a:t>
                      </a:r>
                      <a:r>
                        <a:rPr kumimoji="1" lang="ja-JP" altLang="en-US" sz="700" dirty="0">
                          <a:solidFill>
                            <a:schemeClr val="tx1"/>
                          </a:solidFill>
                          <a:latin typeface="ＭＳ 明朝" panose="02020609040205080304" pitchFamily="17" charset="-128"/>
                          <a:ea typeface="ＭＳ 明朝" panose="02020609040205080304" pitchFamily="17" charset="-128"/>
                        </a:rPr>
                        <a:t>人</a:t>
                      </a:r>
                    </a:p>
                  </a:txBody>
                  <a:tcPr marL="36000" marR="3600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38</a:t>
                      </a:r>
                      <a:r>
                        <a:rPr kumimoji="1" lang="ja-JP" altLang="en-US" sz="700" dirty="0">
                          <a:solidFill>
                            <a:schemeClr val="tx1"/>
                          </a:solidFill>
                          <a:latin typeface="ＭＳ 明朝" panose="02020609040205080304" pitchFamily="17" charset="-128"/>
                          <a:ea typeface="ＭＳ 明朝" panose="02020609040205080304" pitchFamily="17" charset="-128"/>
                        </a:rPr>
                        <a:t>人</a:t>
                      </a:r>
                    </a:p>
                  </a:txBody>
                  <a:tcPr marL="36000" marR="36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40</a:t>
                      </a:r>
                      <a:r>
                        <a:rPr kumimoji="1" lang="ja-JP" altLang="en-US" sz="700" dirty="0">
                          <a:solidFill>
                            <a:schemeClr val="tx1"/>
                          </a:solidFill>
                          <a:latin typeface="ＭＳ 明朝" panose="02020609040205080304" pitchFamily="17" charset="-128"/>
                          <a:ea typeface="ＭＳ 明朝" panose="02020609040205080304" pitchFamily="17" charset="-128"/>
                        </a:rPr>
                        <a:t>人</a:t>
                      </a:r>
                    </a:p>
                  </a:txBody>
                  <a:tcPr marL="36000" marR="36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1128222"/>
                  </a:ext>
                </a:extLst>
              </a:tr>
              <a:tr h="432000">
                <a:tc>
                  <a:txBody>
                    <a:bodyPr/>
                    <a:lstStyle/>
                    <a:p>
                      <a:pPr algn="ctr"/>
                      <a:r>
                        <a:rPr kumimoji="1" lang="ja-JP" altLang="en-US" sz="700" dirty="0">
                          <a:solidFill>
                            <a:schemeClr val="tx1"/>
                          </a:solidFill>
                          <a:latin typeface="ＭＳ 明朝" panose="02020609040205080304" pitchFamily="17" charset="-128"/>
                          <a:ea typeface="ＭＳ 明朝" panose="02020609040205080304" pitchFamily="17" charset="-128"/>
                        </a:rPr>
                        <a:t>アウトプット</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700" dirty="0">
                          <a:solidFill>
                            <a:schemeClr val="tx1"/>
                          </a:solidFill>
                          <a:latin typeface="ＭＳ 明朝" panose="02020609040205080304" pitchFamily="17" charset="-128"/>
                          <a:ea typeface="ＭＳ 明朝" panose="02020609040205080304" pitchFamily="17" charset="-128"/>
                        </a:rPr>
                        <a:t>(</a:t>
                      </a:r>
                      <a:r>
                        <a:rPr kumimoji="1" lang="ja-JP" altLang="en-US" sz="700" dirty="0">
                          <a:solidFill>
                            <a:schemeClr val="tx1"/>
                          </a:solidFill>
                          <a:latin typeface="ＭＳ 明朝" panose="02020609040205080304" pitchFamily="17" charset="-128"/>
                          <a:ea typeface="ＭＳ 明朝" panose="02020609040205080304" pitchFamily="17" charset="-128"/>
                        </a:rPr>
                        <a:t>実施量･率</a:t>
                      </a:r>
                      <a:r>
                        <a:rPr kumimoji="1" lang="en-US" altLang="ja-JP" sz="700" dirty="0">
                          <a:solidFill>
                            <a:schemeClr val="tx1"/>
                          </a:solidFill>
                          <a:latin typeface="ＭＳ 明朝" panose="02020609040205080304" pitchFamily="17" charset="-128"/>
                          <a:ea typeface="ＭＳ 明朝" panose="02020609040205080304" pitchFamily="17" charset="-128"/>
                        </a:rPr>
                        <a:t>)</a:t>
                      </a:r>
                    </a:p>
                    <a:p>
                      <a:pPr algn="ctr"/>
                      <a:r>
                        <a:rPr kumimoji="1" lang="ja-JP" altLang="en-US" sz="700" dirty="0">
                          <a:solidFill>
                            <a:schemeClr val="tx1"/>
                          </a:solidFill>
                          <a:latin typeface="ＭＳ 明朝" panose="02020609040205080304" pitchFamily="17" charset="-128"/>
                          <a:ea typeface="ＭＳ 明朝" panose="02020609040205080304" pitchFamily="17" charset="-128"/>
                        </a:rPr>
                        <a:t>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700">
                          <a:solidFill>
                            <a:schemeClr val="tx1"/>
                          </a:solidFill>
                          <a:latin typeface="ＭＳ 明朝" panose="02020609040205080304" pitchFamily="17" charset="-128"/>
                          <a:ea typeface="ＭＳ 明朝" panose="02020609040205080304" pitchFamily="17" charset="-128"/>
                        </a:rPr>
                        <a:t>事業前後（健診受診時等と事業実施時）での質問票の意識改善者の人数割合</a:t>
                      </a:r>
                      <a:endParaRPr kumimoji="1" lang="ja-JP" altLang="en-US" sz="700" dirty="0">
                        <a:solidFill>
                          <a:schemeClr val="tx1"/>
                        </a:solidFill>
                        <a:latin typeface="ＭＳ 明朝" panose="02020609040205080304" pitchFamily="17" charset="-128"/>
                        <a:ea typeface="ＭＳ 明朝" panose="02020609040205080304" pitchFamily="17" charset="-128"/>
                      </a:endParaRP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ja-JP" altLang="en-US" sz="700" dirty="0">
                          <a:solidFill>
                            <a:schemeClr val="tx1"/>
                          </a:solidFill>
                          <a:latin typeface="ＭＳ 明朝" panose="02020609040205080304" pitchFamily="17" charset="-128"/>
                          <a:ea typeface="ＭＳ 明朝" panose="02020609040205080304" pitchFamily="17" charset="-128"/>
                        </a:rPr>
                        <a:t>不明</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70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72</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74</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76</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78</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en-US" altLang="ja-JP" sz="700" dirty="0">
                          <a:solidFill>
                            <a:schemeClr val="tx1"/>
                          </a:solidFill>
                          <a:latin typeface="ＭＳ 明朝" panose="02020609040205080304" pitchFamily="17" charset="-128"/>
                          <a:ea typeface="ＭＳ 明朝" panose="02020609040205080304" pitchFamily="17" charset="-128"/>
                        </a:rPr>
                        <a:t>80</a:t>
                      </a:r>
                      <a:r>
                        <a:rPr kumimoji="1" lang="ja-JP" altLang="en-US" sz="7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8710224"/>
                  </a:ext>
                </a:extLst>
              </a:tr>
            </a:tbl>
          </a:graphicData>
        </a:graphic>
      </p:graphicFrame>
      <p:graphicFrame>
        <p:nvGraphicFramePr>
          <p:cNvPr id="23" name="表 22">
            <a:extLst>
              <a:ext uri="{FF2B5EF4-FFF2-40B4-BE49-F238E27FC236}">
                <a16:creationId xmlns:a16="http://schemas.microsoft.com/office/drawing/2014/main" id="{B9157B90-15C1-6C85-3DF6-CB585C1E7069}"/>
              </a:ext>
            </a:extLst>
          </p:cNvPr>
          <p:cNvGraphicFramePr>
            <a:graphicFrameLocks noGrp="1"/>
          </p:cNvGraphicFramePr>
          <p:nvPr>
            <p:extLst>
              <p:ext uri="{D42A27DB-BD31-4B8C-83A1-F6EECF244321}">
                <p14:modId xmlns:p14="http://schemas.microsoft.com/office/powerpoint/2010/main" val="1802826372"/>
              </p:ext>
            </p:extLst>
          </p:nvPr>
        </p:nvGraphicFramePr>
        <p:xfrm>
          <a:off x="576263" y="4407436"/>
          <a:ext cx="5327650" cy="540000"/>
        </p:xfrm>
        <a:graphic>
          <a:graphicData uri="http://schemas.openxmlformats.org/drawingml/2006/table">
            <a:tbl>
              <a:tblPr firstRow="1" bandRow="1">
                <a:tableStyleId>{2D5ABB26-0587-4C30-8999-92F81FD0307C}</a:tableStyleId>
              </a:tblPr>
              <a:tblGrid>
                <a:gridCol w="862278">
                  <a:extLst>
                    <a:ext uri="{9D8B030D-6E8A-4147-A177-3AD203B41FA5}">
                      <a16:colId xmlns:a16="http://schemas.microsoft.com/office/drawing/2014/main" val="2752290969"/>
                    </a:ext>
                  </a:extLst>
                </a:gridCol>
                <a:gridCol w="4465372">
                  <a:extLst>
                    <a:ext uri="{9D8B030D-6E8A-4147-A177-3AD203B41FA5}">
                      <a16:colId xmlns:a16="http://schemas.microsoft.com/office/drawing/2014/main" val="2714697364"/>
                    </a:ext>
                  </a:extLst>
                </a:gridCol>
              </a:tblGrid>
              <a:tr h="540000">
                <a:tc>
                  <a:txBody>
                    <a:bodyPr/>
                    <a:lstStyle/>
                    <a:p>
                      <a:pPr algn="ctr"/>
                      <a:r>
                        <a:rPr kumimoji="1" lang="ja-JP" altLang="en-US" sz="700" dirty="0">
                          <a:solidFill>
                            <a:schemeClr val="tx1"/>
                          </a:solidFill>
                          <a:latin typeface="ＭＳ 明朝" panose="02020609040205080304" pitchFamily="17" charset="-128"/>
                          <a:ea typeface="ＭＳ 明朝" panose="02020609040205080304" pitchFamily="17" charset="-128"/>
                        </a:rPr>
                        <a:t>目標を達成するため</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700" dirty="0">
                          <a:solidFill>
                            <a:schemeClr val="tx1"/>
                          </a:solidFill>
                          <a:latin typeface="ＭＳ 明朝" panose="02020609040205080304" pitchFamily="17" charset="-128"/>
                          <a:ea typeface="ＭＳ 明朝" panose="02020609040205080304" pitchFamily="17" charset="-128"/>
                        </a:rPr>
                        <a:t>の主な戦略</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・企画、調整を行う保健師と地域を担当する医療専門職と連携し、事業の効果的な実施方法を検討。</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graphicFrame>
        <p:nvGraphicFramePr>
          <p:cNvPr id="24" name="表 23">
            <a:extLst>
              <a:ext uri="{FF2B5EF4-FFF2-40B4-BE49-F238E27FC236}">
                <a16:creationId xmlns:a16="http://schemas.microsoft.com/office/drawing/2014/main" id="{81412D98-EE35-6B30-0B80-D0D0CB966FF7}"/>
              </a:ext>
            </a:extLst>
          </p:cNvPr>
          <p:cNvGraphicFramePr>
            <a:graphicFrameLocks noGrp="1"/>
          </p:cNvGraphicFramePr>
          <p:nvPr>
            <p:extLst>
              <p:ext uri="{D42A27DB-BD31-4B8C-83A1-F6EECF244321}">
                <p14:modId xmlns:p14="http://schemas.microsoft.com/office/powerpoint/2010/main" val="2992963265"/>
              </p:ext>
            </p:extLst>
          </p:nvPr>
        </p:nvGraphicFramePr>
        <p:xfrm>
          <a:off x="576264" y="8359782"/>
          <a:ext cx="5327650" cy="540000"/>
        </p:xfrm>
        <a:graphic>
          <a:graphicData uri="http://schemas.openxmlformats.org/drawingml/2006/table">
            <a:tbl>
              <a:tblPr firstRow="1" bandRow="1">
                <a:tableStyleId>{2D5ABB26-0587-4C30-8999-92F81FD0307C}</a:tableStyleId>
              </a:tblPr>
              <a:tblGrid>
                <a:gridCol w="5327650">
                  <a:extLst>
                    <a:ext uri="{9D8B030D-6E8A-4147-A177-3AD203B41FA5}">
                      <a16:colId xmlns:a16="http://schemas.microsoft.com/office/drawing/2014/main" val="2714697364"/>
                    </a:ext>
                  </a:extLst>
                </a:gridCol>
              </a:tblGrid>
              <a:tr h="540000">
                <a:tc>
                  <a:txBody>
                    <a:bodyPr/>
                    <a:lstStyle/>
                    <a:p>
                      <a:pPr marL="0" indent="0"/>
                      <a:r>
                        <a:rPr kumimoji="1" lang="ja-JP" altLang="en-US" sz="800" dirty="0">
                          <a:solidFill>
                            <a:schemeClr val="tx1"/>
                          </a:solidFill>
                          <a:latin typeface="ＭＳ 明朝" panose="02020609040205080304" pitchFamily="17" charset="-128"/>
                          <a:ea typeface="ＭＳ 明朝" panose="02020609040205080304" pitchFamily="17" charset="-128"/>
                        </a:rPr>
                        <a:t>アウトカム指標「通いの場への参加人数」により通いの場への参加人数が多くなれば、参加する高齢者にとって通いの場が自らの居場所となり、それが生きがいとなることで社会参加への意欲を高めることができ、適度な精神的刺激となり、閉じこもり防止にも寄与していることを意味す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4" name="スライド番号プレースホルダー 3">
            <a:extLst>
              <a:ext uri="{FF2B5EF4-FFF2-40B4-BE49-F238E27FC236}">
                <a16:creationId xmlns:a16="http://schemas.microsoft.com/office/drawing/2014/main" id="{ED7BAC3B-675F-AD6D-31AC-142CAB73C411}"/>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800" b="0" i="0" u="none" strike="noStrike" kern="1200" cap="none" spc="0" normalizeH="0" baseline="0" noProof="0" smtClean="0">
                <a:ln>
                  <a:noFill/>
                </a:ln>
                <a:solidFill>
                  <a:srgbClr val="898989"/>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49</a:t>
            </a:fld>
            <a:endParaRPr kumimoji="1" lang="ja-JP" altLang="en-US" sz="800" b="0" i="0" u="none" strike="noStrike" kern="1200" cap="none" spc="0" normalizeH="0" baseline="0" noProof="0" dirty="0">
              <a:ln>
                <a:noFill/>
              </a:ln>
              <a:solidFill>
                <a:srgbClr val="898989"/>
              </a:solidFill>
              <a:effectLst/>
              <a:uLnTx/>
              <a:uFillTx/>
            </a:endParaRPr>
          </a:p>
        </p:txBody>
      </p:sp>
      <p:sp>
        <p:nvSpPr>
          <p:cNvPr id="2" name="テキスト ボックス 1">
            <a:extLst>
              <a:ext uri="{FF2B5EF4-FFF2-40B4-BE49-F238E27FC236}">
                <a16:creationId xmlns:a16="http://schemas.microsoft.com/office/drawing/2014/main" id="{17C077E9-7834-4671-6469-C928850A4A46}"/>
              </a:ext>
            </a:extLst>
          </p:cNvPr>
          <p:cNvSpPr txBox="1"/>
          <p:nvPr/>
        </p:nvSpPr>
        <p:spPr>
          <a:xfrm>
            <a:off x="2899097" y="2698294"/>
            <a:ext cx="3010575" cy="215444"/>
          </a:xfrm>
          <a:prstGeom prst="rect">
            <a:avLst/>
          </a:prstGeom>
          <a:noFill/>
          <a:ln>
            <a:noFill/>
          </a:ln>
        </p:spPr>
        <p:txBody>
          <a:bodyPr wrap="square" l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太枠の</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2026</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年度は中間評価年度、</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2029</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年度は最終評価年度</a:t>
            </a:r>
          </a:p>
        </p:txBody>
      </p:sp>
      <p:sp>
        <p:nvSpPr>
          <p:cNvPr id="9" name="テキスト ボックス 8">
            <a:extLst>
              <a:ext uri="{FF2B5EF4-FFF2-40B4-BE49-F238E27FC236}">
                <a16:creationId xmlns:a16="http://schemas.microsoft.com/office/drawing/2014/main" id="{CE2F58F3-6F09-23D8-A254-A79979255CB3}"/>
              </a:ext>
            </a:extLst>
          </p:cNvPr>
          <p:cNvSpPr txBox="1"/>
          <p:nvPr/>
        </p:nvSpPr>
        <p:spPr>
          <a:xfrm>
            <a:off x="580019" y="2690869"/>
            <a:ext cx="605294" cy="215444"/>
          </a:xfrm>
          <a:prstGeom prst="rect">
            <a:avLst/>
          </a:prstGeom>
          <a:noFill/>
          <a:ln>
            <a:noFill/>
          </a:ln>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今後の目標</a:t>
            </a:r>
          </a:p>
        </p:txBody>
      </p:sp>
      <p:sp>
        <p:nvSpPr>
          <p:cNvPr id="10" name="テキスト ボックス 9">
            <a:extLst>
              <a:ext uri="{FF2B5EF4-FFF2-40B4-BE49-F238E27FC236}">
                <a16:creationId xmlns:a16="http://schemas.microsoft.com/office/drawing/2014/main" id="{417C5678-06EA-9E80-A4C5-1499C409C3C7}"/>
              </a:ext>
            </a:extLst>
          </p:cNvPr>
          <p:cNvSpPr txBox="1">
            <a:spLocks/>
          </p:cNvSpPr>
          <p:nvPr/>
        </p:nvSpPr>
        <p:spPr>
          <a:xfrm>
            <a:off x="580019" y="4987094"/>
            <a:ext cx="1528624" cy="215444"/>
          </a:xfrm>
          <a:prstGeom prst="rect">
            <a:avLst/>
          </a:prstGeom>
          <a:noFill/>
          <a:ln>
            <a:noFill/>
          </a:ln>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現在までの実施方法</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プロセス</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0238684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_大_3">
            <a:extLst>
              <a:ext uri="{FF2B5EF4-FFF2-40B4-BE49-F238E27FC236}">
                <a16:creationId xmlns:a16="http://schemas.microsoft.com/office/drawing/2014/main" id="{4AF62E01-9AE7-EC86-489B-041524A720FE}"/>
              </a:ext>
            </a:extLst>
          </p:cNvPr>
          <p:cNvSpPr txBox="1">
            <a:spLocks noChangeAspect="1"/>
          </p:cNvSpPr>
          <p:nvPr/>
        </p:nvSpPr>
        <p:spPr>
          <a:xfrm>
            <a:off x="-1" y="-4836"/>
            <a:ext cx="6483927" cy="389392"/>
          </a:xfrm>
          <a:prstGeom prst="rect">
            <a:avLst/>
          </a:prstGeom>
          <a:solidFill>
            <a:srgbClr val="D9D9D9"/>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800" b="1"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第</a:t>
            </a:r>
            <a:r>
              <a:rPr lang="en-US" altLang="ja-JP" b="1" kern="0" dirty="0">
                <a:solidFill>
                  <a:prstClr val="black"/>
                </a:solidFill>
                <a:latin typeface="ＭＳ 明朝" panose="02020609040205080304" pitchFamily="17" charset="-128"/>
                <a:ea typeface="ＭＳ 明朝" panose="02020609040205080304" pitchFamily="17" charset="-128"/>
              </a:rPr>
              <a:t>5</a:t>
            </a:r>
            <a:r>
              <a:rPr kumimoji="0" lang="ja-JP" altLang="en-US" sz="1800" b="1"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章その他</a:t>
            </a:r>
          </a:p>
        </p:txBody>
      </p:sp>
      <p:sp>
        <p:nvSpPr>
          <p:cNvPr id="23" name="テキスト ボックス 22"/>
          <p:cNvSpPr txBox="1">
            <a:spLocks noChangeAspect="1"/>
          </p:cNvSpPr>
          <p:nvPr/>
        </p:nvSpPr>
        <p:spPr>
          <a:xfrm>
            <a:off x="590457" y="549328"/>
            <a:ext cx="2666592" cy="338554"/>
          </a:xfrm>
          <a:prstGeom prst="rect">
            <a:avLst/>
          </a:prstGeom>
          <a:noFill/>
          <a:ln>
            <a:noFill/>
          </a:ln>
        </p:spPr>
        <p:txBody>
          <a:bodyPr wrap="square" lIns="0" rIns="9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1.</a:t>
            </a:r>
            <a:r>
              <a:rPr kumimoji="1" lang="ja-JP" altLang="en-US" sz="1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計画の評価及び見直し</a:t>
            </a:r>
            <a:endParaRPr kumimoji="1" lang="ja-JP" altLang="ja-JP" sz="1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CA7A1EBF-06A9-1240-3063-5EAD36F02A84}"/>
              </a:ext>
            </a:extLst>
          </p:cNvPr>
          <p:cNvSpPr>
            <a:spLocks noGrp="1"/>
          </p:cNvSpPr>
          <p:nvPr>
            <p:ph type="sldNum" sz="quarter" idx="4"/>
          </p:nvPr>
        </p:nvSpPr>
        <p:spPr>
          <a:xfrm>
            <a:off x="2484067" y="8820472"/>
            <a:ext cx="1512041" cy="48577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800" b="0" i="0" u="none" strike="noStrike" kern="1200" cap="none" spc="0" normalizeH="0" baseline="0" noProof="0" smtClean="0">
                <a:ln>
                  <a:noFill/>
                </a:ln>
                <a:solidFill>
                  <a:srgbClr val="898989"/>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50</a:t>
            </a:fld>
            <a:endParaRPr kumimoji="1" lang="ja-JP" altLang="en-US" sz="800" b="0" i="0" u="none" strike="noStrike" kern="1200" cap="none" spc="0" normalizeH="0" baseline="0" noProof="0" dirty="0">
              <a:ln>
                <a:noFill/>
              </a:ln>
              <a:solidFill>
                <a:srgbClr val="898989"/>
              </a:solidFill>
              <a:effectLst/>
              <a:uLnTx/>
              <a:uFillTx/>
            </a:endParaRPr>
          </a:p>
        </p:txBody>
      </p:sp>
      <p:sp>
        <p:nvSpPr>
          <p:cNvPr id="3" name="テキスト ボックス 2">
            <a:extLst>
              <a:ext uri="{FF2B5EF4-FFF2-40B4-BE49-F238E27FC236}">
                <a16:creationId xmlns:a16="http://schemas.microsoft.com/office/drawing/2014/main" id="{87DC9CB7-B3DC-16E4-25A8-734D3E7429D5}"/>
              </a:ext>
            </a:extLst>
          </p:cNvPr>
          <p:cNvSpPr txBox="1">
            <a:spLocks noChangeAspect="1"/>
          </p:cNvSpPr>
          <p:nvPr/>
        </p:nvSpPr>
        <p:spPr>
          <a:xfrm>
            <a:off x="583883" y="907126"/>
            <a:ext cx="5320030" cy="1907253"/>
          </a:xfrm>
          <a:prstGeom prst="rect">
            <a:avLst/>
          </a:prstGeom>
          <a:noFill/>
          <a:ln>
            <a:noFill/>
          </a:ln>
        </p:spPr>
        <p:txBody>
          <a:bodyPr wrap="square" lIns="0" rIns="90000" rtlCol="0">
            <a:sp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(1)</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個別の保健事業の評価･見直し</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algn="just">
              <a:lnSpc>
                <a:spcPct val="125000"/>
              </a:lnSpc>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　</a:t>
            </a:r>
            <a:r>
              <a:rPr lang="ja-JP" altLang="en-US" sz="1200" dirty="0">
                <a:latin typeface="ＭＳ 明朝" panose="02020609040205080304" pitchFamily="17" charset="-128"/>
                <a:ea typeface="ＭＳ 明朝" panose="02020609040205080304" pitchFamily="17" charset="-128"/>
              </a:rPr>
              <a:t>個別の保健事業の評価は年度毎に行うことを基本として、計画策定時に設定した保健事業毎の評価指標に基づき、事業の効果や目標の達成状況を確認します。</a:t>
            </a:r>
            <a:endParaRPr lang="en-US" altLang="ja-JP" sz="1200" dirty="0">
              <a:latin typeface="ＭＳ 明朝" panose="02020609040205080304" pitchFamily="17" charset="-128"/>
              <a:ea typeface="ＭＳ 明朝" panose="02020609040205080304" pitchFamily="17" charset="-128"/>
            </a:endParaRPr>
          </a:p>
          <a:p>
            <a:pPr algn="just">
              <a:lnSpc>
                <a:spcPct val="125000"/>
              </a:lnSpc>
            </a:pPr>
            <a:r>
              <a:rPr lang="ja-JP" altLang="en-US" sz="1200" dirty="0">
                <a:latin typeface="ＭＳ 明朝" panose="02020609040205080304" pitchFamily="17" charset="-128"/>
                <a:ea typeface="ＭＳ 明朝" panose="02020609040205080304" pitchFamily="17" charset="-128"/>
              </a:rPr>
              <a:t>　目標の達成状況が想定に達していない場合は、ストラクチャーやプロセスが適切であったか等を確認の上、目標を達成できなかった原因や事業の必要性等を検討して、次年度の保健事業の実施やデータヘルス計画の見直しに反映させます</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5" name="テキスト ボックス 4">
            <a:extLst>
              <a:ext uri="{FF2B5EF4-FFF2-40B4-BE49-F238E27FC236}">
                <a16:creationId xmlns:a16="http://schemas.microsoft.com/office/drawing/2014/main" id="{5078BBB7-2A9F-E112-8812-7507544F7C2E}"/>
              </a:ext>
            </a:extLst>
          </p:cNvPr>
          <p:cNvSpPr txBox="1">
            <a:spLocks noChangeAspect="1"/>
          </p:cNvSpPr>
          <p:nvPr/>
        </p:nvSpPr>
        <p:spPr>
          <a:xfrm>
            <a:off x="583883" y="5652120"/>
            <a:ext cx="5320030" cy="752657"/>
          </a:xfrm>
          <a:prstGeom prst="rect">
            <a:avLst/>
          </a:prstGeom>
          <a:noFill/>
          <a:ln>
            <a:noFill/>
          </a:ln>
        </p:spPr>
        <p:txBody>
          <a:bodyPr wrap="square" lIns="0" rIns="90000" rtlCol="0">
            <a:spAutoFit/>
          </a:bodyPr>
          <a:lstStyle/>
          <a:p>
            <a:pPr lvl="0" algn="just">
              <a:lnSpc>
                <a:spcPct val="125000"/>
              </a:lnSpc>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　</a:t>
            </a:r>
            <a:r>
              <a:rPr lang="ja-JP" altLang="en-US" sz="1200" dirty="0">
                <a:solidFill>
                  <a:prstClr val="black"/>
                </a:solidFill>
                <a:latin typeface="ＭＳ 明朝" panose="02020609040205080304" pitchFamily="17" charset="-128"/>
                <a:ea typeface="ＭＳ 明朝" panose="02020609040205080304" pitchFamily="17" charset="-128"/>
              </a:rPr>
              <a:t>本計画は、広報、ホームページ等で公表するとともに、をあらゆる機会を通じて周知･啓発を図ります。また、目標の達成状況等の公表に努め、本計画の円滑な実施等について広く意見を求めるものとします。</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6" name="テキスト ボックス 5">
            <a:extLst>
              <a:ext uri="{FF2B5EF4-FFF2-40B4-BE49-F238E27FC236}">
                <a16:creationId xmlns:a16="http://schemas.microsoft.com/office/drawing/2014/main" id="{96B20312-E069-75F9-7153-04194FF0B129}"/>
              </a:ext>
            </a:extLst>
          </p:cNvPr>
          <p:cNvSpPr txBox="1">
            <a:spLocks noChangeAspect="1"/>
          </p:cNvSpPr>
          <p:nvPr/>
        </p:nvSpPr>
        <p:spPr>
          <a:xfrm>
            <a:off x="590457" y="5313761"/>
            <a:ext cx="6238800" cy="338359"/>
          </a:xfrm>
          <a:prstGeom prst="rect">
            <a:avLst/>
          </a:prstGeom>
          <a:noFill/>
          <a:ln>
            <a:noFill/>
          </a:ln>
        </p:spPr>
        <p:txBody>
          <a:bodyPr wrap="square" lIns="0" rIns="90000" rtlCol="0">
            <a:spAutoFit/>
          </a:bodyPr>
          <a:lstStyle>
            <a:defPPr>
              <a:defRPr lang="ja-JP"/>
            </a:defPPr>
            <a:lvl1pPr>
              <a:defRPr sz="1600" b="1">
                <a:latin typeface="ＭＳ 明朝"/>
                <a:ea typeface="ＭＳ 明朝"/>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2.</a:t>
            </a:r>
            <a:r>
              <a:rPr kumimoji="1" lang="ja-JP" altLang="en-US" sz="1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計画の公表･周知</a:t>
            </a:r>
            <a:endParaRPr kumimoji="1" lang="ja-JP" altLang="ja-JP" sz="1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7" name="テキスト ボックス 6">
            <a:extLst>
              <a:ext uri="{FF2B5EF4-FFF2-40B4-BE49-F238E27FC236}">
                <a16:creationId xmlns:a16="http://schemas.microsoft.com/office/drawing/2014/main" id="{C8E7A3D6-77EC-661B-3AF1-0E1D4938A492}"/>
              </a:ext>
            </a:extLst>
          </p:cNvPr>
          <p:cNvSpPr txBox="1">
            <a:spLocks noChangeAspect="1"/>
          </p:cNvSpPr>
          <p:nvPr/>
        </p:nvSpPr>
        <p:spPr>
          <a:xfrm>
            <a:off x="583883" y="2805277"/>
            <a:ext cx="5320030" cy="2522807"/>
          </a:xfrm>
          <a:prstGeom prst="rect">
            <a:avLst/>
          </a:prstGeom>
          <a:noFill/>
          <a:ln>
            <a:noFill/>
          </a:ln>
        </p:spPr>
        <p:txBody>
          <a:bodyPr wrap="square" lIns="0" rIns="90000" rtlCol="0">
            <a:sp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(2)</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データヘルス計画全体の評価･見直し</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just" defTabSz="914400" rtl="0" eaLnBrk="1" fontAlgn="auto" latinLnBrk="0" hangingPunct="1">
              <a:lnSpc>
                <a:spcPct val="125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①評価の時期</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algn="just">
              <a:lnSpc>
                <a:spcPct val="125000"/>
              </a:lnSpc>
              <a:spcAft>
                <a:spcPts val="600"/>
              </a:spcAft>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　</a:t>
            </a:r>
            <a:r>
              <a:rPr lang="ja-JP" altLang="en-US" sz="1200" dirty="0">
                <a:latin typeface="ＭＳ 明朝" panose="02020609040205080304" pitchFamily="17" charset="-128"/>
                <a:ea typeface="ＭＳ 明朝" panose="02020609040205080304" pitchFamily="17" charset="-128"/>
              </a:rPr>
              <a:t>最終評価のみならず、設定した評価指標に基づき、進捗確認のため令和</a:t>
            </a:r>
            <a:r>
              <a:rPr lang="en-US" altLang="ja-JP" sz="1200" dirty="0">
                <a:latin typeface="ＭＳ 明朝" panose="02020609040205080304" pitchFamily="17" charset="-128"/>
                <a:ea typeface="ＭＳ 明朝" panose="02020609040205080304" pitchFamily="17" charset="-128"/>
              </a:rPr>
              <a:t>8</a:t>
            </a:r>
            <a:r>
              <a:rPr lang="ja-JP" altLang="en-US" sz="1200" dirty="0">
                <a:latin typeface="ＭＳ 明朝" panose="02020609040205080304" pitchFamily="17" charset="-128"/>
                <a:ea typeface="ＭＳ 明朝" panose="02020609040205080304" pitchFamily="17" charset="-128"/>
              </a:rPr>
              <a:t>年度に中間評価を行い、次期計画の円滑な策定に向けて、計画の最終年度である令和</a:t>
            </a:r>
            <a:r>
              <a:rPr lang="en-US" altLang="ja-JP" sz="1200" dirty="0">
                <a:latin typeface="ＭＳ 明朝" panose="02020609040205080304" pitchFamily="17" charset="-128"/>
                <a:ea typeface="ＭＳ 明朝" panose="02020609040205080304" pitchFamily="17" charset="-128"/>
              </a:rPr>
              <a:t>11</a:t>
            </a:r>
            <a:r>
              <a:rPr lang="ja-JP" altLang="en-US" sz="1200" dirty="0">
                <a:latin typeface="ＭＳ 明朝" panose="02020609040205080304" pitchFamily="17" charset="-128"/>
                <a:ea typeface="ＭＳ 明朝" panose="02020609040205080304" pitchFamily="17" charset="-128"/>
              </a:rPr>
              <a:t>年度上半期に仮評価を行います。</a:t>
            </a:r>
            <a:endParaRPr lang="en-US" altLang="ja-JP" sz="1200" dirty="0">
              <a:latin typeface="ＭＳ 明朝" panose="02020609040205080304" pitchFamily="17" charset="-128"/>
              <a:ea typeface="ＭＳ 明朝" panose="02020609040205080304" pitchFamily="17" charset="-128"/>
            </a:endParaRPr>
          </a:p>
          <a:p>
            <a:pPr algn="just">
              <a:lnSpc>
                <a:spcPct val="125000"/>
              </a:lnSpc>
            </a:pPr>
            <a:r>
              <a:rPr lang="ja-JP" altLang="en-US" sz="1300" dirty="0">
                <a:latin typeface="ＭＳ 明朝" panose="02020609040205080304" pitchFamily="17" charset="-128"/>
                <a:ea typeface="ＭＳ 明朝" panose="02020609040205080304" pitchFamily="17" charset="-128"/>
              </a:rPr>
              <a:t>②評価方法･体制</a:t>
            </a:r>
            <a:endParaRPr lang="en-US" altLang="ja-JP" sz="1300" dirty="0">
              <a:latin typeface="ＭＳ 明朝" panose="02020609040205080304" pitchFamily="17" charset="-128"/>
              <a:ea typeface="ＭＳ 明朝" panose="02020609040205080304" pitchFamily="17" charset="-128"/>
            </a:endParaRPr>
          </a:p>
          <a:p>
            <a:pPr algn="just">
              <a:lnSpc>
                <a:spcPct val="125000"/>
              </a:lnSpc>
            </a:pPr>
            <a:r>
              <a:rPr lang="ja-JP" altLang="en-US" sz="1200" dirty="0">
                <a:latin typeface="ＭＳ 明朝" panose="02020609040205080304" pitchFamily="17" charset="-128"/>
                <a:ea typeface="ＭＳ 明朝" panose="02020609040205080304" pitchFamily="17" charset="-128"/>
              </a:rPr>
              <a:t>　計画は、中長期的な計画運営を行うものであることを踏まえ、短期では評価が難しいアウトカム</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成果</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指標を中心とした評価指標による評価を行います。また、評価に当たっては、後期高齢者医療広域連合と連携して行うなど、必要に応じ他保険者との連携･協力体制を整備します。</a:t>
            </a:r>
            <a:endParaRPr lang="en-US" altLang="ja-JP" sz="1200" dirty="0">
              <a:latin typeface="ＭＳ 明朝" panose="02020609040205080304" pitchFamily="17" charset="-128"/>
              <a:ea typeface="ＭＳ 明朝" panose="02020609040205080304" pitchFamily="17" charset="-128"/>
            </a:endParaRPr>
          </a:p>
        </p:txBody>
      </p:sp>
      <p:sp>
        <p:nvSpPr>
          <p:cNvPr id="8" name="テキスト ボックス 7">
            <a:extLst>
              <a:ext uri="{FF2B5EF4-FFF2-40B4-BE49-F238E27FC236}">
                <a16:creationId xmlns:a16="http://schemas.microsoft.com/office/drawing/2014/main" id="{D04CB278-100B-CA32-4EA6-276E81B89C5F}"/>
              </a:ext>
            </a:extLst>
          </p:cNvPr>
          <p:cNvSpPr txBox="1">
            <a:spLocks noChangeAspect="1"/>
          </p:cNvSpPr>
          <p:nvPr/>
        </p:nvSpPr>
        <p:spPr>
          <a:xfrm>
            <a:off x="590457" y="6537897"/>
            <a:ext cx="6238800" cy="338359"/>
          </a:xfrm>
          <a:prstGeom prst="rect">
            <a:avLst/>
          </a:prstGeom>
          <a:noFill/>
          <a:ln>
            <a:noFill/>
          </a:ln>
        </p:spPr>
        <p:txBody>
          <a:bodyPr wrap="square" lIns="0" rIns="9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3.</a:t>
            </a:r>
            <a:r>
              <a:rPr kumimoji="1" lang="ja-JP" altLang="en-US" sz="1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個人情報の取扱い</a:t>
            </a:r>
            <a:endParaRPr kumimoji="1" lang="ja-JP" altLang="ja-JP" sz="1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9" name="テキスト ボックス 8">
            <a:extLst>
              <a:ext uri="{FF2B5EF4-FFF2-40B4-BE49-F238E27FC236}">
                <a16:creationId xmlns:a16="http://schemas.microsoft.com/office/drawing/2014/main" id="{E825359A-1AD4-091E-5230-6FCE21D059BF}"/>
              </a:ext>
            </a:extLst>
          </p:cNvPr>
          <p:cNvSpPr txBox="1">
            <a:spLocks noChangeAspect="1"/>
          </p:cNvSpPr>
          <p:nvPr/>
        </p:nvSpPr>
        <p:spPr>
          <a:xfrm>
            <a:off x="583883" y="6876256"/>
            <a:ext cx="5320030" cy="1275246"/>
          </a:xfrm>
          <a:prstGeom prst="rect">
            <a:avLst/>
          </a:prstGeom>
          <a:noFill/>
          <a:ln>
            <a:noFill/>
          </a:ln>
        </p:spPr>
        <p:txBody>
          <a:bodyPr wrap="square" lIns="0" rIns="90000" rtlCol="0">
            <a:noAutofit/>
          </a:bodyPr>
          <a:lstStyle/>
          <a:p>
            <a:pPr lvl="0" algn="just">
              <a:lnSpc>
                <a:spcPct val="125000"/>
              </a:lnSpc>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　</a:t>
            </a:r>
            <a:r>
              <a:rPr lang="ja-JP" altLang="en-US" sz="1200" dirty="0">
                <a:latin typeface="ＭＳ 明朝" panose="02020609040205080304" pitchFamily="17" charset="-128"/>
                <a:ea typeface="ＭＳ 明朝" panose="02020609040205080304" pitchFamily="17" charset="-128"/>
              </a:rPr>
              <a:t>個人情報の取扱いに当たっては、個人情報の保護に関する各種法令、ガイドラインに基づき適切に管理します。また、業務を外部に委託する際も同様に取り扱われるよう委託契約書に定めるとともに、委託先に対して必要かつ適切な管理･監督を行い、個人情報の取扱いについて万全の対策を講じるものとします。</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090372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a:spLocks noChangeAspect="1"/>
          </p:cNvSpPr>
          <p:nvPr/>
        </p:nvSpPr>
        <p:spPr>
          <a:xfrm>
            <a:off x="584548" y="588138"/>
            <a:ext cx="6238800" cy="338359"/>
          </a:xfrm>
          <a:prstGeom prst="rect">
            <a:avLst/>
          </a:prstGeom>
          <a:noFill/>
          <a:ln>
            <a:noFill/>
          </a:ln>
        </p:spPr>
        <p:txBody>
          <a:bodyPr wrap="square" lIns="0" rIns="90000" rtlCol="0">
            <a:spAutoFit/>
          </a:bodyPr>
          <a:lstStyle>
            <a:defPPr>
              <a:defRPr lang="ja-JP"/>
            </a:defPPr>
            <a:lvl1pPr>
              <a:defRPr sz="1600" b="1">
                <a:latin typeface="ＭＳ 明朝"/>
                <a:ea typeface="ＭＳ 明朝"/>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4.</a:t>
            </a:r>
            <a:r>
              <a:rPr kumimoji="1" lang="ja-JP" altLang="en-US" sz="1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地域包括ケアに係る取り組み及びその他の留意事項</a:t>
            </a:r>
            <a:endParaRPr kumimoji="1" lang="ja-JP" altLang="ja-JP" sz="1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32E907ED-1147-DDE4-B580-0B6DCA9EDBF1}"/>
              </a:ext>
            </a:extLst>
          </p:cNvPr>
          <p:cNvSpPr>
            <a:spLocks noGrp="1"/>
          </p:cNvSpPr>
          <p:nvPr>
            <p:ph type="sldNum" sz="quarter" idx="4"/>
          </p:nvPr>
        </p:nvSpPr>
        <p:spPr>
          <a:xfrm>
            <a:off x="2484067" y="8820472"/>
            <a:ext cx="1512041" cy="48577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800" b="0" i="0" u="none" strike="noStrike" kern="1200" cap="none" spc="0" normalizeH="0" baseline="0" noProof="0" smtClean="0">
                <a:ln>
                  <a:noFill/>
                </a:ln>
                <a:solidFill>
                  <a:srgbClr val="898989"/>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1" lang="ja-JP" altLang="en-US" sz="800" b="0" i="0" u="none" strike="noStrike" kern="1200" cap="none" spc="0" normalizeH="0" baseline="0" noProof="0" dirty="0">
              <a:ln>
                <a:noFill/>
              </a:ln>
              <a:solidFill>
                <a:srgbClr val="898989"/>
              </a:solidFill>
              <a:effectLst/>
              <a:uLnTx/>
              <a:uFillTx/>
            </a:endParaRPr>
          </a:p>
        </p:txBody>
      </p:sp>
      <p:sp>
        <p:nvSpPr>
          <p:cNvPr id="4" name="テキスト ボックス 3">
            <a:extLst>
              <a:ext uri="{FF2B5EF4-FFF2-40B4-BE49-F238E27FC236}">
                <a16:creationId xmlns:a16="http://schemas.microsoft.com/office/drawing/2014/main" id="{AB326562-8D84-265D-B0E3-8EA47604EC01}"/>
              </a:ext>
            </a:extLst>
          </p:cNvPr>
          <p:cNvSpPr txBox="1">
            <a:spLocks noChangeAspect="1"/>
          </p:cNvSpPr>
          <p:nvPr/>
        </p:nvSpPr>
        <p:spPr>
          <a:xfrm>
            <a:off x="586839" y="908114"/>
            <a:ext cx="5317074" cy="5754460"/>
          </a:xfrm>
          <a:prstGeom prst="rect">
            <a:avLst/>
          </a:prstGeom>
          <a:noFill/>
          <a:ln>
            <a:noFill/>
          </a:ln>
        </p:spPr>
        <p:txBody>
          <a:bodyPr wrap="square" lIns="0" rIns="90000" rtlCol="0">
            <a:spAutoFit/>
          </a:bodyPr>
          <a:lstStyle/>
          <a:p>
            <a:pPr algn="just">
              <a:lnSpc>
                <a:spcPct val="125000"/>
              </a:lnSpc>
              <a:spcAft>
                <a:spcPts val="400"/>
              </a:spcAft>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　</a:t>
            </a:r>
            <a:r>
              <a:rPr lang="ja-JP" altLang="en-US" sz="1200" dirty="0">
                <a:latin typeface="ＭＳ 明朝" panose="02020609040205080304" pitchFamily="17" charset="-128"/>
                <a:ea typeface="ＭＳ 明朝" panose="02020609040205080304" pitchFamily="17" charset="-128"/>
              </a:rPr>
              <a:t>令和</a:t>
            </a:r>
            <a:r>
              <a:rPr lang="en-US" altLang="ja-JP" sz="1200" dirty="0">
                <a:latin typeface="ＭＳ 明朝" panose="02020609040205080304" pitchFamily="17" charset="-128"/>
                <a:ea typeface="ＭＳ 明朝" panose="02020609040205080304" pitchFamily="17" charset="-128"/>
              </a:rPr>
              <a:t>2</a:t>
            </a:r>
            <a:r>
              <a:rPr lang="ja-JP" altLang="en-US" sz="1200" dirty="0">
                <a:latin typeface="ＭＳ 明朝" panose="02020609040205080304" pitchFamily="17" charset="-128"/>
                <a:ea typeface="ＭＳ 明朝" panose="02020609040205080304" pitchFamily="17" charset="-128"/>
              </a:rPr>
              <a:t>年</a:t>
            </a:r>
            <a:r>
              <a:rPr lang="en-US" altLang="ja-JP" sz="1200" dirty="0">
                <a:latin typeface="ＭＳ 明朝" panose="02020609040205080304" pitchFamily="17" charset="-128"/>
                <a:ea typeface="ＭＳ 明朝" panose="02020609040205080304" pitchFamily="17" charset="-128"/>
              </a:rPr>
              <a:t>4</a:t>
            </a:r>
            <a:r>
              <a:rPr lang="ja-JP" altLang="en-US" sz="1200" dirty="0">
                <a:latin typeface="ＭＳ 明朝" panose="02020609040205080304" pitchFamily="17" charset="-128"/>
                <a:ea typeface="ＭＳ 明朝" panose="02020609040205080304" pitchFamily="17" charset="-128"/>
              </a:rPr>
              <a:t>月から</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高齢者の保健事業と介護予防の一体的な実施</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が本格施行となり、被保険者一人一人の暮らしを地域全体で支える地域共生社会の体制の構築･実現を目指す、地域包括ケアシステムの充実･強化が推進されています。地域包括ケアとは、高齢者の尊厳の保持と自立生活の支援の目的のもとで、介護が必要な状態になっても可能な限り住み慣れた地域で、自分らしい暮らしを人生の最後まで続けることができるように支援する仕組み</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システム</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のことです。地域包括ケアシステムの充実に向けて、下記の取り組みを実施していきます。</a:t>
            </a:r>
            <a:endParaRPr lang="en-US" altLang="ja-JP" sz="1200" dirty="0">
              <a:latin typeface="ＭＳ 明朝" panose="02020609040205080304" pitchFamily="17" charset="-128"/>
              <a:ea typeface="ＭＳ 明朝" panose="02020609040205080304" pitchFamily="17" charset="-128"/>
            </a:endParaRPr>
          </a:p>
          <a:p>
            <a:pPr marL="0" marR="0" lvl="0" indent="0" algn="just" defTabSz="914400" rtl="0" eaLnBrk="1" fontAlgn="auto" latinLnBrk="0" hangingPunct="1">
              <a:lnSpc>
                <a:spcPct val="125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①地域で被保険者を支える連携の促進</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marL="182563" marR="0" lvl="0" indent="-182563" algn="just" defTabSz="914400" rtl="0" eaLnBrk="1" fontAlgn="auto" latinLnBrk="0" hangingPunct="1">
              <a:lnSpc>
                <a:spcPct val="125000"/>
              </a:lnSpc>
              <a:spcBef>
                <a:spcPts val="0"/>
              </a:spcBef>
              <a:spcAft>
                <a:spcPts val="400"/>
              </a:spcAft>
              <a:buClrTx/>
              <a:buSzTx/>
              <a:buFontTx/>
              <a:buNone/>
              <a:tabLst>
                <a:tab pos="358775" algn="l"/>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・医療･介護･保健･福祉･住まい･生活支援などについての議論の場に国保保険者として参加し、地域の課題を共有し、対応策を検討するとともに、地域支援事業に国保部局として参画</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marL="174625" marR="0" lvl="0" indent="-174625" algn="just" defTabSz="914400" rtl="0" eaLnBrk="1" fontAlgn="auto" latinLnBrk="0" hangingPunct="1">
              <a:lnSpc>
                <a:spcPct val="125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②課題を抱える被保険者層の分析と、地域で被保険者を支える事業の実施</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marL="182563" marR="0" lvl="0" indent="-182563" algn="just" defTabSz="914400" rtl="0" eaLnBrk="1" fontAlgn="auto" latinLnBrk="0" hangingPunct="1">
              <a:lnSpc>
                <a:spcPct val="125000"/>
              </a:lnSpc>
              <a:spcBef>
                <a:spcPts val="0"/>
              </a:spcBef>
              <a:spcAft>
                <a:spcPts val="4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・レセプトデータ、介護データ等を活用して前期高齢者等のハイリスク群･予備群等を抽出し、当該ターゲット層に対する支援や介護予防を目的とした健康教室等のプログラムの実施</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marL="174625" marR="0" lvl="0" indent="-174625" algn="just" defTabSz="914400" rtl="0" eaLnBrk="1" fontAlgn="auto" latinLnBrk="0" hangingPunct="1">
              <a:lnSpc>
                <a:spcPct val="125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③国民健康保険診療施設の施設･人材の活用</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marL="182563" marR="0" lvl="0" indent="-182563" algn="just" defTabSz="914400" rtl="0" eaLnBrk="1" fontAlgn="auto" latinLnBrk="0" hangingPunct="1">
              <a:lnSpc>
                <a:spcPct val="125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・医療提供における役割だけではなく、地域で必要とされている保健事業、訪問診療、介護サービス、生活支援等の一体的･総合的な提供の場として活用</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marL="298450" marR="0" lvl="0" indent="-298450" algn="just" defTabSz="914400" rtl="0" eaLnBrk="1" fontAlgn="auto" latinLnBrk="0" hangingPunct="1">
              <a:lnSpc>
                <a:spcPct val="125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lvl="0" algn="just">
              <a:lnSpc>
                <a:spcPct val="125000"/>
              </a:lnSpc>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　</a:t>
            </a:r>
            <a:r>
              <a:rPr lang="ja-JP" altLang="en-US" sz="1200" dirty="0">
                <a:latin typeface="ＭＳ 明朝" panose="02020609040205080304" pitchFamily="17" charset="-128"/>
                <a:ea typeface="ＭＳ 明朝" panose="02020609040205080304" pitchFamily="17" charset="-128"/>
              </a:rPr>
              <a:t>庁内各部門及び地域における多様な専門機関、事業者、団体等の関係機関との連携により、関係者間で包括的に地域の実態把握･課題分析を共有し、地域が一体となって取り組みを推進します。</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7110452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A61836B0-093C-4DEF-8793-2C1B8D6B55FD}"/>
              </a:ext>
            </a:extLst>
          </p:cNvPr>
          <p:cNvSpPr txBox="1">
            <a:spLocks noChangeAspect="1"/>
          </p:cNvSpPr>
          <p:nvPr/>
        </p:nvSpPr>
        <p:spPr>
          <a:xfrm>
            <a:off x="583883" y="597184"/>
            <a:ext cx="6120000" cy="338554"/>
          </a:xfrm>
          <a:prstGeom prst="rect">
            <a:avLst/>
          </a:prstGeom>
          <a:noFill/>
          <a:ln>
            <a:noFill/>
          </a:ln>
        </p:spPr>
        <p:txBody>
          <a:bodyPr wrap="square" lIns="0" rtlCol="0">
            <a:spAutoFit/>
          </a:bodyPr>
          <a:lstStyle>
            <a:defPPr>
              <a:defRPr lang="ja-JP"/>
            </a:defPPr>
            <a:lvl1pPr>
              <a:defRPr kumimoji="0" sz="1600" b="1" kern="0">
                <a:solidFill>
                  <a:sysClr val="windowText" lastClr="000000"/>
                </a:solidFill>
                <a:latin typeface="ＭＳ 明朝" panose="02020609040205080304" pitchFamily="17" charset="-128"/>
                <a:ea typeface="ＭＳ 明朝" panose="02020609040205080304" pitchFamily="17"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mn-cs"/>
              </a:rPr>
              <a:t>5.</a:t>
            </a:r>
            <a:r>
              <a:rPr kumimoji="0" lang="ja-JP" altLang="en-US" sz="1600" b="1"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データ分析期間</a:t>
            </a:r>
            <a:endParaRPr kumimoji="0" lang="en-US" altLang="ja-JP" sz="1600" b="1"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mn-cs"/>
            </a:endParaRPr>
          </a:p>
        </p:txBody>
      </p:sp>
      <p:sp>
        <p:nvSpPr>
          <p:cNvPr id="2" name="スライド番号プレースホルダー 1">
            <a:extLst>
              <a:ext uri="{FF2B5EF4-FFF2-40B4-BE49-F238E27FC236}">
                <a16:creationId xmlns:a16="http://schemas.microsoft.com/office/drawing/2014/main" id="{921204E8-E621-4C7E-ABED-400F8E89E43F}"/>
              </a:ext>
            </a:extLst>
          </p:cNvPr>
          <p:cNvSpPr>
            <a:spLocks noGrp="1"/>
          </p:cNvSpPr>
          <p:nvPr>
            <p:ph type="sldNum" sz="quarter" idx="4"/>
          </p:nvPr>
        </p:nvSpPr>
        <p:spPr>
          <a:xfrm>
            <a:off x="2484067" y="8820472"/>
            <a:ext cx="1512041" cy="48577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800" b="0" i="0" u="none" strike="noStrike" kern="1200" cap="none" spc="0" normalizeH="0" baseline="0" noProof="0" smtClean="0">
                <a:ln>
                  <a:noFill/>
                </a:ln>
                <a:solidFill>
                  <a:srgbClr val="898989"/>
                </a:solidFill>
                <a:effectLst/>
                <a:uLnTx/>
                <a:uFillTx/>
                <a:latin typeface="ＭＳ 明朝" panose="02020609040205080304" pitchFamily="17" charset="-128"/>
                <a:ea typeface="ＭＳ 明朝" panose="02020609040205080304" pitchFamily="17"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52</a:t>
            </a:fld>
            <a:endParaRPr kumimoji="1" lang="ja-JP" altLang="en-US" sz="800" b="0" i="0" u="none" strike="noStrike" kern="1200" cap="none" spc="0" normalizeH="0" baseline="0" noProof="0" dirty="0">
              <a:ln>
                <a:noFill/>
              </a:ln>
              <a:solidFill>
                <a:srgbClr val="898989"/>
              </a:solidFill>
              <a:effectLst/>
              <a:uLnTx/>
              <a:uFillTx/>
              <a:latin typeface="ＭＳ 明朝" panose="02020609040205080304" pitchFamily="17" charset="-128"/>
              <a:ea typeface="ＭＳ 明朝" panose="02020609040205080304" pitchFamily="17" charset="-128"/>
              <a:cs typeface="+mn-cs"/>
            </a:endParaRPr>
          </a:p>
        </p:txBody>
      </p:sp>
      <p:sp>
        <p:nvSpPr>
          <p:cNvPr id="4" name="タイトル_小_1_3_1">
            <a:extLst>
              <a:ext uri="{FF2B5EF4-FFF2-40B4-BE49-F238E27FC236}">
                <a16:creationId xmlns:a16="http://schemas.microsoft.com/office/drawing/2014/main" id="{447644E4-214A-B1F4-3EA3-D71D372BED7B}"/>
              </a:ext>
            </a:extLst>
          </p:cNvPr>
          <p:cNvSpPr txBox="1">
            <a:spLocks noChangeAspect="1"/>
          </p:cNvSpPr>
          <p:nvPr/>
        </p:nvSpPr>
        <p:spPr>
          <a:xfrm>
            <a:off x="583411" y="1670322"/>
            <a:ext cx="3811744" cy="106355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none" lIns="36000" tIns="36000" rIns="0" bIns="36000" rtlCol="0" anchor="t">
            <a:spAutoFit/>
          </a:bodyPr>
          <a:lstStyle/>
          <a:p>
            <a:pPr marL="0" marR="5130" lvl="0" indent="0" algn="l" defTabSz="914400" rtl="0" eaLnBrk="1" fontAlgn="auto" latinLnBrk="0" hangingPunct="1">
              <a:lnSpc>
                <a:spcPct val="11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年度分析</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endParaRPr>
          </a:p>
          <a:p>
            <a:pPr marL="0" marR="5130" lvl="0" indent="0" algn="l" defTabSz="914400" rtl="0" eaLnBrk="1" fontAlgn="auto" latinLnBrk="0" hangingPunct="1">
              <a:lnSpc>
                <a:spcPct val="11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令和</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2</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年度</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令和</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2</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年</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4</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月～令和</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3</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年</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3</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月診療分</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(12</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カ月分</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a:t>
            </a:r>
            <a:endPar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endParaRPr>
          </a:p>
          <a:p>
            <a:pPr marL="0" marR="5130" lvl="0" indent="0" algn="l" defTabSz="914400" rtl="0" eaLnBrk="1" fontAlgn="auto" latinLnBrk="0" hangingPunct="1">
              <a:lnSpc>
                <a:spcPct val="11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令和</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3</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年度</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令和</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3</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年</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4</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月～令和</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4</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年</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3</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月診療分</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(12</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カ月分</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a:t>
            </a:r>
            <a:endPar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endParaRPr>
          </a:p>
          <a:p>
            <a:pPr marL="0" marR="5130" lvl="0" indent="0" algn="l" defTabSz="914400" rtl="0" eaLnBrk="1" fontAlgn="auto" latinLnBrk="0" hangingPunct="1">
              <a:lnSpc>
                <a:spcPct val="11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令和</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4</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年度</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令和</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4</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年</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4</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月～令和</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5</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年</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3</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月診療分</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(12</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カ月分</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a:t>
            </a:r>
            <a:endPar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endParaRPr>
          </a:p>
          <a:p>
            <a:pPr marL="0" marR="5130" lvl="0" indent="0" algn="l" defTabSz="914400" rtl="0" eaLnBrk="1" fontAlgn="auto" latinLnBrk="0" hangingPunct="1">
              <a:lnSpc>
                <a:spcPct val="11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endParaRPr>
          </a:p>
        </p:txBody>
      </p:sp>
      <p:sp>
        <p:nvSpPr>
          <p:cNvPr id="5" name="タイトル_小_1_3_1">
            <a:extLst>
              <a:ext uri="{FF2B5EF4-FFF2-40B4-BE49-F238E27FC236}">
                <a16:creationId xmlns:a16="http://schemas.microsoft.com/office/drawing/2014/main" id="{899B902B-D6F3-263E-98A9-2D6EB8ED64C8}"/>
              </a:ext>
            </a:extLst>
          </p:cNvPr>
          <p:cNvSpPr txBox="1">
            <a:spLocks/>
          </p:cNvSpPr>
          <p:nvPr/>
        </p:nvSpPr>
        <p:spPr>
          <a:xfrm>
            <a:off x="583411" y="1203984"/>
            <a:ext cx="4283062" cy="38145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36000" tIns="0" rIns="0" bIns="0" rtlCol="0" anchor="t">
            <a:spAutoFit/>
          </a:bodyPr>
          <a:lstStyle/>
          <a:p>
            <a:pPr marL="0" marR="5130" lvl="0" indent="0" algn="l" defTabSz="914400" rtl="0" eaLnBrk="1" fontAlgn="auto" latinLnBrk="0" hangingPunct="1">
              <a:lnSpc>
                <a:spcPct val="11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rPr>
              <a:t>単年分析</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endParaRPr>
          </a:p>
          <a:p>
            <a:pPr marL="0" marR="5130" lvl="0" indent="0" algn="l" defTabSz="914400" rtl="0" eaLnBrk="1" fontAlgn="auto" latinLnBrk="0" hangingPunct="1">
              <a:lnSpc>
                <a:spcPct val="11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令和</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4</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年</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4</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月～令和</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5</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年</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3</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月診療分</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(12</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カ月分</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p>
        </p:txBody>
      </p:sp>
      <p:sp>
        <p:nvSpPr>
          <p:cNvPr id="6" name="タイトル_小_1_3_1">
            <a:extLst>
              <a:ext uri="{FF2B5EF4-FFF2-40B4-BE49-F238E27FC236}">
                <a16:creationId xmlns:a16="http://schemas.microsoft.com/office/drawing/2014/main" id="{7BAEBE84-3396-1EBE-12C5-90EAC0353133}"/>
              </a:ext>
            </a:extLst>
          </p:cNvPr>
          <p:cNvSpPr txBox="1">
            <a:spLocks noChangeAspect="1"/>
          </p:cNvSpPr>
          <p:nvPr/>
        </p:nvSpPr>
        <p:spPr>
          <a:xfrm>
            <a:off x="583411" y="2815380"/>
            <a:ext cx="1272587" cy="25102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none" lIns="36000" tIns="36000" rIns="0" bIns="36000" rtlCol="0" anchor="t">
            <a:spAutoFit/>
          </a:bodyPr>
          <a:lstStyle>
            <a:defPPr>
              <a:defRPr lang="ja-JP"/>
            </a:defPPr>
            <a:lvl1pPr marR="5130">
              <a:lnSpc>
                <a:spcPct val="110000"/>
              </a:lnSpc>
              <a:defRPr sz="1200">
                <a:solidFill>
                  <a:schemeClr val="tx1"/>
                </a:solidFill>
                <a:latin typeface="ＭＳ 明朝" panose="02020609040205080304" pitchFamily="17" charset="-128"/>
                <a:ea typeface="ＭＳ 明朝" panose="02020609040205080304" pitchFamily="17" charset="-128"/>
                <a:cs typeface="MingLiU_HKSCS"/>
              </a:defRPr>
            </a:lvl1pPr>
          </a:lstStyle>
          <a:p>
            <a:pPr marL="0" marR="5130" lvl="0" indent="0" algn="l" defTabSz="914400" rtl="0" eaLnBrk="1" fontAlgn="auto" latinLnBrk="0" hangingPunct="1">
              <a:lnSpc>
                <a:spcPct val="11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■健康診査データ</a:t>
            </a:r>
          </a:p>
        </p:txBody>
      </p:sp>
      <p:sp>
        <p:nvSpPr>
          <p:cNvPr id="7" name="タイトル_小_1_3_1">
            <a:extLst>
              <a:ext uri="{FF2B5EF4-FFF2-40B4-BE49-F238E27FC236}">
                <a16:creationId xmlns:a16="http://schemas.microsoft.com/office/drawing/2014/main" id="{ADC399E5-C8D0-CA89-FEEB-08A58F402989}"/>
              </a:ext>
            </a:extLst>
          </p:cNvPr>
          <p:cNvSpPr txBox="1">
            <a:spLocks/>
          </p:cNvSpPr>
          <p:nvPr/>
        </p:nvSpPr>
        <p:spPr>
          <a:xfrm>
            <a:off x="583411" y="3054627"/>
            <a:ext cx="4385123" cy="4541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36000" tIns="36000" rIns="0" bIns="36000" rtlCol="0" anchor="t">
            <a:spAutoFit/>
          </a:bodyPr>
          <a:lstStyle>
            <a:defPPr>
              <a:defRPr lang="ja-JP"/>
            </a:defPPr>
            <a:lvl1pPr marR="5130">
              <a:lnSpc>
                <a:spcPct val="110000"/>
              </a:lnSpc>
              <a:defRPr sz="1200">
                <a:solidFill>
                  <a:schemeClr val="tx1"/>
                </a:solidFill>
                <a:latin typeface="ＭＳ 明朝" panose="02020609040205080304" pitchFamily="17" charset="-128"/>
                <a:ea typeface="ＭＳ 明朝" panose="02020609040205080304" pitchFamily="17" charset="-128"/>
                <a:cs typeface="MingLiU_HKSCS"/>
              </a:defRPr>
            </a:lvl1pPr>
          </a:lstStyle>
          <a:p>
            <a:pPr marL="0" marR="5130" lvl="0" indent="0" algn="l" defTabSz="914400" rtl="0" eaLnBrk="1" fontAlgn="auto" latinLnBrk="0" hangingPunct="1">
              <a:lnSpc>
                <a:spcPct val="11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単年分析</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marL="0" marR="5130" lvl="0" indent="0" algn="l" defTabSz="914400" rtl="0" eaLnBrk="1" fontAlgn="auto" latinLnBrk="0" hangingPunct="1">
              <a:lnSpc>
                <a:spcPct val="11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令和</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4</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4</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月～令和</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5</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3</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月健診分</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(12</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カ月分</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8" name="タイトル_小_1_3_1">
            <a:extLst>
              <a:ext uri="{FF2B5EF4-FFF2-40B4-BE49-F238E27FC236}">
                <a16:creationId xmlns:a16="http://schemas.microsoft.com/office/drawing/2014/main" id="{45C1EA84-36F2-DEE3-5227-796524B06807}"/>
              </a:ext>
            </a:extLst>
          </p:cNvPr>
          <p:cNvSpPr txBox="1">
            <a:spLocks noChangeAspect="1"/>
          </p:cNvSpPr>
          <p:nvPr/>
        </p:nvSpPr>
        <p:spPr>
          <a:xfrm>
            <a:off x="583411" y="3588380"/>
            <a:ext cx="4487185" cy="10272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36000" tIns="0" rIns="0" bIns="36000" rtlCol="0" anchor="t">
            <a:spAutoFit/>
          </a:bodyPr>
          <a:lstStyle>
            <a:defPPr>
              <a:defRPr lang="ja-JP"/>
            </a:defPPr>
            <a:lvl1pPr marR="5130">
              <a:lnSpc>
                <a:spcPct val="110000"/>
              </a:lnSpc>
              <a:defRPr sz="1200">
                <a:solidFill>
                  <a:schemeClr val="tx1"/>
                </a:solidFill>
                <a:latin typeface="ＭＳ 明朝" panose="02020609040205080304" pitchFamily="17" charset="-128"/>
                <a:ea typeface="ＭＳ 明朝" panose="02020609040205080304" pitchFamily="17" charset="-128"/>
                <a:cs typeface="MingLiU_HKSCS"/>
              </a:defRPr>
            </a:lvl1pPr>
          </a:lstStyle>
          <a:p>
            <a:pPr marL="0" marR="5130" lvl="0" indent="0" algn="l" defTabSz="914400" rtl="0" eaLnBrk="1" fontAlgn="auto" latinLnBrk="0" hangingPunct="1">
              <a:lnSpc>
                <a:spcPct val="11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年度分析</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marL="0" marR="5130" lvl="0" indent="0" algn="l" defTabSz="914400" rtl="0" eaLnBrk="1" fontAlgn="auto" latinLnBrk="0" hangingPunct="1">
              <a:lnSpc>
                <a:spcPct val="11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令和</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2</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年度</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令和</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2</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年</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4</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月～令和</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3</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年</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3</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月健診分</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(12</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カ月分</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endParaRPr kumimoji="1" lang="en-US" altLang="zh-TW"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endParaRPr>
          </a:p>
          <a:p>
            <a:pPr marL="0" marR="5130" lvl="0" indent="0" algn="l" defTabSz="914400" rtl="0" eaLnBrk="1" fontAlgn="auto" latinLnBrk="0" hangingPunct="1">
              <a:lnSpc>
                <a:spcPct val="11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令和</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3</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年度</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令和</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3</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年</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4</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月～令和</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4</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年</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3</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月健診分</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(12</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カ月分</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endParaRPr kumimoji="1" lang="en-US" altLang="zh-TW"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endParaRPr>
          </a:p>
          <a:p>
            <a:pPr marL="0" marR="5130" lvl="0" indent="0" algn="l" defTabSz="914400" rtl="0" eaLnBrk="1" fontAlgn="auto" latinLnBrk="0" hangingPunct="1">
              <a:lnSpc>
                <a:spcPct val="11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令和</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4</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年度</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令和</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4</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年</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4</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月～令和</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5</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年</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3</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月健診分</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(12</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カ月分</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endParaRPr kumimoji="1" lang="en-US" altLang="zh-TW"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endParaRPr>
          </a:p>
          <a:p>
            <a:pPr marL="0" marR="5130" lvl="0" indent="0" algn="l" defTabSz="914400" rtl="0" eaLnBrk="1" fontAlgn="auto" latinLnBrk="0" hangingPunct="1">
              <a:lnSpc>
                <a:spcPct val="11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9" name="タイトル_小_1_3_1">
            <a:extLst>
              <a:ext uri="{FF2B5EF4-FFF2-40B4-BE49-F238E27FC236}">
                <a16:creationId xmlns:a16="http://schemas.microsoft.com/office/drawing/2014/main" id="{4488D9F1-7212-9EC7-C414-F163318BEA43}"/>
              </a:ext>
            </a:extLst>
          </p:cNvPr>
          <p:cNvSpPr txBox="1">
            <a:spLocks noChangeAspect="1"/>
          </p:cNvSpPr>
          <p:nvPr/>
        </p:nvSpPr>
        <p:spPr>
          <a:xfrm>
            <a:off x="583411" y="915952"/>
            <a:ext cx="3503968" cy="2717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none" lIns="36000" tIns="36000" rIns="0" bIns="36000" rtlCol="0" anchor="t">
            <a:spAutoFit/>
          </a:bodyPr>
          <a:lstStyle/>
          <a:p>
            <a:pPr marL="0" marR="5130" lvl="0" indent="0" algn="l" defTabSz="914400" rtl="0" eaLnBrk="1" fontAlgn="auto" latinLnBrk="0" hangingPunct="1">
              <a:lnSpc>
                <a:spcPct val="125000"/>
              </a:lnSpc>
              <a:spcBef>
                <a:spcPts val="739"/>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ＭＳ 明朝" panose="02020609040205080304" pitchFamily="17" charset="-128"/>
                <a:ea typeface="ＭＳ 明朝" panose="02020609040205080304" pitchFamily="17" charset="-128"/>
                <a:cs typeface="MingLiU_HKSCS"/>
              </a:rPr>
              <a:t>■</a:t>
            </a:r>
            <a:r>
              <a:rPr kumimoji="1" lang="ja-JP" altLang="en-US" sz="1200" b="0" i="0" u="none" strike="noStrike" kern="1200" cap="none" spc="0" normalizeH="0" baseline="0" noProof="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入院</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(DPC</a:t>
            </a:r>
            <a:r>
              <a:rPr kumimoji="1" lang="ja-JP" altLang="en-US" sz="1200" b="0" i="0" u="none" strike="noStrike" kern="1200" cap="none" spc="0" normalizeH="0" baseline="0" noProof="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を含む</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r>
              <a:rPr kumimoji="1" lang="ja-JP" altLang="en-US" sz="1200" b="0" i="0" u="none" strike="noStrike" kern="1200" cap="none" spc="0" normalizeH="0" baseline="0" noProof="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、入院外、調剤の電子レセプト</a:t>
            </a:r>
            <a:endPar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ingLiU_HKSCS"/>
            </a:endParaRPr>
          </a:p>
        </p:txBody>
      </p:sp>
      <p:sp>
        <p:nvSpPr>
          <p:cNvPr id="14" name="タイトル 1">
            <a:extLst>
              <a:ext uri="{FF2B5EF4-FFF2-40B4-BE49-F238E27FC236}">
                <a16:creationId xmlns:a16="http://schemas.microsoft.com/office/drawing/2014/main" id="{C38C0849-62C5-89C3-513C-8EF630FEB04C}"/>
              </a:ext>
            </a:extLst>
          </p:cNvPr>
          <p:cNvSpPr txBox="1">
            <a:spLocks noChangeAspect="1"/>
          </p:cNvSpPr>
          <p:nvPr/>
        </p:nvSpPr>
        <p:spPr>
          <a:xfrm>
            <a:off x="583411" y="4615580"/>
            <a:ext cx="6211949" cy="569303"/>
          </a:xfrm>
          <a:prstGeom prst="rect">
            <a:avLst/>
          </a:prstGeom>
          <a:ln>
            <a:noFill/>
          </a:ln>
        </p:spPr>
        <p:txBody>
          <a:bodyPr vert="horz" lIns="36000" tIns="45720" rIns="0" bIns="45720" rtlCol="0" anchor="t">
            <a:no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■国保データベース</a:t>
            </a:r>
            <a:r>
              <a:rPr kumimoji="1" lang="en-US" altLang="ja-JP"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(KDB)</a:t>
            </a:r>
            <a:r>
              <a:rPr kumimoji="1" lang="ja-JP" altLang="en-US"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システムデータ</a:t>
            </a:r>
            <a:endParaRPr kumimoji="1" lang="en-US" altLang="ja-JP"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endParaRPr>
          </a:p>
          <a:p>
            <a:pPr marL="0" marR="0" lvl="0" indent="0" algn="l" defTabSz="914400" rtl="0" eaLnBrk="1" fontAlgn="base" latinLnBrk="0" hangingPunct="1">
              <a:lnSpc>
                <a:spcPct val="125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平成</a:t>
            </a:r>
            <a:r>
              <a:rPr kumimoji="1" lang="en-US" altLang="ja-JP"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30</a:t>
            </a:r>
            <a:r>
              <a:rPr kumimoji="1" lang="ja-JP" altLang="en-US"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年度～令和</a:t>
            </a:r>
            <a:r>
              <a:rPr kumimoji="1" lang="en-US" altLang="ja-JP"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4</a:t>
            </a:r>
            <a:r>
              <a:rPr kumimoji="1" lang="ja-JP" altLang="en-US"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年度</a:t>
            </a:r>
            <a:r>
              <a:rPr kumimoji="1" lang="en-US" altLang="ja-JP"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(5</a:t>
            </a:r>
            <a:r>
              <a:rPr kumimoji="1" lang="ja-JP" altLang="en-US"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年分</a:t>
            </a:r>
            <a:r>
              <a:rPr kumimoji="1" lang="en-US" altLang="ja-JP"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a:t>
            </a:r>
          </a:p>
          <a:p>
            <a:pPr marL="0" marR="0" lvl="0" indent="0" algn="l" defTabSz="914400" rtl="0" eaLnBrk="1" fontAlgn="base" latinLnBrk="0" hangingPunct="1">
              <a:lnSpc>
                <a:spcPct val="125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endParaRPr>
          </a:p>
          <a:p>
            <a:pPr marL="0" marR="0" lvl="0" indent="0" algn="l" defTabSz="914400" rtl="0" eaLnBrk="1" fontAlgn="base" latinLnBrk="0" hangingPunct="1">
              <a:lnSpc>
                <a:spcPct val="125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endParaRPr>
          </a:p>
        </p:txBody>
      </p:sp>
      <p:sp>
        <p:nvSpPr>
          <p:cNvPr id="15" name="タイトル_小_1_3_1">
            <a:extLst>
              <a:ext uri="{FF2B5EF4-FFF2-40B4-BE49-F238E27FC236}">
                <a16:creationId xmlns:a16="http://schemas.microsoft.com/office/drawing/2014/main" id="{6EE4566A-89EE-4E7D-A944-D47415674DD8}"/>
              </a:ext>
            </a:extLst>
          </p:cNvPr>
          <p:cNvSpPr txBox="1">
            <a:spLocks noChangeAspect="1"/>
          </p:cNvSpPr>
          <p:nvPr/>
        </p:nvSpPr>
        <p:spPr>
          <a:xfrm>
            <a:off x="576263" y="5425356"/>
            <a:ext cx="6753535" cy="7126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36000" tIns="36000" rIns="0" bIns="36000" rtlCol="0" anchor="t">
            <a:spAutoFit/>
          </a:bodyPr>
          <a:lstStyle>
            <a:defPPr>
              <a:defRPr lang="ja-JP"/>
            </a:defPPr>
            <a:lvl1pPr marR="5130">
              <a:lnSpc>
                <a:spcPct val="110000"/>
              </a:lnSpc>
              <a:defRPr sz="1200">
                <a:solidFill>
                  <a:schemeClr val="tx1"/>
                </a:solidFill>
                <a:latin typeface="ＭＳ 明朝" panose="02020609040205080304" pitchFamily="17" charset="-128"/>
                <a:ea typeface="ＭＳ 明朝" panose="02020609040205080304" pitchFamily="17" charset="-128"/>
                <a:cs typeface="MingLiU_HKSCS"/>
              </a:defRPr>
            </a:lvl1pPr>
          </a:lstStyle>
          <a:p>
            <a:pPr marL="0" marR="5130" lvl="0" indent="0" algn="l" defTabSz="914400" rtl="0" eaLnBrk="1" fontAlgn="auto" latinLnBrk="0" hangingPunct="1">
              <a:lnSpc>
                <a:spcPct val="125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■介護データ</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(KDB｢</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要介護</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支援</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者突合状況</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を使用</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p>
          <a:p>
            <a:pPr marL="0" marR="5130" lvl="0" indent="0" algn="l" defTabSz="914400" rtl="0" eaLnBrk="1" fontAlgn="auto" latinLnBrk="0" hangingPunct="1">
              <a:lnSpc>
                <a:spcPct val="125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単年分析</a:t>
            </a:r>
            <a:endParaRPr kumimoji="1" lang="en-US" altLang="ja-JP"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endParaRPr>
          </a:p>
          <a:p>
            <a:pPr marL="0" marR="5130" lvl="0" indent="0" algn="l" defTabSz="914400" rtl="0" eaLnBrk="1" fontAlgn="base" latinLnBrk="0" hangingPunct="1">
              <a:lnSpc>
                <a:spcPct val="11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令和</a:t>
            </a:r>
            <a:r>
              <a:rPr kumimoji="1" lang="en-US" altLang="ja-JP"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4</a:t>
            </a:r>
            <a:r>
              <a:rPr kumimoji="1" lang="ja-JP" altLang="en-US"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年</a:t>
            </a:r>
            <a:r>
              <a:rPr kumimoji="1" lang="en-US" altLang="ja-JP"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4</a:t>
            </a:r>
            <a:r>
              <a:rPr kumimoji="1" lang="ja-JP" altLang="en-US"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月～令和</a:t>
            </a:r>
            <a:r>
              <a:rPr kumimoji="1" lang="en-US" altLang="ja-JP"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5</a:t>
            </a:r>
            <a:r>
              <a:rPr kumimoji="1" lang="ja-JP" altLang="en-US"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年</a:t>
            </a:r>
            <a:r>
              <a:rPr kumimoji="1" lang="en-US" altLang="ja-JP"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3</a:t>
            </a:r>
            <a:r>
              <a:rPr kumimoji="1" lang="ja-JP" altLang="en-US"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月分</a:t>
            </a:r>
            <a:r>
              <a:rPr kumimoji="1" lang="en-US" altLang="ja-JP"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(12</a:t>
            </a:r>
            <a:r>
              <a:rPr kumimoji="1" lang="ja-JP" altLang="en-US"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カ月分</a:t>
            </a:r>
            <a:r>
              <a:rPr kumimoji="1" lang="en-US" altLang="ja-JP"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a:t>
            </a:r>
            <a:endParaRPr kumimoji="1" lang="en-US" altLang="ja-JP" sz="1200" b="0" i="0" u="none" strike="noStrike" kern="1200" cap="none" spc="0" normalizeH="0" baseline="0" noProof="0" dirty="0">
              <a:ln>
                <a:noFill/>
              </a:ln>
              <a:solidFill>
                <a:prstClr val="black"/>
              </a:solidFill>
              <a:effectLst/>
              <a:uLnTx/>
              <a:uFillTx/>
              <a:latin typeface="ＭＳ 明朝"/>
              <a:ea typeface="ＭＳ 明朝"/>
            </a:endParaRPr>
          </a:p>
        </p:txBody>
      </p:sp>
      <p:sp>
        <p:nvSpPr>
          <p:cNvPr id="16" name="タイトル_小_1_3_1">
            <a:extLst>
              <a:ext uri="{FF2B5EF4-FFF2-40B4-BE49-F238E27FC236}">
                <a16:creationId xmlns:a16="http://schemas.microsoft.com/office/drawing/2014/main" id="{F50C048A-86FD-4AC4-ABD0-8E0AB8CFF12A}"/>
              </a:ext>
            </a:extLst>
          </p:cNvPr>
          <p:cNvSpPr txBox="1">
            <a:spLocks noChangeAspect="1"/>
          </p:cNvSpPr>
          <p:nvPr/>
        </p:nvSpPr>
        <p:spPr>
          <a:xfrm>
            <a:off x="576263" y="6204670"/>
            <a:ext cx="6753535" cy="106355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36000" tIns="36000" rIns="0" bIns="36000" rtlCol="0" anchor="t">
            <a:spAutoFit/>
          </a:bodyPr>
          <a:lstStyle>
            <a:defPPr>
              <a:defRPr lang="ja-JP"/>
            </a:defPPr>
            <a:lvl1pPr marR="5130">
              <a:lnSpc>
                <a:spcPct val="110000"/>
              </a:lnSpc>
              <a:defRPr sz="1200">
                <a:solidFill>
                  <a:schemeClr val="tx1"/>
                </a:solidFill>
                <a:latin typeface="ＭＳ 明朝" panose="02020609040205080304" pitchFamily="17" charset="-128"/>
                <a:ea typeface="ＭＳ 明朝" panose="02020609040205080304" pitchFamily="17" charset="-128"/>
                <a:cs typeface="MingLiU_HKSCS"/>
              </a:defRPr>
            </a:lvl1pPr>
          </a:lstStyle>
          <a:p>
            <a:pPr marL="0" marR="5130" lvl="0" indent="0" algn="l" defTabSz="914400" rtl="0" eaLnBrk="1" fontAlgn="base" latinLnBrk="0" hangingPunct="1">
              <a:lnSpc>
                <a:spcPct val="11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年度分析</a:t>
            </a:r>
            <a:endParaRPr kumimoji="1" lang="en-US" altLang="ja-JP"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endParaRPr>
          </a:p>
          <a:p>
            <a:pPr marL="0" marR="5130" lvl="0" indent="0" algn="l" defTabSz="914400" rtl="0" eaLnBrk="1" fontAlgn="base" latinLnBrk="0" hangingPunct="1">
              <a:lnSpc>
                <a:spcPct val="11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令和</a:t>
            </a:r>
            <a:r>
              <a:rPr kumimoji="1" lang="en-US" altLang="ja-JP"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2</a:t>
            </a:r>
            <a:r>
              <a:rPr kumimoji="1" lang="ja-JP" altLang="en-US"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年度</a:t>
            </a:r>
            <a:r>
              <a:rPr kumimoji="1" lang="en-US" altLang="ja-JP"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a:t>
            </a:r>
            <a:r>
              <a:rPr kumimoji="1" lang="ja-JP" altLang="en-US"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令和</a:t>
            </a:r>
            <a:r>
              <a:rPr kumimoji="1" lang="en-US" altLang="ja-JP"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2</a:t>
            </a:r>
            <a:r>
              <a:rPr kumimoji="1" lang="ja-JP" altLang="en-US"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年</a:t>
            </a:r>
            <a:r>
              <a:rPr kumimoji="1" lang="en-US" altLang="ja-JP"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4</a:t>
            </a:r>
            <a:r>
              <a:rPr kumimoji="1" lang="ja-JP" altLang="en-US"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月～令和</a:t>
            </a:r>
            <a:r>
              <a:rPr kumimoji="1" lang="en-US" altLang="ja-JP"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3</a:t>
            </a:r>
            <a:r>
              <a:rPr kumimoji="1" lang="ja-JP" altLang="en-US"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年</a:t>
            </a:r>
            <a:r>
              <a:rPr kumimoji="1" lang="en-US" altLang="ja-JP"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3</a:t>
            </a:r>
            <a:r>
              <a:rPr kumimoji="1" lang="ja-JP" altLang="en-US"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月分</a:t>
            </a:r>
            <a:r>
              <a:rPr kumimoji="1" lang="en-US" altLang="ja-JP"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(12</a:t>
            </a:r>
            <a:r>
              <a:rPr kumimoji="1" lang="ja-JP" altLang="en-US"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カ月分</a:t>
            </a:r>
            <a:r>
              <a:rPr kumimoji="1" lang="en-US" altLang="ja-JP"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a:t>
            </a:r>
          </a:p>
          <a:p>
            <a:pPr marL="0" marR="5130" lvl="0" indent="0" algn="l" defTabSz="914400" rtl="0" eaLnBrk="1" fontAlgn="base" latinLnBrk="0" hangingPunct="1">
              <a:lnSpc>
                <a:spcPct val="11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令和</a:t>
            </a:r>
            <a:r>
              <a:rPr kumimoji="1" lang="en-US" altLang="ja-JP"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3</a:t>
            </a:r>
            <a:r>
              <a:rPr kumimoji="1" lang="ja-JP" altLang="en-US"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年度</a:t>
            </a:r>
            <a:r>
              <a:rPr kumimoji="1" lang="en-US" altLang="ja-JP"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a:t>
            </a:r>
            <a:r>
              <a:rPr kumimoji="1" lang="ja-JP" altLang="en-US"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令和</a:t>
            </a:r>
            <a:r>
              <a:rPr kumimoji="1" lang="en-US" altLang="ja-JP"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3</a:t>
            </a:r>
            <a:r>
              <a:rPr kumimoji="1" lang="ja-JP" altLang="en-US"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年</a:t>
            </a:r>
            <a:r>
              <a:rPr kumimoji="1" lang="en-US" altLang="ja-JP"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4</a:t>
            </a:r>
            <a:r>
              <a:rPr kumimoji="1" lang="ja-JP" altLang="en-US"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月～令和</a:t>
            </a:r>
            <a:r>
              <a:rPr kumimoji="1" lang="en-US" altLang="ja-JP"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4</a:t>
            </a:r>
            <a:r>
              <a:rPr kumimoji="1" lang="ja-JP" altLang="en-US"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年</a:t>
            </a:r>
            <a:r>
              <a:rPr kumimoji="1" lang="en-US" altLang="ja-JP"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3</a:t>
            </a:r>
            <a:r>
              <a:rPr kumimoji="1" lang="ja-JP" altLang="en-US"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月分</a:t>
            </a:r>
            <a:r>
              <a:rPr kumimoji="1" lang="en-US" altLang="ja-JP"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(12</a:t>
            </a:r>
            <a:r>
              <a:rPr kumimoji="1" lang="ja-JP" altLang="en-US"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カ月分</a:t>
            </a:r>
            <a:r>
              <a:rPr kumimoji="1" lang="en-US" altLang="ja-JP"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a:t>
            </a:r>
          </a:p>
          <a:p>
            <a:pPr marL="0" marR="5130" lvl="0" indent="0" algn="l" defTabSz="914400" rtl="0" eaLnBrk="1" fontAlgn="base" latinLnBrk="0" hangingPunct="1">
              <a:lnSpc>
                <a:spcPct val="11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令和</a:t>
            </a:r>
            <a:r>
              <a:rPr kumimoji="1" lang="en-US" altLang="ja-JP"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4</a:t>
            </a:r>
            <a:r>
              <a:rPr kumimoji="1" lang="ja-JP" altLang="en-US"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年度</a:t>
            </a:r>
            <a:r>
              <a:rPr kumimoji="1" lang="en-US" altLang="ja-JP"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a:t>
            </a:r>
            <a:r>
              <a:rPr kumimoji="1" lang="ja-JP" altLang="en-US"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令和</a:t>
            </a:r>
            <a:r>
              <a:rPr kumimoji="1" lang="en-US" altLang="ja-JP"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4</a:t>
            </a:r>
            <a:r>
              <a:rPr kumimoji="1" lang="ja-JP" altLang="en-US"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年</a:t>
            </a:r>
            <a:r>
              <a:rPr kumimoji="1" lang="en-US" altLang="ja-JP"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4</a:t>
            </a:r>
            <a:r>
              <a:rPr kumimoji="1" lang="ja-JP" altLang="en-US"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月～令和</a:t>
            </a:r>
            <a:r>
              <a:rPr kumimoji="1" lang="en-US" altLang="ja-JP"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5</a:t>
            </a:r>
            <a:r>
              <a:rPr kumimoji="1" lang="ja-JP" altLang="en-US"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年</a:t>
            </a:r>
            <a:r>
              <a:rPr kumimoji="1" lang="en-US" altLang="ja-JP"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3</a:t>
            </a:r>
            <a:r>
              <a:rPr kumimoji="1" lang="ja-JP" altLang="en-US"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月分</a:t>
            </a:r>
            <a:r>
              <a:rPr kumimoji="1" lang="en-US" altLang="ja-JP"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(12</a:t>
            </a:r>
            <a:r>
              <a:rPr kumimoji="1" lang="ja-JP" altLang="en-US"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カ月分</a:t>
            </a:r>
            <a:r>
              <a:rPr kumimoji="1" lang="en-US" altLang="ja-JP"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rPr>
              <a:t>)</a:t>
            </a:r>
          </a:p>
          <a:p>
            <a:pPr marL="0" marR="5130" lvl="0" indent="0" algn="l" defTabSz="914400" rtl="0" eaLnBrk="1" fontAlgn="base" latinLnBrk="0" hangingPunct="1">
              <a:lnSpc>
                <a:spcPct val="11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明朝"/>
              <a:ea typeface="ＭＳ 明朝"/>
              <a:cs typeface="ＭＳ Ｐゴシック" pitchFamily="50" charset="-128"/>
            </a:endParaRPr>
          </a:p>
        </p:txBody>
      </p:sp>
    </p:spTree>
    <p:extLst>
      <p:ext uri="{BB962C8B-B14F-4D97-AF65-F5344CB8AC3E}">
        <p14:creationId xmlns:p14="http://schemas.microsoft.com/office/powerpoint/2010/main" val="838311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B9BB95F-28E6-4D66-9458-664A9FB65142}"/>
              </a:ext>
            </a:extLst>
          </p:cNvPr>
          <p:cNvSpPr>
            <a:spLocks noGrp="1"/>
          </p:cNvSpPr>
          <p:nvPr>
            <p:ph idx="1"/>
          </p:nvPr>
        </p:nvSpPr>
        <p:spPr>
          <a:xfrm>
            <a:off x="324008" y="251520"/>
            <a:ext cx="5832158" cy="2232248"/>
          </a:xfrm>
        </p:spPr>
        <p:txBody>
          <a:bodyPr>
            <a:normAutofit lnSpcReduction="10000"/>
          </a:bodyPr>
          <a:lstStyle/>
          <a:p>
            <a:pPr marL="0" lvl="0" indent="0" algn="just">
              <a:lnSpc>
                <a:spcPct val="125000"/>
              </a:lnSpc>
              <a:spcBef>
                <a:spcPct val="0"/>
              </a:spcBef>
              <a:buNone/>
              <a:defRPr/>
            </a:pPr>
            <a:r>
              <a:rPr kumimoji="0" lang="en-US" altLang="ja-JP" sz="1200" kern="0" dirty="0">
                <a:solidFill>
                  <a:prstClr val="black"/>
                </a:solidFill>
                <a:latin typeface="ＭＳ 明朝" panose="02020609040205080304" pitchFamily="17" charset="-128"/>
                <a:ea typeface="ＭＳ 明朝" panose="02020609040205080304" pitchFamily="17" charset="-128"/>
              </a:rPr>
              <a:t>(</a:t>
            </a:r>
            <a:r>
              <a:rPr kumimoji="0" lang="ja-JP" altLang="en-US" sz="1200" kern="0" dirty="0">
                <a:solidFill>
                  <a:prstClr val="black"/>
                </a:solidFill>
                <a:latin typeface="ＭＳ 明朝" panose="02020609040205080304" pitchFamily="17" charset="-128"/>
                <a:ea typeface="ＭＳ 明朝" panose="02020609040205080304" pitchFamily="17" charset="-128"/>
              </a:rPr>
              <a:t>４</a:t>
            </a:r>
            <a:r>
              <a:rPr kumimoji="0" lang="en-US" altLang="ja-JP" sz="1200" kern="0" dirty="0">
                <a:solidFill>
                  <a:prstClr val="black"/>
                </a:solidFill>
                <a:latin typeface="ＭＳ 明朝" panose="02020609040205080304" pitchFamily="17" charset="-128"/>
                <a:ea typeface="ＭＳ 明朝" panose="02020609040205080304" pitchFamily="17" charset="-128"/>
              </a:rPr>
              <a:t>)</a:t>
            </a:r>
            <a:r>
              <a:rPr kumimoji="0" lang="ja-JP" altLang="en-US" sz="1200" kern="0" dirty="0">
                <a:solidFill>
                  <a:prstClr val="black"/>
                </a:solidFill>
                <a:latin typeface="ＭＳ 明朝" panose="02020609040205080304" pitchFamily="17" charset="-128"/>
                <a:ea typeface="ＭＳ 明朝" panose="02020609040205080304" pitchFamily="17" charset="-128"/>
              </a:rPr>
              <a:t>実施体制</a:t>
            </a:r>
            <a:endParaRPr kumimoji="0" lang="en-US" altLang="ja-JP" sz="1200" kern="0" dirty="0">
              <a:solidFill>
                <a:prstClr val="black"/>
              </a:solidFill>
              <a:latin typeface="ＭＳ 明朝" panose="02020609040205080304" pitchFamily="17" charset="-128"/>
              <a:ea typeface="ＭＳ 明朝" panose="02020609040205080304" pitchFamily="17" charset="-128"/>
            </a:endParaRPr>
          </a:p>
          <a:p>
            <a:pPr marL="0" lvl="0" indent="0" algn="just">
              <a:lnSpc>
                <a:spcPct val="125000"/>
              </a:lnSpc>
              <a:spcBef>
                <a:spcPct val="0"/>
              </a:spcBef>
              <a:buNone/>
              <a:defRPr/>
            </a:pPr>
            <a:r>
              <a:rPr kumimoji="0" lang="ja-JP" altLang="en-US" sz="1200" dirty="0">
                <a:solidFill>
                  <a:prstClr val="black"/>
                </a:solidFill>
                <a:latin typeface="ＭＳ 明朝" panose="02020609040205080304" pitchFamily="17" charset="-128"/>
                <a:ea typeface="ＭＳ 明朝" panose="02020609040205080304" pitchFamily="17" charset="-128"/>
              </a:rPr>
              <a:t>風間浦村国民健康保険における健康課題の分析や計画の策定、保健事業の実施、評価等は、保健衛生部局等の関係部局や、県、保健所、国民健康保険団体連合会等の関係機関の協力を得て、国保部局が主体となって行う。国民健康保険には幅広い年代の被保険者が属し、その健康課題もさまざまであることから、後期高齢者医療部局や介護保険部局、生活保護部局等と連携して、それぞれの健康課題を共有するとともに、後期高齢者や生活保護受給者の健康課題も踏まえて保険事業を展開する。計画期間を通じてＰＤＣＡサイクルに沿った計画運用ができるよう、体制を確保する。</a:t>
            </a:r>
            <a:endParaRPr kumimoji="0" lang="en-US" altLang="ja-JP" sz="1200" dirty="0">
              <a:solidFill>
                <a:prstClr val="black"/>
              </a:solidFill>
              <a:latin typeface="ＭＳ 明朝" panose="02020609040205080304" pitchFamily="17" charset="-128"/>
              <a:ea typeface="ＭＳ 明朝" panose="02020609040205080304" pitchFamily="17" charset="-128"/>
            </a:endParaRPr>
          </a:p>
          <a:p>
            <a:pPr marL="0" lvl="0" indent="0" algn="just">
              <a:lnSpc>
                <a:spcPct val="125000"/>
              </a:lnSpc>
              <a:spcBef>
                <a:spcPct val="0"/>
              </a:spcBef>
              <a:buNone/>
              <a:defRPr/>
            </a:pPr>
            <a:r>
              <a:rPr lang="ja-JP" altLang="en-US" sz="1200" dirty="0">
                <a:latin typeface="ＭＳ 明朝" panose="02020609040205080304" pitchFamily="17" charset="-128"/>
                <a:ea typeface="ＭＳ 明朝" panose="02020609040205080304" pitchFamily="17" charset="-128"/>
              </a:rPr>
              <a:t> </a:t>
            </a:r>
            <a:endParaRPr lang="en-US" altLang="ja-JP" sz="1200" dirty="0">
              <a:solidFill>
                <a:prstClr val="black"/>
              </a:solidFill>
              <a:latin typeface="ＭＳ 明朝" panose="02020609040205080304" pitchFamily="17" charset="-128"/>
              <a:ea typeface="ＭＳ 明朝" panose="02020609040205080304" pitchFamily="17" charset="-128"/>
            </a:endParaRPr>
          </a:p>
          <a:p>
            <a:pPr marL="0" indent="0">
              <a:buNone/>
            </a:pPr>
            <a:endParaRPr lang="en-US" altLang="ja-JP" sz="1200" dirty="0">
              <a:latin typeface="+mn-ea"/>
            </a:endParaRPr>
          </a:p>
        </p:txBody>
      </p:sp>
      <p:sp>
        <p:nvSpPr>
          <p:cNvPr id="4" name="スライド番号プレースホルダー 3">
            <a:extLst>
              <a:ext uri="{FF2B5EF4-FFF2-40B4-BE49-F238E27FC236}">
                <a16:creationId xmlns:a16="http://schemas.microsoft.com/office/drawing/2014/main" id="{845B7E16-E3C6-473E-B0E8-8FE831E4EAA2}"/>
              </a:ext>
            </a:extLst>
          </p:cNvPr>
          <p:cNvSpPr>
            <a:spLocks noGrp="1"/>
          </p:cNvSpPr>
          <p:nvPr>
            <p:ph type="sldNum" sz="quarter" idx="4"/>
          </p:nvPr>
        </p:nvSpPr>
        <p:spPr/>
        <p:txBody>
          <a:bodyPr/>
          <a:lstStyle/>
          <a:p>
            <a:fld id="{420EA04B-0610-44E1-BBA9-CB539F9A7CEB}" type="slidenum">
              <a:rPr lang="ja-JP" altLang="en-US" smtClean="0"/>
              <a:pPr/>
              <a:t>5</a:t>
            </a:fld>
            <a:endParaRPr lang="ja-JP" altLang="en-US" dirty="0"/>
          </a:p>
        </p:txBody>
      </p:sp>
      <p:sp>
        <p:nvSpPr>
          <p:cNvPr id="8" name="テキスト ボックス 7">
            <a:extLst>
              <a:ext uri="{FF2B5EF4-FFF2-40B4-BE49-F238E27FC236}">
                <a16:creationId xmlns:a16="http://schemas.microsoft.com/office/drawing/2014/main" id="{24760177-570A-4F73-B2C9-5BC8CFC55BF1}"/>
              </a:ext>
            </a:extLst>
          </p:cNvPr>
          <p:cNvSpPr txBox="1"/>
          <p:nvPr/>
        </p:nvSpPr>
        <p:spPr>
          <a:xfrm>
            <a:off x="324008" y="2488050"/>
            <a:ext cx="5836197" cy="2235588"/>
          </a:xfrm>
          <a:prstGeom prst="rect">
            <a:avLst/>
          </a:prstGeom>
          <a:noFill/>
          <a:ln>
            <a:noFill/>
          </a:ln>
        </p:spPr>
        <p:txBody>
          <a:bodyPr wrap="square" lIns="90000" rtlCol="0">
            <a:normAutofit/>
          </a:bodyPr>
          <a:lstStyle/>
          <a:p>
            <a:r>
              <a:rPr lang="en-US" altLang="ja-JP" sz="1200" kern="0" spc="70" dirty="0">
                <a:solidFill>
                  <a:prstClr val="black"/>
                </a:solidFill>
                <a:latin typeface="ＭＳ 明朝" panose="02020609040205080304" pitchFamily="17" charset="-128"/>
                <a:ea typeface="ＭＳ 明朝" panose="02020609040205080304" pitchFamily="17" charset="-128"/>
              </a:rPr>
              <a:t>(</a:t>
            </a:r>
            <a:r>
              <a:rPr lang="ja-JP" altLang="en-US" sz="1200" kern="0" spc="70" dirty="0">
                <a:solidFill>
                  <a:prstClr val="black"/>
                </a:solidFill>
                <a:latin typeface="ＭＳ 明朝" panose="02020609040205080304" pitchFamily="17" charset="-128"/>
                <a:ea typeface="ＭＳ 明朝" panose="02020609040205080304" pitchFamily="17" charset="-128"/>
              </a:rPr>
              <a:t>５</a:t>
            </a:r>
            <a:r>
              <a:rPr lang="en-US" altLang="ja-JP" sz="1200" kern="0" spc="70" dirty="0">
                <a:solidFill>
                  <a:prstClr val="black"/>
                </a:solidFill>
                <a:latin typeface="ＭＳ 明朝" panose="02020609040205080304" pitchFamily="17" charset="-128"/>
                <a:ea typeface="ＭＳ 明朝" panose="02020609040205080304" pitchFamily="17" charset="-128"/>
              </a:rPr>
              <a:t>)</a:t>
            </a:r>
            <a:r>
              <a:rPr lang="ja-JP" altLang="en-US" sz="1200" kern="0" spc="70" dirty="0">
                <a:solidFill>
                  <a:prstClr val="black"/>
                </a:solidFill>
                <a:latin typeface="ＭＳ 明朝" panose="02020609040205080304" pitchFamily="17" charset="-128"/>
                <a:ea typeface="ＭＳ 明朝" panose="02020609040205080304" pitchFamily="17" charset="-128"/>
              </a:rPr>
              <a:t>関係機関連携</a:t>
            </a:r>
            <a:endParaRPr lang="en-US" altLang="ja-JP" sz="1200" kern="0" spc="70" dirty="0">
              <a:solidFill>
                <a:prstClr val="black"/>
              </a:solidFill>
              <a:latin typeface="ＭＳ 明朝" panose="02020609040205080304" pitchFamily="17" charset="-128"/>
              <a:ea typeface="ＭＳ 明朝" panose="02020609040205080304" pitchFamily="17" charset="-128"/>
            </a:endParaRPr>
          </a:p>
          <a:p>
            <a:r>
              <a:rPr lang="ja-JP" altLang="en-US" sz="1200" kern="0" spc="70" dirty="0">
                <a:solidFill>
                  <a:prstClr val="black"/>
                </a:solidFill>
                <a:latin typeface="ＭＳ 明朝" panose="02020609040205080304" pitchFamily="17" charset="-128"/>
                <a:ea typeface="ＭＳ 明朝" panose="02020609040205080304" pitchFamily="17" charset="-128"/>
              </a:rPr>
              <a:t>計画の実効性を高めるためには、関係機関との連携・協力が重要となる。</a:t>
            </a:r>
            <a:endParaRPr lang="en-US" altLang="ja-JP" sz="1200" kern="0" spc="70" dirty="0">
              <a:solidFill>
                <a:prstClr val="black"/>
              </a:solidFill>
              <a:latin typeface="ＭＳ 明朝" panose="02020609040205080304" pitchFamily="17" charset="-128"/>
              <a:ea typeface="ＭＳ 明朝" panose="02020609040205080304" pitchFamily="17" charset="-128"/>
            </a:endParaRPr>
          </a:p>
          <a:p>
            <a:r>
              <a:rPr kumimoji="1" lang="ja-JP" altLang="en-US" sz="1200" kern="0" spc="70" dirty="0">
                <a:latin typeface="ＭＳ 明朝" panose="02020609040205080304" pitchFamily="17" charset="-128"/>
                <a:ea typeface="ＭＳ 明朝" panose="02020609040205080304" pitchFamily="17" charset="-128"/>
              </a:rPr>
              <a:t>共同保険者である青森県のほか、国民健康保険団体連合会や連合会内に設置される支援・評価委員会、地域の医師会、歯科医師会、薬剤師会等の保健医療関係者等、保険者協議会、後期高齢者医療広域連合、健康保険組合等の他の医療保険者、地域の医療機関や大学等の社会資源等と健康課題を共有し、協力連携に努める。また、計画は、被保険者の健康保持増進が最終的な目標であり、被保険者自身が主体的、積極的に健康づくりに取り組むことが重要であることから、自治会等の地域組織との意見交換や情報共有の場の設置、被保険者向けの説明会の実施等、被保険者が議論に参画できる体制を構築し、被保険者の意見反映に努める。</a:t>
            </a:r>
          </a:p>
        </p:txBody>
      </p:sp>
    </p:spTree>
    <p:extLst>
      <p:ext uri="{BB962C8B-B14F-4D97-AF65-F5344CB8AC3E}">
        <p14:creationId xmlns:p14="http://schemas.microsoft.com/office/powerpoint/2010/main" val="1214765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男女年齢階層別被保険者数構成割合ピラミッド">
            <a:extLst>
              <a:ext uri="{FF2B5EF4-FFF2-40B4-BE49-F238E27FC236}">
                <a16:creationId xmlns:a16="http://schemas.microsoft.com/office/drawing/2014/main" id="{4323B833-E63E-48AC-9913-01D091752EE5}"/>
              </a:ext>
            </a:extLst>
          </p:cNvPr>
          <p:cNvGraphicFramePr>
            <a:graphicFrameLocks/>
          </p:cNvGraphicFramePr>
          <p:nvPr>
            <p:extLst>
              <p:ext uri="{D42A27DB-BD31-4B8C-83A1-F6EECF244321}">
                <p14:modId xmlns:p14="http://schemas.microsoft.com/office/powerpoint/2010/main" val="2729074201"/>
              </p:ext>
            </p:extLst>
          </p:nvPr>
        </p:nvGraphicFramePr>
        <p:xfrm>
          <a:off x="575969" y="4595617"/>
          <a:ext cx="5327946" cy="3985200"/>
        </p:xfrm>
        <a:graphic>
          <a:graphicData uri="http://schemas.openxmlformats.org/drawingml/2006/chart">
            <c:chart xmlns:c="http://schemas.openxmlformats.org/drawingml/2006/chart" xmlns:r="http://schemas.openxmlformats.org/officeDocument/2006/relationships" r:id="rId3"/>
          </a:graphicData>
        </a:graphic>
      </p:graphicFrame>
      <p:sp>
        <p:nvSpPr>
          <p:cNvPr id="20" name="タイトル 1"/>
          <p:cNvSpPr txBox="1">
            <a:spLocks noChangeAspect="1"/>
          </p:cNvSpPr>
          <p:nvPr/>
        </p:nvSpPr>
        <p:spPr>
          <a:xfrm>
            <a:off x="579863" y="911538"/>
            <a:ext cx="5396528" cy="1223675"/>
          </a:xfrm>
          <a:prstGeom prst="rect">
            <a:avLst/>
          </a:prstGeom>
          <a:ln>
            <a:noFill/>
          </a:ln>
        </p:spPr>
        <p:txBody>
          <a:bodyPr vert="horz" lIns="0" tIns="45720" rIns="90000" bIns="45720" rtlCol="0" anchor="t">
            <a:noAutofit/>
          </a:bodyPr>
          <a:lstStyle/>
          <a:p>
            <a:pPr marL="0" marR="0" lvl="0" indent="0" algn="just" defTabSz="914400" rtl="0" eaLnBrk="1" fontAlgn="base" latinLnBrk="0" hangingPunct="1">
              <a:lnSpc>
                <a:spcPct val="125000"/>
              </a:lnSpc>
              <a:spcBef>
                <a:spcPct val="0"/>
              </a:spcBef>
              <a:spcAft>
                <a:spcPct val="0"/>
              </a:spcAft>
              <a:buClrTx/>
              <a:buSzTx/>
              <a:buFontTx/>
              <a:buNone/>
              <a:tabLst/>
              <a:defRPr/>
            </a:pPr>
            <a:r>
              <a:rPr kumimoji="1" lang="en-US" altLang="ja-JP" sz="1200" b="0" i="0" u="none" strike="noStrike" kern="1200" cap="none"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(1)</a:t>
            </a:r>
            <a:r>
              <a:rPr kumimoji="1" lang="ja-JP" altLang="en-US" sz="1200" b="0" i="0" u="none" strike="noStrike" kern="1200" cap="none"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人口･被保険者</a:t>
            </a:r>
            <a:endParaRPr kumimoji="1" lang="en-US" altLang="ja-JP" sz="1200" b="0" i="0" u="none" strike="noStrike" kern="1200" cap="none"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rPr>
              <a:t>　以下は、本村の令和</a:t>
            </a:r>
            <a:r>
              <a:rPr lang="en-US" altLang="ja-JP" sz="1200" dirty="0">
                <a:latin typeface="ＭＳ 明朝" panose="02020609040205080304" pitchFamily="17" charset="-128"/>
                <a:ea typeface="ＭＳ 明朝" panose="02020609040205080304" pitchFamily="17" charset="-128"/>
              </a:rPr>
              <a:t>4</a:t>
            </a:r>
            <a:r>
              <a:rPr lang="ja-JP" altLang="en-US" sz="1200" dirty="0">
                <a:latin typeface="ＭＳ 明朝" panose="02020609040205080304" pitchFamily="17" charset="-128"/>
                <a:ea typeface="ＭＳ 明朝" panose="02020609040205080304" pitchFamily="17" charset="-128"/>
              </a:rPr>
              <a:t>年度における人口構成概要を示したものです。国民健康保険被保険者数は</a:t>
            </a:r>
            <a:r>
              <a:rPr lang="en-US" altLang="ja-JP" sz="1200" dirty="0">
                <a:latin typeface="ＭＳ 明朝" panose="02020609040205080304" pitchFamily="17" charset="-128"/>
                <a:ea typeface="ＭＳ 明朝" panose="02020609040205080304" pitchFamily="17" charset="-128"/>
              </a:rPr>
              <a:t>485</a:t>
            </a:r>
            <a:r>
              <a:rPr lang="ja-JP" altLang="en-US" sz="1200" dirty="0">
                <a:latin typeface="ＭＳ 明朝" panose="02020609040205080304" pitchFamily="17" charset="-128"/>
                <a:ea typeface="ＭＳ 明朝" panose="02020609040205080304" pitchFamily="17" charset="-128"/>
              </a:rPr>
              <a:t>人で、村の人口に占める国民健康保険加入率は</a:t>
            </a:r>
            <a:r>
              <a:rPr lang="en-US" altLang="ja-JP" sz="1200" dirty="0">
                <a:latin typeface="ＭＳ 明朝" panose="02020609040205080304" pitchFamily="17" charset="-128"/>
                <a:ea typeface="ＭＳ 明朝" panose="02020609040205080304" pitchFamily="17" charset="-128"/>
              </a:rPr>
              <a:t>29.7%</a:t>
            </a:r>
            <a:r>
              <a:rPr lang="ja-JP" altLang="en-US" sz="1200" dirty="0">
                <a:latin typeface="ＭＳ 明朝" panose="02020609040205080304" pitchFamily="17" charset="-128"/>
                <a:ea typeface="ＭＳ 明朝" panose="02020609040205080304" pitchFamily="17" charset="-128"/>
              </a:rPr>
              <a:t>です。国民健康保険被保険者平均年齢は</a:t>
            </a:r>
            <a:r>
              <a:rPr lang="en-US" altLang="ja-JP" sz="1200" dirty="0">
                <a:latin typeface="ＭＳ 明朝" panose="02020609040205080304" pitchFamily="17" charset="-128"/>
                <a:ea typeface="ＭＳ 明朝" panose="02020609040205080304" pitchFamily="17" charset="-128"/>
              </a:rPr>
              <a:t>57.5</a:t>
            </a:r>
            <a:r>
              <a:rPr lang="ja-JP" altLang="en-US" sz="1200" dirty="0">
                <a:latin typeface="ＭＳ 明朝" panose="02020609040205080304" pitchFamily="17" charset="-128"/>
                <a:ea typeface="ＭＳ 明朝" panose="02020609040205080304" pitchFamily="17" charset="-128"/>
              </a:rPr>
              <a:t>歳で、国</a:t>
            </a:r>
            <a:r>
              <a:rPr lang="en-US" altLang="ja-JP" sz="1200" dirty="0">
                <a:latin typeface="ＭＳ 明朝" panose="02020609040205080304" pitchFamily="17" charset="-128"/>
                <a:ea typeface="ＭＳ 明朝" panose="02020609040205080304" pitchFamily="17" charset="-128"/>
              </a:rPr>
              <a:t>53.4</a:t>
            </a:r>
            <a:r>
              <a:rPr lang="ja-JP" altLang="en-US" sz="1200" dirty="0">
                <a:latin typeface="ＭＳ 明朝" panose="02020609040205080304" pitchFamily="17" charset="-128"/>
                <a:ea typeface="ＭＳ 明朝" panose="02020609040205080304" pitchFamily="17" charset="-128"/>
              </a:rPr>
              <a:t>歳より</a:t>
            </a:r>
            <a:r>
              <a:rPr lang="en-US" altLang="ja-JP" sz="1200" dirty="0">
                <a:latin typeface="ＭＳ 明朝" panose="02020609040205080304" pitchFamily="17" charset="-128"/>
                <a:ea typeface="ＭＳ 明朝" panose="02020609040205080304" pitchFamily="17" charset="-128"/>
              </a:rPr>
              <a:t>4.1</a:t>
            </a:r>
            <a:r>
              <a:rPr lang="ja-JP" altLang="en-US" sz="1200" dirty="0">
                <a:latin typeface="ＭＳ 明朝" panose="02020609040205080304" pitchFamily="17" charset="-128"/>
                <a:ea typeface="ＭＳ 明朝" panose="02020609040205080304" pitchFamily="17" charset="-128"/>
              </a:rPr>
              <a:t>歳高く、青森県</a:t>
            </a:r>
            <a:r>
              <a:rPr lang="en-US" altLang="ja-JP" sz="1200" dirty="0">
                <a:latin typeface="ＭＳ 明朝" panose="02020609040205080304" pitchFamily="17" charset="-128"/>
                <a:ea typeface="ＭＳ 明朝" panose="02020609040205080304" pitchFamily="17" charset="-128"/>
              </a:rPr>
              <a:t>55.8</a:t>
            </a:r>
            <a:r>
              <a:rPr lang="ja-JP" altLang="en-US" sz="1200" dirty="0">
                <a:latin typeface="ＭＳ 明朝" panose="02020609040205080304" pitchFamily="17" charset="-128"/>
                <a:ea typeface="ＭＳ 明朝" panose="02020609040205080304" pitchFamily="17" charset="-128"/>
              </a:rPr>
              <a:t>歳より</a:t>
            </a:r>
            <a:r>
              <a:rPr lang="en-US" altLang="ja-JP" sz="1200" dirty="0">
                <a:latin typeface="ＭＳ 明朝" panose="02020609040205080304" pitchFamily="17" charset="-128"/>
                <a:ea typeface="ＭＳ 明朝" panose="02020609040205080304" pitchFamily="17" charset="-128"/>
              </a:rPr>
              <a:t>1.7</a:t>
            </a:r>
            <a:r>
              <a:rPr lang="ja-JP" altLang="en-US" sz="1200" dirty="0">
                <a:latin typeface="ＭＳ 明朝" panose="02020609040205080304" pitchFamily="17" charset="-128"/>
                <a:ea typeface="ＭＳ 明朝" panose="02020609040205080304" pitchFamily="17" charset="-128"/>
              </a:rPr>
              <a:t>歳高いです。</a:t>
            </a:r>
            <a:endParaRPr lang="ja-JP" altLang="ja-JP" sz="1200" dirty="0">
              <a:latin typeface="ＭＳ 明朝" panose="02020609040205080304" pitchFamily="17" charset="-128"/>
              <a:ea typeface="ＭＳ 明朝" panose="02020609040205080304" pitchFamily="17" charset="-128"/>
            </a:endParaRPr>
          </a:p>
        </p:txBody>
      </p:sp>
      <p:sp>
        <p:nvSpPr>
          <p:cNvPr id="14" name="テキスト ボックス 13"/>
          <p:cNvSpPr txBox="1">
            <a:spLocks noChangeAspect="1"/>
          </p:cNvSpPr>
          <p:nvPr/>
        </p:nvSpPr>
        <p:spPr>
          <a:xfrm>
            <a:off x="606768" y="2160015"/>
            <a:ext cx="5297146" cy="276999"/>
          </a:xfrm>
          <a:prstGeom prst="rect">
            <a:avLst/>
          </a:prstGeom>
          <a:noFill/>
          <a:ln>
            <a:noFill/>
          </a:ln>
        </p:spPr>
        <p:txBody>
          <a:bodyPr wrap="square" lIns="0" r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人口構成概要</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令和</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4</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年度</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15" name="テキスト ボックス 14"/>
          <p:cNvSpPr txBox="1">
            <a:spLocks noChangeAspect="1"/>
          </p:cNvSpPr>
          <p:nvPr/>
        </p:nvSpPr>
        <p:spPr>
          <a:xfrm>
            <a:off x="577894" y="4318618"/>
            <a:ext cx="5326019" cy="276999"/>
          </a:xfrm>
          <a:prstGeom prst="rect">
            <a:avLst/>
          </a:prstGeom>
          <a:noFill/>
          <a:ln>
            <a:noFill/>
          </a:ln>
        </p:spPr>
        <p:txBody>
          <a:bodyPr wrap="square" lIns="0" rtlCol="0" anchor="ctr" anchorCtr="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男女･年齢階層別被保険者数構成割合ピラミッド</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令和</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4</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年度</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p>
        </p:txBody>
      </p:sp>
      <p:sp>
        <p:nvSpPr>
          <p:cNvPr id="16" name="注釈文章 18"/>
          <p:cNvSpPr txBox="1">
            <a:spLocks noChangeAspect="1"/>
          </p:cNvSpPr>
          <p:nvPr/>
        </p:nvSpPr>
        <p:spPr>
          <a:xfrm>
            <a:off x="576264" y="3909410"/>
            <a:ext cx="5327650" cy="338554"/>
          </a:xfrm>
          <a:prstGeom prst="rect">
            <a:avLst/>
          </a:prstGeom>
          <a:noFill/>
          <a:ln>
            <a:noFill/>
          </a:ln>
        </p:spPr>
        <p:txBody>
          <a:bodyPr wrap="square" lIns="0" rIns="9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県</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は青森県を指す。以下全ての表において同様である。</a:t>
            </a:r>
            <a:endPar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出典</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国保データベース</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(KDB)</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システム</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健診･医療･介護データからみる地域の健康課題</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10" name="注釈文章 9"/>
          <p:cNvSpPr txBox="1">
            <a:spLocks noChangeAspect="1"/>
          </p:cNvSpPr>
          <p:nvPr/>
        </p:nvSpPr>
        <p:spPr>
          <a:xfrm>
            <a:off x="575968" y="8580227"/>
            <a:ext cx="5327945" cy="215444"/>
          </a:xfrm>
          <a:prstGeom prst="rect">
            <a:avLst/>
          </a:prstGeom>
          <a:noFill/>
        </p:spPr>
        <p:txBody>
          <a:bodyPr wrap="square" lIns="0" rIns="9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出典</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国保データベース</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(KDB)</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システム</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人口及び被保険者の状況</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A5566857-589B-4EF8-89D8-4B0544E162C4}"/>
              </a:ext>
            </a:extLst>
          </p:cNvPr>
          <p:cNvSpPr>
            <a:spLocks noGrp="1"/>
          </p:cNvSpPr>
          <p:nvPr>
            <p:ph type="sldNum" sz="quarter" idx="4"/>
          </p:nvPr>
        </p:nvSpPr>
        <p:spPr>
          <a:xfrm>
            <a:off x="2484067" y="8820472"/>
            <a:ext cx="1512041" cy="48577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800" b="0" i="0" u="none" strike="noStrike" kern="1200" cap="none" spc="0" normalizeH="0" baseline="0" noProof="0" smtClean="0">
                <a:ln>
                  <a:noFill/>
                </a:ln>
                <a:solidFill>
                  <a:srgbClr val="898989"/>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1" lang="ja-JP" altLang="en-US" sz="800" b="0" i="0" u="none" strike="noStrike" kern="1200" cap="none" spc="0" normalizeH="0" baseline="0" noProof="0" dirty="0">
              <a:ln>
                <a:noFill/>
              </a:ln>
              <a:solidFill>
                <a:srgbClr val="898989"/>
              </a:solidFill>
              <a:effectLst/>
              <a:uLnTx/>
              <a:uFillTx/>
            </a:endParaRPr>
          </a:p>
        </p:txBody>
      </p:sp>
      <p:sp>
        <p:nvSpPr>
          <p:cNvPr id="21" name="テキスト ボックス 20">
            <a:extLst>
              <a:ext uri="{FF2B5EF4-FFF2-40B4-BE49-F238E27FC236}">
                <a16:creationId xmlns:a16="http://schemas.microsoft.com/office/drawing/2014/main" id="{D05E4338-8019-414B-81A3-15CB655A9E9A}"/>
              </a:ext>
            </a:extLst>
          </p:cNvPr>
          <p:cNvSpPr txBox="1">
            <a:spLocks noChangeAspect="1"/>
          </p:cNvSpPr>
          <p:nvPr/>
        </p:nvSpPr>
        <p:spPr>
          <a:xfrm>
            <a:off x="576263" y="552651"/>
            <a:ext cx="6242400" cy="338554"/>
          </a:xfrm>
          <a:prstGeom prst="rect">
            <a:avLst/>
          </a:prstGeom>
          <a:noFill/>
          <a:ln>
            <a:noFill/>
          </a:ln>
        </p:spPr>
        <p:txBody>
          <a:bodyPr wrap="square" lIns="0" rIns="9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2.</a:t>
            </a:r>
            <a:r>
              <a:rPr kumimoji="1" lang="ja-JP" altLang="en-US" sz="1600" b="1" dirty="0">
                <a:solidFill>
                  <a:prstClr val="black"/>
                </a:solidFill>
                <a:latin typeface="ＭＳ 明朝" panose="02020609040205080304" pitchFamily="17" charset="-128"/>
                <a:ea typeface="ＭＳ 明朝" panose="02020609040205080304" pitchFamily="17" charset="-128"/>
              </a:rPr>
              <a:t>基本情報</a:t>
            </a:r>
            <a:endParaRPr kumimoji="1" lang="ja-JP" altLang="ja-JP" sz="16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graphicFrame>
        <p:nvGraphicFramePr>
          <p:cNvPr id="4" name="表 3">
            <a:extLst>
              <a:ext uri="{FF2B5EF4-FFF2-40B4-BE49-F238E27FC236}">
                <a16:creationId xmlns:a16="http://schemas.microsoft.com/office/drawing/2014/main" id="{C6A7A1E4-A0FE-4C38-805B-9244DCA91834}"/>
              </a:ext>
            </a:extLst>
          </p:cNvPr>
          <p:cNvGraphicFramePr>
            <a:graphicFrameLocks noGrp="1" noChangeAspect="1"/>
          </p:cNvGraphicFramePr>
          <p:nvPr>
            <p:extLst>
              <p:ext uri="{D42A27DB-BD31-4B8C-83A1-F6EECF244321}">
                <p14:modId xmlns:p14="http://schemas.microsoft.com/office/powerpoint/2010/main" val="1245873040"/>
              </p:ext>
            </p:extLst>
          </p:nvPr>
        </p:nvGraphicFramePr>
        <p:xfrm>
          <a:off x="576263" y="2459394"/>
          <a:ext cx="5328119" cy="1453152"/>
        </p:xfrm>
        <a:graphic>
          <a:graphicData uri="http://schemas.openxmlformats.org/drawingml/2006/table">
            <a:tbl>
              <a:tblPr/>
              <a:tblGrid>
                <a:gridCol w="739024">
                  <a:extLst>
                    <a:ext uri="{9D8B030D-6E8A-4147-A177-3AD203B41FA5}">
                      <a16:colId xmlns:a16="http://schemas.microsoft.com/office/drawing/2014/main" val="2102308219"/>
                    </a:ext>
                  </a:extLst>
                </a:gridCol>
                <a:gridCol w="655585">
                  <a:extLst>
                    <a:ext uri="{9D8B030D-6E8A-4147-A177-3AD203B41FA5}">
                      <a16:colId xmlns:a16="http://schemas.microsoft.com/office/drawing/2014/main" val="2068789811"/>
                    </a:ext>
                  </a:extLst>
                </a:gridCol>
                <a:gridCol w="655585">
                  <a:extLst>
                    <a:ext uri="{9D8B030D-6E8A-4147-A177-3AD203B41FA5}">
                      <a16:colId xmlns:a16="http://schemas.microsoft.com/office/drawing/2014/main" val="3006179695"/>
                    </a:ext>
                  </a:extLst>
                </a:gridCol>
                <a:gridCol w="655585">
                  <a:extLst>
                    <a:ext uri="{9D8B030D-6E8A-4147-A177-3AD203B41FA5}">
                      <a16:colId xmlns:a16="http://schemas.microsoft.com/office/drawing/2014/main" val="3384222128"/>
                    </a:ext>
                  </a:extLst>
                </a:gridCol>
                <a:gridCol w="655585">
                  <a:extLst>
                    <a:ext uri="{9D8B030D-6E8A-4147-A177-3AD203B41FA5}">
                      <a16:colId xmlns:a16="http://schemas.microsoft.com/office/drawing/2014/main" val="1071292794"/>
                    </a:ext>
                  </a:extLst>
                </a:gridCol>
                <a:gridCol w="655585">
                  <a:extLst>
                    <a:ext uri="{9D8B030D-6E8A-4147-A177-3AD203B41FA5}">
                      <a16:colId xmlns:a16="http://schemas.microsoft.com/office/drawing/2014/main" val="162463030"/>
                    </a:ext>
                  </a:extLst>
                </a:gridCol>
                <a:gridCol w="655585">
                  <a:extLst>
                    <a:ext uri="{9D8B030D-6E8A-4147-A177-3AD203B41FA5}">
                      <a16:colId xmlns:a16="http://schemas.microsoft.com/office/drawing/2014/main" val="3532324554"/>
                    </a:ext>
                  </a:extLst>
                </a:gridCol>
                <a:gridCol w="655585">
                  <a:extLst>
                    <a:ext uri="{9D8B030D-6E8A-4147-A177-3AD203B41FA5}">
                      <a16:colId xmlns:a16="http://schemas.microsoft.com/office/drawing/2014/main" val="4067063743"/>
                    </a:ext>
                  </a:extLst>
                </a:gridCol>
              </a:tblGrid>
              <a:tr h="286548">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区分</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700" b="0" i="0" u="none" strike="noStrike" dirty="0">
                          <a:solidFill>
                            <a:srgbClr val="000000"/>
                          </a:solidFill>
                          <a:effectLst/>
                          <a:latin typeface="ＭＳ 明朝" panose="02020609040205080304" pitchFamily="17" charset="-128"/>
                          <a:ea typeface="ＭＳ 明朝" panose="02020609040205080304" pitchFamily="17" charset="-128"/>
                        </a:rPr>
                        <a:t>人口総数（人）</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高齢化率</a:t>
                      </a:r>
                      <a:b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65</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歳以上）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700" b="0" i="0" u="none" strike="noStrike" dirty="0">
                          <a:solidFill>
                            <a:srgbClr val="000000"/>
                          </a:solidFill>
                          <a:effectLst/>
                          <a:latin typeface="ＭＳ 明朝" panose="02020609040205080304" pitchFamily="17" charset="-128"/>
                          <a:ea typeface="ＭＳ 明朝" panose="02020609040205080304" pitchFamily="17" charset="-128"/>
                        </a:rPr>
                        <a:t>国保被保険者数（人）</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国保加入率</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700" b="0" i="0" u="none" strike="noStrike" dirty="0">
                          <a:solidFill>
                            <a:srgbClr val="000000"/>
                          </a:solidFill>
                          <a:effectLst/>
                          <a:latin typeface="ＭＳ 明朝" panose="02020609040205080304" pitchFamily="17" charset="-128"/>
                          <a:ea typeface="ＭＳ 明朝" panose="02020609040205080304" pitchFamily="17" charset="-128"/>
                        </a:rPr>
                        <a:t>国保被保険者</a:t>
                      </a:r>
                      <a:br>
                        <a:rPr lang="zh-CN" altLang="en-US" sz="700" b="0" i="0" u="none" strike="noStrike" dirty="0">
                          <a:solidFill>
                            <a:srgbClr val="000000"/>
                          </a:solidFill>
                          <a:effectLst/>
                          <a:latin typeface="ＭＳ 明朝" panose="02020609040205080304" pitchFamily="17" charset="-128"/>
                          <a:ea typeface="ＭＳ 明朝" panose="02020609040205080304" pitchFamily="17" charset="-128"/>
                        </a:rPr>
                      </a:br>
                      <a:r>
                        <a:rPr lang="zh-CN" altLang="en-US" sz="700" b="0" i="0" u="none" strike="noStrike" dirty="0">
                          <a:solidFill>
                            <a:srgbClr val="000000"/>
                          </a:solidFill>
                          <a:effectLst/>
                          <a:latin typeface="ＭＳ 明朝" panose="02020609040205080304" pitchFamily="17" charset="-128"/>
                          <a:ea typeface="ＭＳ 明朝" panose="02020609040205080304" pitchFamily="17" charset="-128"/>
                        </a:rPr>
                        <a:t>平均年齢（歳）</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出生率</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死亡率</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634641"/>
                  </a:ext>
                </a:extLst>
              </a:tr>
              <a:tr h="286548">
                <a:tc>
                  <a:txBody>
                    <a:bodyPr/>
                    <a:lstStyle/>
                    <a:p>
                      <a:pPr algn="l" fontAlgn="ctr"/>
                      <a:r>
                        <a:rPr lang="ja-JP" altLang="en-US" sz="700" b="1" i="0" u="none" strike="noStrike" dirty="0">
                          <a:solidFill>
                            <a:srgbClr val="000000"/>
                          </a:solidFill>
                          <a:effectLst/>
                          <a:latin typeface="ＭＳ 明朝" panose="02020609040205080304" pitchFamily="17" charset="-128"/>
                          <a:ea typeface="ＭＳ 明朝" panose="02020609040205080304" pitchFamily="17" charset="-128"/>
                        </a:rPr>
                        <a:t>風間浦村</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1,633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46.4%</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485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29.7%</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57.5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3.7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29.4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8699313"/>
                  </a:ext>
                </a:extLst>
              </a:tr>
              <a:tr h="286548">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県</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1,218,222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33.9%</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275,215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22.6%</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55.8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5.6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14.7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9457130"/>
                  </a:ext>
                </a:extLst>
              </a:tr>
              <a:tr h="286548">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同規模</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2,588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41.4%</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712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27.1%</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54.5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4.9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18.9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803732"/>
                  </a:ext>
                </a:extLst>
              </a:tr>
              <a:tr h="286548">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国</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123,214,261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28.7%</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24,660,500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20.0%</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53.4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6.8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11.1 </a:t>
                      </a:r>
                    </a:p>
                  </a:txBody>
                  <a:tcPr marL="46800" marR="468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0689504"/>
                  </a:ext>
                </a:extLst>
              </a:tr>
            </a:tbl>
          </a:graphicData>
        </a:graphic>
      </p:graphicFrame>
    </p:spTree>
    <p:extLst>
      <p:ext uri="{BB962C8B-B14F-4D97-AF65-F5344CB8AC3E}">
        <p14:creationId xmlns:p14="http://schemas.microsoft.com/office/powerpoint/2010/main" val="1497867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345514" y="1220047"/>
            <a:ext cx="5775331" cy="1008112"/>
          </a:xfrm>
          <a:prstGeom prst="rect">
            <a:avLst/>
          </a:prstGeom>
        </p:spPr>
        <p:txBody>
          <a:bodyPr vert="horz" lIns="91440" tIns="45720" rIns="91440" bIns="45720" rtlCol="0" anchor="t">
            <a:noAutofit/>
          </a:bodyPr>
          <a:lstStyle/>
          <a:p>
            <a:pPr marL="90488" marR="0" lvl="0" indent="0" algn="l" defTabSz="914400" rtl="0" eaLnBrk="1" fontAlgn="auto" latinLnBrk="0" hangingPunct="1">
              <a:lnSpc>
                <a:spcPct val="150000"/>
              </a:lnSpc>
              <a:spcBef>
                <a:spcPct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13" name="テキスト ボックス 12"/>
          <p:cNvSpPr txBox="1">
            <a:spLocks noChangeAspect="1"/>
          </p:cNvSpPr>
          <p:nvPr/>
        </p:nvSpPr>
        <p:spPr>
          <a:xfrm>
            <a:off x="585453" y="867382"/>
            <a:ext cx="5400000" cy="1216885"/>
          </a:xfrm>
          <a:prstGeom prst="rect">
            <a:avLst/>
          </a:prstGeom>
          <a:noFill/>
          <a:ln>
            <a:noFill/>
          </a:ln>
        </p:spPr>
        <p:txBody>
          <a:bodyPr wrap="square" lIns="0" rIns="90000" rtlCol="0">
            <a:noAutofit/>
          </a:bodyPr>
          <a:lstStyle/>
          <a:p>
            <a:pPr marL="0" marR="0" lvl="0" indent="-90488" algn="just" defTabSz="914400" rtl="0" eaLnBrk="1" fontAlgn="auto" latinLnBrk="0" hangingPunct="1">
              <a:lnSpc>
                <a:spcPct val="125000"/>
              </a:lnSpc>
              <a:spcBef>
                <a:spcPct val="0"/>
              </a:spcBef>
              <a:spcAft>
                <a:spcPts val="0"/>
              </a:spcAft>
              <a:buClrTx/>
              <a:buSzTx/>
              <a:buFontTx/>
              <a:buNone/>
              <a:tabLst>
                <a:tab pos="0" algn="l"/>
              </a:tabLst>
              <a:defRPr/>
            </a:pPr>
            <a:r>
              <a:rPr kumimoji="1" lang="en-US" altLang="ja-JP" sz="1200" dirty="0">
                <a:solidFill>
                  <a:prstClr val="black"/>
                </a:solidFill>
                <a:latin typeface="ＭＳ 明朝" panose="02020609040205080304" pitchFamily="17" charset="-128"/>
                <a:ea typeface="ＭＳ 明朝" panose="02020609040205080304" pitchFamily="17" charset="-128"/>
                <a:cs typeface="Times New Roman" pitchFamily="18" charset="0"/>
              </a:rPr>
              <a:t>(1)</a:t>
            </a:r>
            <a:r>
              <a:rPr kumimoji="1" lang="ja-JP" altLang="en-US" sz="1200" dirty="0">
                <a:solidFill>
                  <a:prstClr val="black"/>
                </a:solidFill>
                <a:latin typeface="ＭＳ 明朝" panose="02020609040205080304" pitchFamily="17" charset="-128"/>
                <a:ea typeface="ＭＳ 明朝" panose="02020609040205080304" pitchFamily="17" charset="-128"/>
                <a:cs typeface="Times New Roman" pitchFamily="18" charset="0"/>
              </a:rPr>
              <a:t>被保険者数の推移</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endParaRPr>
          </a:p>
          <a:p>
            <a:pPr indent="-90488" algn="just">
              <a:lnSpc>
                <a:spcPct val="125000"/>
              </a:lnSpc>
              <a:spcBef>
                <a:spcPct val="0"/>
              </a:spcBef>
              <a:tabLst>
                <a:tab pos="0" algn="l"/>
              </a:tabLst>
              <a:defRPr/>
            </a:pPr>
            <a:r>
              <a:rPr lang="ja-JP" altLang="en-US" sz="1200" dirty="0">
                <a:latin typeface="ＭＳ 明朝" panose="02020609040205080304" pitchFamily="17" charset="-128"/>
                <a:ea typeface="ＭＳ 明朝" panose="02020609040205080304" pitchFamily="17" charset="-128"/>
                <a:cs typeface="Times New Roman" pitchFamily="18" charset="0"/>
              </a:rPr>
              <a:t>　以下は、</a:t>
            </a:r>
            <a:r>
              <a:rPr lang="ja-JP" altLang="en-US" sz="1200" kern="0" dirty="0">
                <a:solidFill>
                  <a:prstClr val="black"/>
                </a:solidFill>
                <a:latin typeface="ＭＳ 明朝" panose="02020609040205080304" pitchFamily="17" charset="-128"/>
                <a:ea typeface="ＭＳ 明朝" panose="02020609040205080304" pitchFamily="17" charset="-128"/>
              </a:rPr>
              <a:t>本村の平成</a:t>
            </a:r>
            <a:r>
              <a:rPr lang="en-US" altLang="ja-JP" sz="1200" kern="0" dirty="0">
                <a:solidFill>
                  <a:prstClr val="black"/>
                </a:solidFill>
                <a:latin typeface="ＭＳ 明朝" panose="02020609040205080304" pitchFamily="17" charset="-128"/>
                <a:ea typeface="ＭＳ 明朝" panose="02020609040205080304" pitchFamily="17" charset="-128"/>
              </a:rPr>
              <a:t>30</a:t>
            </a:r>
            <a:r>
              <a:rPr lang="ja-JP" altLang="en-US" sz="1200" kern="0" dirty="0">
                <a:solidFill>
                  <a:prstClr val="black"/>
                </a:solidFill>
                <a:latin typeface="ＭＳ 明朝" panose="02020609040205080304" pitchFamily="17" charset="-128"/>
                <a:ea typeface="ＭＳ 明朝" panose="02020609040205080304" pitchFamily="17" charset="-128"/>
              </a:rPr>
              <a:t>年度から令和</a:t>
            </a:r>
            <a:r>
              <a:rPr lang="en-US" altLang="ja-JP" sz="1200" kern="0" dirty="0">
                <a:solidFill>
                  <a:prstClr val="black"/>
                </a:solidFill>
                <a:latin typeface="ＭＳ 明朝" panose="02020609040205080304" pitchFamily="17" charset="-128"/>
                <a:ea typeface="ＭＳ 明朝" panose="02020609040205080304" pitchFamily="17" charset="-128"/>
              </a:rPr>
              <a:t>4</a:t>
            </a:r>
            <a:r>
              <a:rPr lang="ja-JP" altLang="en-US" sz="1200" kern="0" dirty="0">
                <a:solidFill>
                  <a:prstClr val="black"/>
                </a:solidFill>
                <a:latin typeface="ＭＳ 明朝" panose="02020609040205080304" pitchFamily="17" charset="-128"/>
                <a:ea typeface="ＭＳ 明朝" panose="02020609040205080304" pitchFamily="17" charset="-128"/>
              </a:rPr>
              <a:t>年度における、人口構成概要を年度別に示したものです。令和</a:t>
            </a:r>
            <a:r>
              <a:rPr lang="en-US" altLang="ja-JP" sz="1200" kern="0" dirty="0">
                <a:solidFill>
                  <a:prstClr val="black"/>
                </a:solidFill>
                <a:latin typeface="ＭＳ 明朝" panose="02020609040205080304" pitchFamily="17" charset="-128"/>
                <a:ea typeface="ＭＳ 明朝" panose="02020609040205080304" pitchFamily="17" charset="-128"/>
              </a:rPr>
              <a:t>4</a:t>
            </a:r>
            <a:r>
              <a:rPr lang="ja-JP" altLang="en-US" sz="1200" kern="0" dirty="0">
                <a:solidFill>
                  <a:prstClr val="black"/>
                </a:solidFill>
                <a:latin typeface="ＭＳ 明朝" panose="02020609040205080304" pitchFamily="17" charset="-128"/>
                <a:ea typeface="ＭＳ 明朝" panose="02020609040205080304" pitchFamily="17" charset="-128"/>
              </a:rPr>
              <a:t>年度を平成</a:t>
            </a:r>
            <a:r>
              <a:rPr lang="en-US" altLang="ja-JP" sz="1200" kern="0" dirty="0">
                <a:solidFill>
                  <a:prstClr val="black"/>
                </a:solidFill>
                <a:latin typeface="ＭＳ 明朝" panose="02020609040205080304" pitchFamily="17" charset="-128"/>
                <a:ea typeface="ＭＳ 明朝" panose="02020609040205080304" pitchFamily="17" charset="-128"/>
              </a:rPr>
              <a:t>30</a:t>
            </a:r>
            <a:r>
              <a:rPr lang="ja-JP" altLang="en-US" sz="1200" kern="0" dirty="0">
                <a:solidFill>
                  <a:prstClr val="black"/>
                </a:solidFill>
                <a:latin typeface="ＭＳ 明朝" panose="02020609040205080304" pitchFamily="17" charset="-128"/>
                <a:ea typeface="ＭＳ 明朝" panose="02020609040205080304" pitchFamily="17" charset="-128"/>
              </a:rPr>
              <a:t>年度と比較すると、国民健康保険被保険者数</a:t>
            </a:r>
            <a:r>
              <a:rPr lang="en-US" altLang="ja-JP" sz="1200" kern="0" dirty="0">
                <a:solidFill>
                  <a:prstClr val="black"/>
                </a:solidFill>
                <a:latin typeface="ＭＳ 明朝" panose="02020609040205080304" pitchFamily="17" charset="-128"/>
                <a:ea typeface="ＭＳ 明朝" panose="02020609040205080304" pitchFamily="17" charset="-128"/>
              </a:rPr>
              <a:t>485</a:t>
            </a:r>
            <a:r>
              <a:rPr lang="ja-JP" altLang="en-US" sz="1200" kern="0" dirty="0">
                <a:solidFill>
                  <a:prstClr val="black"/>
                </a:solidFill>
                <a:latin typeface="ＭＳ 明朝" panose="02020609040205080304" pitchFamily="17" charset="-128"/>
                <a:ea typeface="ＭＳ 明朝" panose="02020609040205080304" pitchFamily="17" charset="-128"/>
              </a:rPr>
              <a:t>人は平成</a:t>
            </a:r>
            <a:r>
              <a:rPr lang="en-US" altLang="ja-JP" sz="1200" kern="0" dirty="0">
                <a:solidFill>
                  <a:prstClr val="black"/>
                </a:solidFill>
                <a:latin typeface="ＭＳ 明朝" panose="02020609040205080304" pitchFamily="17" charset="-128"/>
                <a:ea typeface="ＭＳ 明朝" panose="02020609040205080304" pitchFamily="17" charset="-128"/>
              </a:rPr>
              <a:t>30</a:t>
            </a:r>
            <a:r>
              <a:rPr lang="ja-JP" altLang="en-US" sz="1200" kern="0" dirty="0">
                <a:solidFill>
                  <a:prstClr val="black"/>
                </a:solidFill>
                <a:latin typeface="ＭＳ 明朝" panose="02020609040205080304" pitchFamily="17" charset="-128"/>
                <a:ea typeface="ＭＳ 明朝" panose="02020609040205080304" pitchFamily="17" charset="-128"/>
              </a:rPr>
              <a:t>年度</a:t>
            </a:r>
            <a:r>
              <a:rPr lang="en-US" altLang="ja-JP" sz="1200" kern="0" dirty="0">
                <a:solidFill>
                  <a:prstClr val="black"/>
                </a:solidFill>
                <a:latin typeface="ＭＳ 明朝" panose="02020609040205080304" pitchFamily="17" charset="-128"/>
                <a:ea typeface="ＭＳ 明朝" panose="02020609040205080304" pitchFamily="17" charset="-128"/>
              </a:rPr>
              <a:t>592</a:t>
            </a:r>
            <a:r>
              <a:rPr lang="ja-JP" altLang="en-US" sz="1200" kern="0" dirty="0">
                <a:solidFill>
                  <a:prstClr val="black"/>
                </a:solidFill>
                <a:latin typeface="ＭＳ 明朝" panose="02020609040205080304" pitchFamily="17" charset="-128"/>
                <a:ea typeface="ＭＳ 明朝" panose="02020609040205080304" pitchFamily="17" charset="-128"/>
              </a:rPr>
              <a:t>人より</a:t>
            </a:r>
            <a:r>
              <a:rPr lang="en-US" altLang="ja-JP" sz="1200" kern="0" dirty="0">
                <a:solidFill>
                  <a:prstClr val="black"/>
                </a:solidFill>
                <a:latin typeface="ＭＳ 明朝" panose="02020609040205080304" pitchFamily="17" charset="-128"/>
                <a:ea typeface="ＭＳ 明朝" panose="02020609040205080304" pitchFamily="17" charset="-128"/>
              </a:rPr>
              <a:t>107</a:t>
            </a:r>
            <a:r>
              <a:rPr lang="ja-JP" altLang="en-US" sz="1200" kern="0" dirty="0">
                <a:solidFill>
                  <a:prstClr val="black"/>
                </a:solidFill>
                <a:latin typeface="ＭＳ 明朝" panose="02020609040205080304" pitchFamily="17" charset="-128"/>
                <a:ea typeface="ＭＳ 明朝" panose="02020609040205080304" pitchFamily="17" charset="-128"/>
              </a:rPr>
              <a:t>人減少、</a:t>
            </a:r>
            <a:r>
              <a:rPr lang="en-US" altLang="ja-JP" sz="1200" kern="0" dirty="0">
                <a:solidFill>
                  <a:prstClr val="black"/>
                </a:solidFill>
                <a:latin typeface="ＭＳ 明朝" panose="02020609040205080304" pitchFamily="17" charset="-128"/>
                <a:ea typeface="ＭＳ 明朝" panose="02020609040205080304" pitchFamily="17" charset="-128"/>
              </a:rPr>
              <a:t>18.1%</a:t>
            </a:r>
            <a:r>
              <a:rPr lang="ja-JP" altLang="en-US" sz="1200" kern="0" dirty="0">
                <a:solidFill>
                  <a:prstClr val="black"/>
                </a:solidFill>
                <a:latin typeface="ＭＳ 明朝" panose="02020609040205080304" pitchFamily="17" charset="-128"/>
                <a:ea typeface="ＭＳ 明朝" panose="02020609040205080304" pitchFamily="17" charset="-128"/>
              </a:rPr>
              <a:t>減少しており、国民健康保険被保険者平均年齢</a:t>
            </a:r>
            <a:r>
              <a:rPr lang="en-US" altLang="ja-JP" sz="1200" kern="0" dirty="0">
                <a:solidFill>
                  <a:prstClr val="black"/>
                </a:solidFill>
                <a:latin typeface="ＭＳ 明朝" panose="02020609040205080304" pitchFamily="17" charset="-128"/>
                <a:ea typeface="ＭＳ 明朝" panose="02020609040205080304" pitchFamily="17" charset="-128"/>
              </a:rPr>
              <a:t>57.5</a:t>
            </a:r>
            <a:r>
              <a:rPr lang="ja-JP" altLang="en-US" sz="1200" kern="0" dirty="0">
                <a:solidFill>
                  <a:prstClr val="black"/>
                </a:solidFill>
                <a:latin typeface="ＭＳ 明朝" panose="02020609040205080304" pitchFamily="17" charset="-128"/>
                <a:ea typeface="ＭＳ 明朝" panose="02020609040205080304" pitchFamily="17" charset="-128"/>
              </a:rPr>
              <a:t>歳は平成</a:t>
            </a:r>
            <a:r>
              <a:rPr lang="en-US" altLang="ja-JP" sz="1200" kern="0" dirty="0">
                <a:solidFill>
                  <a:prstClr val="black"/>
                </a:solidFill>
                <a:latin typeface="ＭＳ 明朝" panose="02020609040205080304" pitchFamily="17" charset="-128"/>
                <a:ea typeface="ＭＳ 明朝" panose="02020609040205080304" pitchFamily="17" charset="-128"/>
              </a:rPr>
              <a:t>30</a:t>
            </a:r>
            <a:r>
              <a:rPr lang="ja-JP" altLang="en-US" sz="1200" kern="0" dirty="0">
                <a:solidFill>
                  <a:prstClr val="black"/>
                </a:solidFill>
                <a:latin typeface="ＭＳ 明朝" panose="02020609040205080304" pitchFamily="17" charset="-128"/>
                <a:ea typeface="ＭＳ 明朝" panose="02020609040205080304" pitchFamily="17" charset="-128"/>
              </a:rPr>
              <a:t>年度</a:t>
            </a:r>
            <a:r>
              <a:rPr lang="en-US" altLang="ja-JP" sz="1200" kern="0" dirty="0">
                <a:solidFill>
                  <a:prstClr val="black"/>
                </a:solidFill>
                <a:latin typeface="ＭＳ 明朝" panose="02020609040205080304" pitchFamily="17" charset="-128"/>
                <a:ea typeface="ＭＳ 明朝" panose="02020609040205080304" pitchFamily="17" charset="-128"/>
              </a:rPr>
              <a:t>56.1</a:t>
            </a:r>
            <a:r>
              <a:rPr lang="ja-JP" altLang="en-US" sz="1200" kern="0" dirty="0">
                <a:solidFill>
                  <a:prstClr val="black"/>
                </a:solidFill>
                <a:latin typeface="ＭＳ 明朝" panose="02020609040205080304" pitchFamily="17" charset="-128"/>
                <a:ea typeface="ＭＳ 明朝" panose="02020609040205080304" pitchFamily="17" charset="-128"/>
              </a:rPr>
              <a:t>歳より</a:t>
            </a:r>
            <a:r>
              <a:rPr lang="en-US" altLang="ja-JP" sz="1200" kern="0" dirty="0">
                <a:solidFill>
                  <a:prstClr val="black"/>
                </a:solidFill>
                <a:latin typeface="ＭＳ 明朝" panose="02020609040205080304" pitchFamily="17" charset="-128"/>
                <a:ea typeface="ＭＳ 明朝" panose="02020609040205080304" pitchFamily="17" charset="-128"/>
              </a:rPr>
              <a:t>1.4</a:t>
            </a:r>
            <a:r>
              <a:rPr lang="ja-JP" altLang="en-US" sz="1200" kern="0" dirty="0">
                <a:solidFill>
                  <a:prstClr val="black"/>
                </a:solidFill>
                <a:latin typeface="ＭＳ 明朝" panose="02020609040205080304" pitchFamily="17" charset="-128"/>
                <a:ea typeface="ＭＳ 明朝" panose="02020609040205080304" pitchFamily="17" charset="-128"/>
              </a:rPr>
              <a:t>歳上昇しています。</a:t>
            </a:r>
            <a:r>
              <a:rPr lang="ja-JP" altLang="en-US" sz="1200" kern="0" dirty="0">
                <a:latin typeface="ＭＳ 明朝" panose="02020609040205080304" pitchFamily="17" charset="-128"/>
                <a:ea typeface="ＭＳ 明朝" panose="02020609040205080304" pitchFamily="17" charset="-128"/>
              </a:rPr>
              <a:t>被保険者数が</a:t>
            </a:r>
            <a:r>
              <a:rPr lang="en-US" altLang="ja-JP" sz="1200" kern="0" dirty="0">
                <a:latin typeface="ＭＳ 明朝" panose="02020609040205080304" pitchFamily="17" charset="-128"/>
                <a:ea typeface="ＭＳ 明朝" panose="02020609040205080304" pitchFamily="17" charset="-128"/>
              </a:rPr>
              <a:t>13.2%</a:t>
            </a:r>
            <a:r>
              <a:rPr lang="ja-JP" altLang="en-US" sz="1200" kern="0" dirty="0">
                <a:latin typeface="ＭＳ 明朝" panose="02020609040205080304" pitchFamily="17" charset="-128"/>
                <a:ea typeface="ＭＳ 明朝" panose="02020609040205080304" pitchFamily="17" charset="-128"/>
              </a:rPr>
              <a:t>減少、平均年齢は</a:t>
            </a:r>
            <a:r>
              <a:rPr lang="en-US" altLang="ja-JP" sz="1200" kern="0" dirty="0">
                <a:latin typeface="ＭＳ 明朝" panose="02020609040205080304" pitchFamily="17" charset="-128"/>
                <a:ea typeface="ＭＳ 明朝" panose="02020609040205080304" pitchFamily="17" charset="-128"/>
              </a:rPr>
              <a:t>1.6</a:t>
            </a:r>
            <a:r>
              <a:rPr lang="ja-JP" altLang="en-US" sz="1200" kern="0" dirty="0">
                <a:latin typeface="ＭＳ 明朝" panose="02020609040205080304" pitchFamily="17" charset="-128"/>
                <a:ea typeface="ＭＳ 明朝" panose="02020609040205080304" pitchFamily="17" charset="-128"/>
              </a:rPr>
              <a:t>歳上昇している青森県と比較すると、平均年齢の上昇幅はやや小さいです。</a:t>
            </a:r>
            <a:endParaRPr lang="en-US" altLang="ja-JP" sz="1200" kern="0" dirty="0">
              <a:solidFill>
                <a:prstClr val="black"/>
              </a:solidFill>
              <a:latin typeface="ＭＳ 明朝" panose="02020609040205080304" pitchFamily="17" charset="-128"/>
              <a:ea typeface="ＭＳ 明朝" panose="02020609040205080304" pitchFamily="17" charset="-128"/>
            </a:endParaRPr>
          </a:p>
          <a:p>
            <a:pPr marL="0" marR="0" lvl="0" indent="-90488" algn="just" defTabSz="914400" rtl="0" eaLnBrk="1" fontAlgn="auto" latinLnBrk="0" hangingPunct="1">
              <a:lnSpc>
                <a:spcPct val="125000"/>
              </a:lnSpc>
              <a:spcBef>
                <a:spcPct val="0"/>
              </a:spcBef>
              <a:spcAft>
                <a:spcPts val="0"/>
              </a:spcAft>
              <a:buClrTx/>
              <a:buSzTx/>
              <a:buFontTx/>
              <a:buNone/>
              <a:tabLst>
                <a:tab pos="0" algn="l"/>
              </a:tabLst>
              <a:defRPr/>
            </a:pPr>
            <a:endParaRPr kumimoji="0" lang="en-US" altLang="ja-JP" sz="12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16" name="テキスト ボックス 15"/>
          <p:cNvSpPr txBox="1">
            <a:spLocks noChangeAspect="1"/>
          </p:cNvSpPr>
          <p:nvPr/>
        </p:nvSpPr>
        <p:spPr>
          <a:xfrm>
            <a:off x="597160" y="2543557"/>
            <a:ext cx="5306754" cy="276999"/>
          </a:xfrm>
          <a:prstGeom prst="rect">
            <a:avLst/>
          </a:prstGeom>
          <a:noFill/>
          <a:ln>
            <a:noFill/>
          </a:ln>
        </p:spPr>
        <p:txBody>
          <a:bodyPr wrap="square" lIns="0" r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年度別人口構成概要</a:t>
            </a:r>
          </a:p>
        </p:txBody>
      </p:sp>
      <p:sp>
        <p:nvSpPr>
          <p:cNvPr id="2" name="スライド番号プレースホルダー 1">
            <a:extLst>
              <a:ext uri="{FF2B5EF4-FFF2-40B4-BE49-F238E27FC236}">
                <a16:creationId xmlns:a16="http://schemas.microsoft.com/office/drawing/2014/main" id="{DAF2D982-87A7-4AE6-A61B-A149C3BA1C95}"/>
              </a:ext>
            </a:extLst>
          </p:cNvPr>
          <p:cNvSpPr>
            <a:spLocks noGrp="1"/>
          </p:cNvSpPr>
          <p:nvPr>
            <p:ph type="sldNum" sz="quarter" idx="4"/>
          </p:nvPr>
        </p:nvSpPr>
        <p:spPr>
          <a:xfrm>
            <a:off x="2484067" y="8820472"/>
            <a:ext cx="1512041" cy="48577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800" b="0" i="0" u="none" strike="noStrike" kern="1200" cap="none" spc="0" normalizeH="0" baseline="0" noProof="0" smtClean="0">
                <a:ln>
                  <a:noFill/>
                </a:ln>
                <a:solidFill>
                  <a:srgbClr val="898989"/>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1" lang="ja-JP" altLang="en-US" sz="800" b="0" i="0" u="none" strike="noStrike" kern="1200" cap="none" spc="0" normalizeH="0" baseline="0" noProof="0" dirty="0">
              <a:ln>
                <a:noFill/>
              </a:ln>
              <a:solidFill>
                <a:srgbClr val="898989"/>
              </a:solidFill>
              <a:effectLst/>
              <a:uLnTx/>
              <a:uFillTx/>
            </a:endParaRPr>
          </a:p>
        </p:txBody>
      </p:sp>
      <p:sp>
        <p:nvSpPr>
          <p:cNvPr id="10" name="注釈文章 18">
            <a:extLst>
              <a:ext uri="{FF2B5EF4-FFF2-40B4-BE49-F238E27FC236}">
                <a16:creationId xmlns:a16="http://schemas.microsoft.com/office/drawing/2014/main" id="{F0D6B184-A414-A759-5ECE-52FE7D103874}"/>
              </a:ext>
            </a:extLst>
          </p:cNvPr>
          <p:cNvSpPr txBox="1">
            <a:spLocks noChangeAspect="1"/>
          </p:cNvSpPr>
          <p:nvPr/>
        </p:nvSpPr>
        <p:spPr>
          <a:xfrm>
            <a:off x="576263" y="6120752"/>
            <a:ext cx="4091974" cy="215444"/>
          </a:xfrm>
          <a:prstGeom prst="rect">
            <a:avLst/>
          </a:prstGeom>
          <a:noFill/>
        </p:spPr>
        <p:txBody>
          <a:bodyPr wrap="none" lIns="0" rIns="90000" rtlCol="0">
            <a:spAutoFit/>
          </a:bodyPr>
          <a:lstStyle>
            <a:defPPr>
              <a:defRPr lang="ja-JP"/>
            </a:defPPr>
            <a:lvl1pPr>
              <a:defRPr sz="800">
                <a:latin typeface="ＭＳ 明朝" panose="02020609040205080304" pitchFamily="17" charset="-128"/>
                <a:ea typeface="ＭＳ 明朝" panose="02020609040205080304" pitchFamily="17"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rPr>
              <a:t>出典</a:t>
            </a:r>
            <a:r>
              <a:rPr kumimoji="1" lang="en-US" altLang="ja-JP" sz="800" b="0" i="0" u="none" strike="noStrike" kern="1200" cap="none" spc="0" normalizeH="0" baseline="0" noProof="0" dirty="0">
                <a:ln>
                  <a:noFill/>
                </a:ln>
                <a:solidFill>
                  <a:prstClr val="black"/>
                </a:solidFill>
                <a:effectLst/>
                <a:uLnTx/>
                <a:uFillTx/>
              </a:rPr>
              <a:t>:</a:t>
            </a:r>
            <a:r>
              <a:rPr kumimoji="1" lang="ja-JP" altLang="en-US" sz="800" b="0" i="0" u="none" strike="noStrike" kern="1200" cap="none" spc="0" normalizeH="0" baseline="0" noProof="0" dirty="0">
                <a:ln>
                  <a:noFill/>
                </a:ln>
                <a:solidFill>
                  <a:prstClr val="black"/>
                </a:solidFill>
                <a:effectLst/>
                <a:uLnTx/>
                <a:uFillTx/>
              </a:rPr>
              <a:t>国保データベース</a:t>
            </a:r>
            <a:r>
              <a:rPr kumimoji="1" lang="en-US" altLang="ja-JP" sz="800" b="0" i="0" u="none" strike="noStrike" kern="1200" cap="none" spc="0" normalizeH="0" baseline="0" noProof="0" dirty="0">
                <a:ln>
                  <a:noFill/>
                </a:ln>
                <a:solidFill>
                  <a:prstClr val="black"/>
                </a:solidFill>
                <a:effectLst/>
                <a:uLnTx/>
                <a:uFillTx/>
              </a:rPr>
              <a:t>(KDB)</a:t>
            </a:r>
            <a:r>
              <a:rPr kumimoji="1" lang="ja-JP" altLang="en-US" sz="800" b="0" i="0" u="none" strike="noStrike" kern="1200" cap="none" spc="0" normalizeH="0" baseline="0" noProof="0" dirty="0">
                <a:ln>
                  <a:noFill/>
                </a:ln>
                <a:solidFill>
                  <a:prstClr val="black"/>
                </a:solidFill>
                <a:effectLst/>
                <a:uLnTx/>
                <a:uFillTx/>
              </a:rPr>
              <a:t>システム</a:t>
            </a:r>
            <a:r>
              <a:rPr kumimoji="1" lang="en-US" altLang="ja-JP" sz="800" b="0" i="0" u="none" strike="noStrike" kern="1200" cap="none" spc="0" normalizeH="0" baseline="0" noProof="0" dirty="0">
                <a:ln>
                  <a:noFill/>
                </a:ln>
                <a:solidFill>
                  <a:prstClr val="black"/>
                </a:solidFill>
                <a:effectLst/>
                <a:uLnTx/>
                <a:uFillTx/>
              </a:rPr>
              <a:t>｢</a:t>
            </a:r>
            <a:r>
              <a:rPr kumimoji="1" lang="ja-JP" altLang="en-US" sz="800" b="0" i="0" u="none" strike="noStrike" kern="1200" cap="none" spc="0" normalizeH="0" baseline="0" noProof="0" dirty="0">
                <a:ln>
                  <a:noFill/>
                </a:ln>
                <a:solidFill>
                  <a:prstClr val="black"/>
                </a:solidFill>
                <a:effectLst/>
                <a:uLnTx/>
                <a:uFillTx/>
              </a:rPr>
              <a:t>健診･医療･介護データからみる地域の健康課題</a:t>
            </a:r>
            <a:r>
              <a:rPr kumimoji="1" lang="en-US" altLang="ja-JP" sz="800" b="0" i="0" u="none" strike="noStrike" kern="1200" cap="none" spc="0" normalizeH="0" baseline="0" noProof="0" dirty="0">
                <a:ln>
                  <a:noFill/>
                </a:ln>
                <a:solidFill>
                  <a:prstClr val="black"/>
                </a:solidFill>
                <a:effectLst/>
                <a:uLnTx/>
                <a:uFillTx/>
              </a:rPr>
              <a:t>｣</a:t>
            </a:r>
          </a:p>
        </p:txBody>
      </p:sp>
      <p:sp>
        <p:nvSpPr>
          <p:cNvPr id="12" name="テキスト ボックス 11">
            <a:extLst>
              <a:ext uri="{FF2B5EF4-FFF2-40B4-BE49-F238E27FC236}">
                <a16:creationId xmlns:a16="http://schemas.microsoft.com/office/drawing/2014/main" id="{9F80A8DE-079A-FFD5-7BD0-780541EEEFCD}"/>
              </a:ext>
            </a:extLst>
          </p:cNvPr>
          <p:cNvSpPr txBox="1">
            <a:spLocks noChangeAspect="1"/>
          </p:cNvSpPr>
          <p:nvPr/>
        </p:nvSpPr>
        <p:spPr>
          <a:xfrm>
            <a:off x="569093" y="6298136"/>
            <a:ext cx="1278363" cy="327142"/>
          </a:xfrm>
          <a:prstGeom prst="rect">
            <a:avLst/>
          </a:prstGeom>
          <a:noFill/>
          <a:ln>
            <a:noFill/>
          </a:ln>
        </p:spPr>
        <p:txBody>
          <a:bodyPr wrap="none" lIns="0" tIns="46800" rIns="46800" rtlCol="0" anchor="ctr">
            <a:spAutoFit/>
          </a:bodyPr>
          <a:lstStyle>
            <a:defPPr>
              <a:defRPr lang="ja-JP"/>
            </a:defPPr>
            <a:lvl1pPr indent="0" defTabSz="864017">
              <a:lnSpc>
                <a:spcPct val="150000"/>
              </a:lnSpc>
              <a:defRPr kumimoji="0" sz="1200" kern="0">
                <a:solidFill>
                  <a:sysClr val="windowText" lastClr="000000"/>
                </a:solidFill>
                <a:latin typeface="ＭＳ 明朝" panose="02020609040205080304" pitchFamily="17" charset="-128"/>
                <a:ea typeface="ＭＳ 明朝" panose="02020609040205080304" pitchFamily="17" charset="-128"/>
              </a:defRPr>
            </a:lvl1pPr>
          </a:lstStyle>
          <a:p>
            <a:pPr marL="0" marR="0" lvl="0" indent="0" algn="l" defTabSz="864017" rtl="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rPr>
              <a:t>年度別被保険者数</a:t>
            </a:r>
            <a:endParaRPr kumimoji="0" lang="en-US" altLang="ja-JP" sz="1200" b="0" i="0" u="none" strike="noStrike" kern="0" cap="none" spc="0" normalizeH="0" baseline="0" noProof="0" dirty="0">
              <a:ln>
                <a:noFill/>
              </a:ln>
              <a:solidFill>
                <a:sysClr val="windowText" lastClr="000000"/>
              </a:solidFill>
              <a:effectLst/>
              <a:uLnTx/>
              <a:uFillTx/>
            </a:endParaRPr>
          </a:p>
        </p:txBody>
      </p:sp>
      <p:sp>
        <p:nvSpPr>
          <p:cNvPr id="14" name="注釈文章 18">
            <a:extLst>
              <a:ext uri="{FF2B5EF4-FFF2-40B4-BE49-F238E27FC236}">
                <a16:creationId xmlns:a16="http://schemas.microsoft.com/office/drawing/2014/main" id="{1481F4F6-E5AE-0E23-E924-3F1790D3E223}"/>
              </a:ext>
            </a:extLst>
          </p:cNvPr>
          <p:cNvSpPr txBox="1">
            <a:spLocks noChangeAspect="1"/>
          </p:cNvSpPr>
          <p:nvPr/>
        </p:nvSpPr>
        <p:spPr>
          <a:xfrm>
            <a:off x="608227" y="8677036"/>
            <a:ext cx="4091974" cy="215444"/>
          </a:xfrm>
          <a:prstGeom prst="rect">
            <a:avLst/>
          </a:prstGeom>
          <a:noFill/>
        </p:spPr>
        <p:txBody>
          <a:bodyPr wrap="none" lIns="0" rIns="90000" rtlCol="0">
            <a:spAutoFit/>
          </a:bodyPr>
          <a:lstStyle>
            <a:defPPr>
              <a:defRPr lang="ja-JP"/>
            </a:defPPr>
            <a:lvl1pPr>
              <a:defRPr sz="800">
                <a:latin typeface="ＭＳ 明朝" panose="02020609040205080304" pitchFamily="17" charset="-128"/>
                <a:ea typeface="ＭＳ 明朝" panose="02020609040205080304" pitchFamily="17"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rPr>
              <a:t>出典</a:t>
            </a:r>
            <a:r>
              <a:rPr kumimoji="1" lang="en-US" altLang="ja-JP" sz="800" b="0" i="0" u="none" strike="noStrike" kern="1200" cap="none" spc="0" normalizeH="0" baseline="0" noProof="0" dirty="0">
                <a:ln>
                  <a:noFill/>
                </a:ln>
                <a:solidFill>
                  <a:prstClr val="black"/>
                </a:solidFill>
                <a:effectLst/>
                <a:uLnTx/>
                <a:uFillTx/>
              </a:rPr>
              <a:t>:</a:t>
            </a:r>
            <a:r>
              <a:rPr kumimoji="1" lang="ja-JP" altLang="en-US" sz="800" b="0" i="0" u="none" strike="noStrike" kern="1200" cap="none" spc="0" normalizeH="0" baseline="0" noProof="0" dirty="0">
                <a:ln>
                  <a:noFill/>
                </a:ln>
                <a:solidFill>
                  <a:prstClr val="black"/>
                </a:solidFill>
                <a:effectLst/>
                <a:uLnTx/>
                <a:uFillTx/>
              </a:rPr>
              <a:t>国保データベース</a:t>
            </a:r>
            <a:r>
              <a:rPr kumimoji="1" lang="en-US" altLang="ja-JP" sz="800" b="0" i="0" u="none" strike="noStrike" kern="1200" cap="none" spc="0" normalizeH="0" baseline="0" noProof="0" dirty="0">
                <a:ln>
                  <a:noFill/>
                </a:ln>
                <a:solidFill>
                  <a:prstClr val="black"/>
                </a:solidFill>
                <a:effectLst/>
                <a:uLnTx/>
                <a:uFillTx/>
              </a:rPr>
              <a:t>(KDB)</a:t>
            </a:r>
            <a:r>
              <a:rPr kumimoji="1" lang="ja-JP" altLang="en-US" sz="800" b="0" i="0" u="none" strike="noStrike" kern="1200" cap="none" spc="0" normalizeH="0" baseline="0" noProof="0" dirty="0">
                <a:ln>
                  <a:noFill/>
                </a:ln>
                <a:solidFill>
                  <a:prstClr val="black"/>
                </a:solidFill>
                <a:effectLst/>
                <a:uLnTx/>
                <a:uFillTx/>
              </a:rPr>
              <a:t>システム</a:t>
            </a:r>
            <a:r>
              <a:rPr kumimoji="1" lang="en-US" altLang="ja-JP" sz="800" b="0" i="0" u="none" strike="noStrike" kern="1200" cap="none" spc="0" normalizeH="0" baseline="0" noProof="0" dirty="0">
                <a:ln>
                  <a:noFill/>
                </a:ln>
                <a:solidFill>
                  <a:prstClr val="black"/>
                </a:solidFill>
                <a:effectLst/>
                <a:uLnTx/>
                <a:uFillTx/>
              </a:rPr>
              <a:t>｢</a:t>
            </a:r>
            <a:r>
              <a:rPr kumimoji="1" lang="ja-JP" altLang="en-US" sz="800" b="0" i="0" u="none" strike="noStrike" kern="1200" cap="none" spc="0" normalizeH="0" baseline="0" noProof="0" dirty="0">
                <a:ln>
                  <a:noFill/>
                </a:ln>
                <a:solidFill>
                  <a:prstClr val="black"/>
                </a:solidFill>
                <a:effectLst/>
                <a:uLnTx/>
                <a:uFillTx/>
              </a:rPr>
              <a:t>健診･医療･介護データからみる地域の健康課題</a:t>
            </a:r>
            <a:r>
              <a:rPr kumimoji="1" lang="en-US" altLang="ja-JP" sz="800" b="0" i="0" u="none" strike="noStrike" kern="1200" cap="none" spc="0" normalizeH="0" baseline="0" noProof="0" dirty="0">
                <a:ln>
                  <a:noFill/>
                </a:ln>
                <a:solidFill>
                  <a:prstClr val="black"/>
                </a:solidFill>
                <a:effectLst/>
                <a:uLnTx/>
                <a:uFillTx/>
              </a:rPr>
              <a:t>｣</a:t>
            </a:r>
            <a:endParaRPr kumimoji="1" lang="ja-JP" altLang="en-US" sz="800" b="0" i="0" u="none" strike="noStrike" kern="1200" cap="none" spc="0" normalizeH="0" baseline="0" noProof="0" dirty="0">
              <a:ln>
                <a:noFill/>
              </a:ln>
              <a:solidFill>
                <a:prstClr val="black"/>
              </a:solidFill>
              <a:effectLst/>
              <a:uLnTx/>
              <a:uFillTx/>
            </a:endParaRPr>
          </a:p>
        </p:txBody>
      </p:sp>
      <p:sp>
        <p:nvSpPr>
          <p:cNvPr id="6" name="テキスト ボックス 5">
            <a:extLst>
              <a:ext uri="{FF2B5EF4-FFF2-40B4-BE49-F238E27FC236}">
                <a16:creationId xmlns:a16="http://schemas.microsoft.com/office/drawing/2014/main" id="{55DA4B53-7501-C68E-94C7-85B49A466E6A}"/>
              </a:ext>
            </a:extLst>
          </p:cNvPr>
          <p:cNvSpPr txBox="1">
            <a:spLocks noChangeAspect="1"/>
          </p:cNvSpPr>
          <p:nvPr/>
        </p:nvSpPr>
        <p:spPr>
          <a:xfrm>
            <a:off x="597159" y="543115"/>
            <a:ext cx="6242400" cy="338554"/>
          </a:xfrm>
          <a:prstGeom prst="rect">
            <a:avLst/>
          </a:prstGeom>
          <a:noFill/>
          <a:ln>
            <a:noFill/>
          </a:ln>
        </p:spPr>
        <p:txBody>
          <a:bodyPr wrap="square" lIns="0" rIns="90000" rtlCol="0">
            <a:spAutoFit/>
          </a:bodyPr>
          <a:lstStyle/>
          <a:p>
            <a:pPr lvl="0">
              <a:defRPr/>
            </a:pPr>
            <a:r>
              <a:rPr kumimoji="1" lang="en-US" altLang="ja-JP" sz="1600" b="1" dirty="0">
                <a:solidFill>
                  <a:prstClr val="black"/>
                </a:solidFill>
                <a:latin typeface="ＭＳ 明朝" panose="02020609040205080304" pitchFamily="17" charset="-128"/>
                <a:ea typeface="ＭＳ 明朝" panose="02020609040205080304" pitchFamily="17" charset="-128"/>
              </a:rPr>
              <a:t>3.</a:t>
            </a:r>
            <a:r>
              <a:rPr kumimoji="1" lang="ja-JP" altLang="en-US" sz="1600" b="1" dirty="0">
                <a:solidFill>
                  <a:prstClr val="black"/>
                </a:solidFill>
                <a:latin typeface="ＭＳ 明朝" panose="02020609040205080304" pitchFamily="17" charset="-128"/>
                <a:ea typeface="ＭＳ 明朝" panose="02020609040205080304" pitchFamily="17" charset="-128"/>
              </a:rPr>
              <a:t>現状の整理</a:t>
            </a:r>
            <a:endParaRPr kumimoji="1" lang="ja-JP" altLang="ja-JP" sz="16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graphicFrame>
        <p:nvGraphicFramePr>
          <p:cNvPr id="4" name="表 3">
            <a:extLst>
              <a:ext uri="{FF2B5EF4-FFF2-40B4-BE49-F238E27FC236}">
                <a16:creationId xmlns:a16="http://schemas.microsoft.com/office/drawing/2014/main" id="{40F7741C-3B0F-4F31-8314-A6DA7A2BDB95}"/>
              </a:ext>
            </a:extLst>
          </p:cNvPr>
          <p:cNvGraphicFramePr>
            <a:graphicFrameLocks noGrp="1" noChangeAspect="1"/>
          </p:cNvGraphicFramePr>
          <p:nvPr>
            <p:extLst>
              <p:ext uri="{D42A27DB-BD31-4B8C-83A1-F6EECF244321}">
                <p14:modId xmlns:p14="http://schemas.microsoft.com/office/powerpoint/2010/main" val="1367227174"/>
              </p:ext>
            </p:extLst>
          </p:nvPr>
        </p:nvGraphicFramePr>
        <p:xfrm>
          <a:off x="597161" y="2847016"/>
          <a:ext cx="5307222" cy="3302922"/>
        </p:xfrm>
        <a:graphic>
          <a:graphicData uri="http://schemas.openxmlformats.org/drawingml/2006/table">
            <a:tbl>
              <a:tblPr/>
              <a:tblGrid>
                <a:gridCol w="482538">
                  <a:extLst>
                    <a:ext uri="{9D8B030D-6E8A-4147-A177-3AD203B41FA5}">
                      <a16:colId xmlns:a16="http://schemas.microsoft.com/office/drawing/2014/main" val="1572241431"/>
                    </a:ext>
                  </a:extLst>
                </a:gridCol>
                <a:gridCol w="745413">
                  <a:extLst>
                    <a:ext uri="{9D8B030D-6E8A-4147-A177-3AD203B41FA5}">
                      <a16:colId xmlns:a16="http://schemas.microsoft.com/office/drawing/2014/main" val="133964098"/>
                    </a:ext>
                  </a:extLst>
                </a:gridCol>
                <a:gridCol w="582753">
                  <a:extLst>
                    <a:ext uri="{9D8B030D-6E8A-4147-A177-3AD203B41FA5}">
                      <a16:colId xmlns:a16="http://schemas.microsoft.com/office/drawing/2014/main" val="2830514095"/>
                    </a:ext>
                  </a:extLst>
                </a:gridCol>
                <a:gridCol w="582753">
                  <a:extLst>
                    <a:ext uri="{9D8B030D-6E8A-4147-A177-3AD203B41FA5}">
                      <a16:colId xmlns:a16="http://schemas.microsoft.com/office/drawing/2014/main" val="1694477725"/>
                    </a:ext>
                  </a:extLst>
                </a:gridCol>
                <a:gridCol w="582753">
                  <a:extLst>
                    <a:ext uri="{9D8B030D-6E8A-4147-A177-3AD203B41FA5}">
                      <a16:colId xmlns:a16="http://schemas.microsoft.com/office/drawing/2014/main" val="3524927131"/>
                    </a:ext>
                  </a:extLst>
                </a:gridCol>
                <a:gridCol w="582753">
                  <a:extLst>
                    <a:ext uri="{9D8B030D-6E8A-4147-A177-3AD203B41FA5}">
                      <a16:colId xmlns:a16="http://schemas.microsoft.com/office/drawing/2014/main" val="2288038935"/>
                    </a:ext>
                  </a:extLst>
                </a:gridCol>
                <a:gridCol w="582753">
                  <a:extLst>
                    <a:ext uri="{9D8B030D-6E8A-4147-A177-3AD203B41FA5}">
                      <a16:colId xmlns:a16="http://schemas.microsoft.com/office/drawing/2014/main" val="1508971531"/>
                    </a:ext>
                  </a:extLst>
                </a:gridCol>
                <a:gridCol w="582753">
                  <a:extLst>
                    <a:ext uri="{9D8B030D-6E8A-4147-A177-3AD203B41FA5}">
                      <a16:colId xmlns:a16="http://schemas.microsoft.com/office/drawing/2014/main" val="2586244142"/>
                    </a:ext>
                  </a:extLst>
                </a:gridCol>
                <a:gridCol w="582753">
                  <a:extLst>
                    <a:ext uri="{9D8B030D-6E8A-4147-A177-3AD203B41FA5}">
                      <a16:colId xmlns:a16="http://schemas.microsoft.com/office/drawing/2014/main" val="2251079289"/>
                    </a:ext>
                  </a:extLst>
                </a:gridCol>
              </a:tblGrid>
              <a:tr h="206882">
                <a:tc gridSpan="2">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区分</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人口総数</a:t>
                      </a:r>
                      <a:b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b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高齢化率</a:t>
                      </a:r>
                      <a:b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b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(65</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歳以上</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zh-CN" altLang="en-US" sz="600" b="0" i="0" u="none" strike="noStrike">
                          <a:solidFill>
                            <a:srgbClr val="000000"/>
                          </a:solidFill>
                          <a:effectLst/>
                          <a:latin typeface="ＭＳ 明朝" panose="02020609040205080304" pitchFamily="17" charset="-128"/>
                          <a:ea typeface="ＭＳ 明朝" panose="02020609040205080304" pitchFamily="17" charset="-128"/>
                        </a:rPr>
                        <a:t>国保被保険者数</a:t>
                      </a:r>
                      <a:r>
                        <a:rPr lang="en-US" altLang="zh-CN" sz="600" b="0" i="0" u="none" strike="noStrike" dirty="0">
                          <a:solidFill>
                            <a:srgbClr val="000000"/>
                          </a:solidFill>
                          <a:effectLst/>
                          <a:latin typeface="ＭＳ 明朝" panose="02020609040205080304" pitchFamily="17" charset="-128"/>
                          <a:ea typeface="ＭＳ 明朝" panose="02020609040205080304" pitchFamily="17" charset="-128"/>
                        </a:rPr>
                        <a:t>(</a:t>
                      </a:r>
                      <a:r>
                        <a:rPr lang="zh-CN" altLang="en-US" sz="600" b="0" i="0" u="none" strike="noStrike">
                          <a:solidFill>
                            <a:srgbClr val="000000"/>
                          </a:solidFill>
                          <a:effectLst/>
                          <a:latin typeface="ＭＳ 明朝" panose="02020609040205080304" pitchFamily="17" charset="-128"/>
                          <a:ea typeface="ＭＳ 明朝" panose="02020609040205080304" pitchFamily="17" charset="-128"/>
                        </a:rPr>
                        <a:t>人</a:t>
                      </a:r>
                      <a:r>
                        <a:rPr lang="en-US" altLang="zh-CN"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国保加入率</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zh-CN" altLang="en-US" sz="600" b="0" i="0" u="none" strike="noStrike">
                          <a:solidFill>
                            <a:srgbClr val="000000"/>
                          </a:solidFill>
                          <a:effectLst/>
                          <a:latin typeface="ＭＳ 明朝" panose="02020609040205080304" pitchFamily="17" charset="-128"/>
                          <a:ea typeface="ＭＳ 明朝" panose="02020609040205080304" pitchFamily="17" charset="-128"/>
                        </a:rPr>
                        <a:t>国保被保険者</a:t>
                      </a:r>
                      <a:br>
                        <a:rPr lang="zh-CN" altLang="en-US" sz="600" b="0" i="0" u="none" strike="noStrike">
                          <a:solidFill>
                            <a:srgbClr val="000000"/>
                          </a:solidFill>
                          <a:effectLst/>
                          <a:latin typeface="ＭＳ 明朝" panose="02020609040205080304" pitchFamily="17" charset="-128"/>
                          <a:ea typeface="ＭＳ 明朝" panose="02020609040205080304" pitchFamily="17" charset="-128"/>
                        </a:rPr>
                      </a:br>
                      <a:r>
                        <a:rPr lang="zh-CN" altLang="en-US" sz="600" b="0" i="0" u="none" strike="noStrike">
                          <a:solidFill>
                            <a:srgbClr val="000000"/>
                          </a:solidFill>
                          <a:effectLst/>
                          <a:latin typeface="ＭＳ 明朝" panose="02020609040205080304" pitchFamily="17" charset="-128"/>
                          <a:ea typeface="ＭＳ 明朝" panose="02020609040205080304" pitchFamily="17" charset="-128"/>
                        </a:rPr>
                        <a:t>平均年齢</a:t>
                      </a:r>
                      <a:r>
                        <a:rPr lang="en-US" altLang="zh-CN" sz="600" b="0" i="0" u="none" strike="noStrike" dirty="0">
                          <a:solidFill>
                            <a:srgbClr val="000000"/>
                          </a:solidFill>
                          <a:effectLst/>
                          <a:latin typeface="ＭＳ 明朝" panose="02020609040205080304" pitchFamily="17" charset="-128"/>
                          <a:ea typeface="ＭＳ 明朝" panose="02020609040205080304" pitchFamily="17" charset="-128"/>
                        </a:rPr>
                        <a:t>(</a:t>
                      </a:r>
                      <a:r>
                        <a:rPr lang="zh-CN" altLang="en-US" sz="600" b="0" i="0" u="none" strike="noStrike">
                          <a:solidFill>
                            <a:srgbClr val="000000"/>
                          </a:solidFill>
                          <a:effectLst/>
                          <a:latin typeface="ＭＳ 明朝" panose="02020609040205080304" pitchFamily="17" charset="-128"/>
                          <a:ea typeface="ＭＳ 明朝" panose="02020609040205080304" pitchFamily="17" charset="-128"/>
                        </a:rPr>
                        <a:t>歳</a:t>
                      </a:r>
                      <a:r>
                        <a:rPr lang="en-US" altLang="zh-CN"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出生率</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死亡率</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431797638"/>
                  </a:ext>
                </a:extLst>
              </a:tr>
              <a:tr h="155440">
                <a:tc rowSpan="5">
                  <a:txBody>
                    <a:bodyPr/>
                    <a:lstStyle/>
                    <a:p>
                      <a:pPr marL="0" algn="l" defTabSz="914400" rtl="0" eaLnBrk="1" fontAlgn="ctr" latinLnBrk="0" hangingPunct="1"/>
                      <a:r>
                        <a:rPr kumimoji="1" lang="ja-JP" altLang="en-US"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風間浦村</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30</a:t>
                      </a:r>
                      <a:r>
                        <a:rPr lang="ja-JP" altLang="en-US" sz="700" b="1"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1,976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39.2%</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592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30.0%</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56.1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4.0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16.7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91482771"/>
                  </a:ext>
                </a:extLst>
              </a:tr>
              <a:tr h="155440">
                <a:tc vMerge="1">
                  <a:txBody>
                    <a:bodyPr/>
                    <a:lstStyle/>
                    <a:p>
                      <a:endParaRPr kumimoji="1" lang="ja-JP" altLang="en-US"/>
                    </a:p>
                  </a:txBody>
                  <a:tcPr/>
                </a:tc>
                <a:tc>
                  <a:txBody>
                    <a:bodyPr/>
                    <a:lstStyle/>
                    <a:p>
                      <a:pPr marL="0" algn="ctr" defTabSz="914400" rtl="0" eaLnBrk="1" fontAlgn="ctr" latinLnBrk="0" hangingPunct="1"/>
                      <a:r>
                        <a:rPr kumimoji="1" lang="ja-JP" altLang="en-US"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平成</a:t>
                      </a:r>
                      <a:r>
                        <a:rPr kumimoji="1" lang="en-US" altLang="ja-JP"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31</a:t>
                      </a:r>
                      <a:r>
                        <a:rPr kumimoji="1" lang="ja-JP" altLang="en-US"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年度</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1,976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39.2%</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558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28.2%</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56.9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4.0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16.7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844160129"/>
                  </a:ext>
                </a:extLst>
              </a:tr>
              <a:tr h="155440">
                <a:tc vMerge="1">
                  <a:txBody>
                    <a:bodyPr/>
                    <a:lstStyle/>
                    <a:p>
                      <a:endParaRPr kumimoji="1" lang="ja-JP" altLang="en-US"/>
                    </a:p>
                  </a:txBody>
                  <a:tcPr/>
                </a:tc>
                <a:tc>
                  <a:txBody>
                    <a:bodyPr/>
                    <a:lstStyle/>
                    <a:p>
                      <a:pPr marL="0" algn="ctr" defTabSz="914400" rtl="0" eaLnBrk="1" fontAlgn="ctr" latinLnBrk="0" hangingPunct="1"/>
                      <a:r>
                        <a:rPr kumimoji="1" lang="ja-JP" altLang="en-US"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令和</a:t>
                      </a:r>
                      <a:r>
                        <a:rPr kumimoji="1" lang="en-US" altLang="ja-JP"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2</a:t>
                      </a:r>
                      <a:r>
                        <a:rPr kumimoji="1" lang="ja-JP" altLang="en-US"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年度</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1,976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39.2%</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530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26.8%</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57.7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4.0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16.7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827730141"/>
                  </a:ext>
                </a:extLst>
              </a:tr>
              <a:tr h="155440">
                <a:tc vMerge="1">
                  <a:txBody>
                    <a:bodyPr/>
                    <a:lstStyle/>
                    <a:p>
                      <a:endParaRPr kumimoji="1" lang="ja-JP" altLang="en-US"/>
                    </a:p>
                  </a:txBody>
                  <a:tcPr/>
                </a:tc>
                <a:tc>
                  <a:txBody>
                    <a:bodyPr/>
                    <a:lstStyle/>
                    <a:p>
                      <a:pPr marL="0" algn="ctr" defTabSz="914400" rtl="0" eaLnBrk="1" fontAlgn="ctr" latinLnBrk="0" hangingPunct="1"/>
                      <a:r>
                        <a:rPr kumimoji="1" lang="ja-JP" altLang="en-US"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令和</a:t>
                      </a:r>
                      <a:r>
                        <a:rPr kumimoji="1" lang="en-US" altLang="ja-JP"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3</a:t>
                      </a:r>
                      <a:r>
                        <a:rPr kumimoji="1" lang="ja-JP" altLang="en-US"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年度</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1,976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39.2%</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522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26.4%</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58.0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4.0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16.7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715198840"/>
                  </a:ext>
                </a:extLst>
              </a:tr>
              <a:tr h="155440">
                <a:tc vMerge="1">
                  <a:txBody>
                    <a:bodyPr/>
                    <a:lstStyle/>
                    <a:p>
                      <a:endParaRPr kumimoji="1" lang="ja-JP" altLang="en-US"/>
                    </a:p>
                  </a:txBody>
                  <a:tcPr/>
                </a:tc>
                <a:tc>
                  <a:txBody>
                    <a:bodyPr/>
                    <a:lstStyle/>
                    <a:p>
                      <a:pPr marL="0" algn="ctr" defTabSz="914400" rtl="0" eaLnBrk="1" fontAlgn="ctr" latinLnBrk="0" hangingPunct="1"/>
                      <a:r>
                        <a:rPr kumimoji="1" lang="ja-JP" altLang="en-US"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令和</a:t>
                      </a:r>
                      <a:r>
                        <a:rPr kumimoji="1" lang="en-US" altLang="ja-JP"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4</a:t>
                      </a:r>
                      <a:r>
                        <a:rPr kumimoji="1" lang="ja-JP" altLang="en-US"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年度</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1,633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46.4%</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485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29.7%</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57.5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3.7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29.4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7268087"/>
                  </a:ext>
                </a:extLst>
              </a:tr>
              <a:tr h="155440">
                <a:tc rowSpan="5">
                  <a:txBody>
                    <a:bodyPr/>
                    <a:lstStyle/>
                    <a:p>
                      <a:pPr marL="0" algn="l" defTabSz="914400" rtl="0" eaLnBrk="1" fontAlgn="ctr" latinLnBrk="0" hangingPunct="1"/>
                      <a:r>
                        <a:rPr kumimoji="1" lang="ja-JP" altLang="en-US"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県</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1" lang="ja-JP" altLang="en-US"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平成</a:t>
                      </a:r>
                      <a:r>
                        <a:rPr kumimoji="1" lang="en-US" altLang="ja-JP"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30</a:t>
                      </a:r>
                      <a:r>
                        <a:rPr kumimoji="1" lang="ja-JP" altLang="en-US"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年度</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1,297,015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30.1%</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316,960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24.4%</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54.2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6.6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13.2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875060518"/>
                  </a:ext>
                </a:extLst>
              </a:tr>
              <a:tr h="155440">
                <a:tc vMerge="1">
                  <a:txBody>
                    <a:bodyPr/>
                    <a:lstStyle/>
                    <a:p>
                      <a:endParaRPr kumimoji="1" lang="ja-JP" altLang="en-US"/>
                    </a:p>
                  </a:txBody>
                  <a:tcPr/>
                </a:tc>
                <a:tc>
                  <a:txBody>
                    <a:bodyPr/>
                    <a:lstStyle/>
                    <a:p>
                      <a:pPr marL="0" algn="ctr" defTabSz="914400" rtl="0" eaLnBrk="1" fontAlgn="ctr" latinLnBrk="0" hangingPunct="1"/>
                      <a:r>
                        <a:rPr kumimoji="1" lang="ja-JP" altLang="en-US"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平成</a:t>
                      </a:r>
                      <a:r>
                        <a:rPr kumimoji="1" lang="en-US" altLang="ja-JP"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31</a:t>
                      </a:r>
                      <a:r>
                        <a:rPr kumimoji="1" lang="ja-JP" altLang="en-US"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年度</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1,297,015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30.1%</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298,000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23.0%</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54.7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6.6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13.2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865018079"/>
                  </a:ext>
                </a:extLst>
              </a:tr>
              <a:tr h="155440">
                <a:tc vMerge="1">
                  <a:txBody>
                    <a:bodyPr/>
                    <a:lstStyle/>
                    <a:p>
                      <a:endParaRPr kumimoji="1" lang="ja-JP" altLang="en-US"/>
                    </a:p>
                  </a:txBody>
                  <a:tcPr/>
                </a:tc>
                <a:tc>
                  <a:txBody>
                    <a:bodyPr/>
                    <a:lstStyle/>
                    <a:p>
                      <a:pPr marL="0" algn="ctr" defTabSz="914400" rtl="0" eaLnBrk="1" fontAlgn="ctr" latinLnBrk="0" hangingPunct="1"/>
                      <a:r>
                        <a:rPr kumimoji="1" lang="ja-JP" altLang="en-US"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令和</a:t>
                      </a:r>
                      <a:r>
                        <a:rPr kumimoji="1" lang="en-US" altLang="ja-JP"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2</a:t>
                      </a:r>
                      <a:r>
                        <a:rPr kumimoji="1" lang="ja-JP" altLang="en-US"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年度</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1,297,015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30.1%</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299,480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23.1%</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55.3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6.6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13.2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241603102"/>
                  </a:ext>
                </a:extLst>
              </a:tr>
              <a:tr h="155440">
                <a:tc vMerge="1">
                  <a:txBody>
                    <a:bodyPr/>
                    <a:lstStyle/>
                    <a:p>
                      <a:endParaRPr kumimoji="1" lang="ja-JP" altLang="en-US"/>
                    </a:p>
                  </a:txBody>
                  <a:tcPr/>
                </a:tc>
                <a:tc>
                  <a:txBody>
                    <a:bodyPr/>
                    <a:lstStyle/>
                    <a:p>
                      <a:pPr marL="0" algn="ctr" defTabSz="914400" rtl="0" eaLnBrk="1" fontAlgn="ctr" latinLnBrk="0" hangingPunct="1"/>
                      <a:r>
                        <a:rPr kumimoji="1" lang="ja-JP" altLang="en-US"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令和</a:t>
                      </a:r>
                      <a:r>
                        <a:rPr kumimoji="1" lang="en-US" altLang="ja-JP"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3</a:t>
                      </a:r>
                      <a:r>
                        <a:rPr kumimoji="1" lang="ja-JP" altLang="en-US"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年度</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1,297,015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30.1%</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288,916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22.3%</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55.7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6.6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13.2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219759758"/>
                  </a:ext>
                </a:extLst>
              </a:tr>
              <a:tr h="155440">
                <a:tc vMerge="1">
                  <a:txBody>
                    <a:bodyPr/>
                    <a:lstStyle/>
                    <a:p>
                      <a:endParaRPr kumimoji="1" lang="ja-JP" altLang="en-US"/>
                    </a:p>
                  </a:txBody>
                  <a:tcPr/>
                </a:tc>
                <a:tc>
                  <a:txBody>
                    <a:bodyPr/>
                    <a:lstStyle/>
                    <a:p>
                      <a:pPr marL="0" algn="ctr" defTabSz="914400" rtl="0" eaLnBrk="1" fontAlgn="ctr" latinLnBrk="0" hangingPunct="1"/>
                      <a:r>
                        <a:rPr kumimoji="1" lang="ja-JP" altLang="en-US"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令和</a:t>
                      </a:r>
                      <a:r>
                        <a:rPr kumimoji="1" lang="en-US" altLang="ja-JP"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4</a:t>
                      </a:r>
                      <a:r>
                        <a:rPr kumimoji="1" lang="ja-JP" altLang="en-US"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年度</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1,218,222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33.9%</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275,215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22.6%</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55.8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5.6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14.7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9514486"/>
                  </a:ext>
                </a:extLst>
              </a:tr>
              <a:tr h="155440">
                <a:tc rowSpan="5">
                  <a:txBody>
                    <a:bodyPr/>
                    <a:lstStyle/>
                    <a:p>
                      <a:pPr marL="0" algn="l" defTabSz="914400" rtl="0" eaLnBrk="1" fontAlgn="ctr" latinLnBrk="0" hangingPunct="1"/>
                      <a:r>
                        <a:rPr kumimoji="1" lang="ja-JP" altLang="en-US"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同規模</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1" lang="ja-JP" altLang="en-US"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平成</a:t>
                      </a:r>
                      <a:r>
                        <a:rPr kumimoji="1" lang="en-US" altLang="ja-JP"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30</a:t>
                      </a:r>
                      <a:r>
                        <a:rPr kumimoji="1" lang="ja-JP" altLang="en-US"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年度</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2,689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38.3%</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770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28.2%</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53.7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5.5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17.9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264089659"/>
                  </a:ext>
                </a:extLst>
              </a:tr>
              <a:tr h="155440">
                <a:tc vMerge="1">
                  <a:txBody>
                    <a:bodyPr/>
                    <a:lstStyle/>
                    <a:p>
                      <a:endParaRPr kumimoji="1" lang="ja-JP" altLang="en-US"/>
                    </a:p>
                  </a:txBody>
                  <a:tcPr/>
                </a:tc>
                <a:tc>
                  <a:txBody>
                    <a:bodyPr/>
                    <a:lstStyle/>
                    <a:p>
                      <a:pPr marL="0" algn="ctr" defTabSz="914400" rtl="0" eaLnBrk="1" fontAlgn="ctr" latinLnBrk="0" hangingPunct="1"/>
                      <a:r>
                        <a:rPr kumimoji="1" lang="ja-JP" altLang="en-US"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平成</a:t>
                      </a:r>
                      <a:r>
                        <a:rPr kumimoji="1" lang="en-US" altLang="ja-JP"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31</a:t>
                      </a:r>
                      <a:r>
                        <a:rPr kumimoji="1" lang="ja-JP" altLang="en-US"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年度</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2,737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38.3%</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756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27.2%</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54.0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5.5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17.8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445928751"/>
                  </a:ext>
                </a:extLst>
              </a:tr>
              <a:tr h="155440">
                <a:tc vMerge="1">
                  <a:txBody>
                    <a:bodyPr/>
                    <a:lstStyle/>
                    <a:p>
                      <a:endParaRPr kumimoji="1" lang="ja-JP" altLang="en-US"/>
                    </a:p>
                  </a:txBody>
                  <a:tcPr/>
                </a:tc>
                <a:tc>
                  <a:txBody>
                    <a:bodyPr/>
                    <a:lstStyle/>
                    <a:p>
                      <a:pPr marL="0" algn="ctr" defTabSz="914400" rtl="0" eaLnBrk="1" fontAlgn="ctr" latinLnBrk="0" hangingPunct="1"/>
                      <a:r>
                        <a:rPr kumimoji="1" lang="ja-JP" altLang="en-US"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令和</a:t>
                      </a:r>
                      <a:r>
                        <a:rPr kumimoji="1" lang="en-US" altLang="ja-JP"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2</a:t>
                      </a:r>
                      <a:r>
                        <a:rPr kumimoji="1" lang="ja-JP" altLang="en-US"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年度</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2,738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38.4%</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734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26.4%</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54.7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5.5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17.9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385561639"/>
                  </a:ext>
                </a:extLst>
              </a:tr>
              <a:tr h="155440">
                <a:tc vMerge="1">
                  <a:txBody>
                    <a:bodyPr/>
                    <a:lstStyle/>
                    <a:p>
                      <a:endParaRPr kumimoji="1" lang="ja-JP" altLang="en-US"/>
                    </a:p>
                  </a:txBody>
                  <a:tcPr/>
                </a:tc>
                <a:tc>
                  <a:txBody>
                    <a:bodyPr/>
                    <a:lstStyle/>
                    <a:p>
                      <a:pPr marL="0" algn="ctr" defTabSz="914400" rtl="0" eaLnBrk="1" fontAlgn="ctr" latinLnBrk="0" hangingPunct="1"/>
                      <a:r>
                        <a:rPr kumimoji="1" lang="ja-JP" altLang="en-US"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令和</a:t>
                      </a:r>
                      <a:r>
                        <a:rPr kumimoji="1" lang="en-US" altLang="ja-JP"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3</a:t>
                      </a:r>
                      <a:r>
                        <a:rPr kumimoji="1" lang="ja-JP" altLang="en-US"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年度</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2,799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38.2%</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731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25.7%</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54.8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5.4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17.8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93551670"/>
                  </a:ext>
                </a:extLst>
              </a:tr>
              <a:tr h="155440">
                <a:tc vMerge="1">
                  <a:txBody>
                    <a:bodyPr/>
                    <a:lstStyle/>
                    <a:p>
                      <a:endParaRPr kumimoji="1" lang="ja-JP" altLang="en-US"/>
                    </a:p>
                  </a:txBody>
                  <a:tcPr/>
                </a:tc>
                <a:tc>
                  <a:txBody>
                    <a:bodyPr/>
                    <a:lstStyle/>
                    <a:p>
                      <a:pPr marL="0" algn="ctr" defTabSz="914400" rtl="0" eaLnBrk="1" fontAlgn="ctr" latinLnBrk="0" hangingPunct="1"/>
                      <a:r>
                        <a:rPr kumimoji="1" lang="ja-JP" altLang="en-US"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令和</a:t>
                      </a:r>
                      <a:r>
                        <a:rPr kumimoji="1" lang="en-US" altLang="ja-JP"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4</a:t>
                      </a:r>
                      <a:r>
                        <a:rPr kumimoji="1" lang="ja-JP" altLang="en-US"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年度</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2,588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41.4%</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712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27.1%</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54.5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4.9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18.9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0620133"/>
                  </a:ext>
                </a:extLst>
              </a:tr>
              <a:tr h="155440">
                <a:tc rowSpan="5">
                  <a:txBody>
                    <a:bodyPr/>
                    <a:lstStyle/>
                    <a:p>
                      <a:pPr marL="0" algn="l" defTabSz="914400" rtl="0" eaLnBrk="1" fontAlgn="ctr" latinLnBrk="0" hangingPunct="1"/>
                      <a:r>
                        <a:rPr kumimoji="1" lang="ja-JP" altLang="en-US"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国</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1" lang="ja-JP" altLang="en-US"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平成</a:t>
                      </a:r>
                      <a:r>
                        <a:rPr kumimoji="1" lang="en-US" altLang="ja-JP"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30</a:t>
                      </a:r>
                      <a:r>
                        <a:rPr kumimoji="1" lang="ja-JP" altLang="en-US"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年度</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125,640,987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26.6%</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28,039,851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22.3%</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52.5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8.0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10.3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321665910"/>
                  </a:ext>
                </a:extLst>
              </a:tr>
              <a:tr h="155440">
                <a:tc vMerge="1">
                  <a:txBody>
                    <a:bodyPr/>
                    <a:lstStyle/>
                    <a:p>
                      <a:endParaRPr kumimoji="1" lang="ja-JP" altLang="en-US"/>
                    </a:p>
                  </a:txBody>
                  <a:tcPr/>
                </a:tc>
                <a:tc>
                  <a:txBody>
                    <a:bodyPr/>
                    <a:lstStyle/>
                    <a:p>
                      <a:pPr marL="0" algn="ctr" defTabSz="914400" rtl="0" eaLnBrk="1" fontAlgn="ctr" latinLnBrk="0" hangingPunct="1"/>
                      <a:r>
                        <a:rPr kumimoji="1" lang="ja-JP" altLang="en-US"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平成</a:t>
                      </a:r>
                      <a:r>
                        <a:rPr kumimoji="1" lang="en-US" altLang="ja-JP"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31</a:t>
                      </a:r>
                      <a:r>
                        <a:rPr kumimoji="1" lang="ja-JP" altLang="en-US"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年度</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125,640,987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26.6%</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27,083,475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21.6%</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52.9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8.0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10.3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57379025"/>
                  </a:ext>
                </a:extLst>
              </a:tr>
              <a:tr h="155440">
                <a:tc vMerge="1">
                  <a:txBody>
                    <a:bodyPr/>
                    <a:lstStyle/>
                    <a:p>
                      <a:endParaRPr kumimoji="1" lang="ja-JP" altLang="en-US"/>
                    </a:p>
                  </a:txBody>
                  <a:tcPr/>
                </a:tc>
                <a:tc>
                  <a:txBody>
                    <a:bodyPr/>
                    <a:lstStyle/>
                    <a:p>
                      <a:pPr marL="0" algn="ctr" defTabSz="914400" rtl="0" eaLnBrk="1" fontAlgn="ctr" latinLnBrk="0" hangingPunct="1"/>
                      <a:r>
                        <a:rPr kumimoji="1" lang="ja-JP" altLang="en-US"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令和</a:t>
                      </a:r>
                      <a:r>
                        <a:rPr kumimoji="1" lang="en-US" altLang="ja-JP"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2</a:t>
                      </a:r>
                      <a:r>
                        <a:rPr kumimoji="1" lang="ja-JP" altLang="en-US"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年度</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125,640,987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26.6%</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26,647,825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21.2%</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53.4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8.0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10.3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728077508"/>
                  </a:ext>
                </a:extLst>
              </a:tr>
              <a:tr h="155440">
                <a:tc vMerge="1">
                  <a:txBody>
                    <a:bodyPr/>
                    <a:lstStyle/>
                    <a:p>
                      <a:endParaRPr kumimoji="1" lang="ja-JP" altLang="en-US"/>
                    </a:p>
                  </a:txBody>
                  <a:tcPr/>
                </a:tc>
                <a:tc>
                  <a:txBody>
                    <a:bodyPr/>
                    <a:lstStyle/>
                    <a:p>
                      <a:pPr marL="0" algn="ctr" defTabSz="914400" rtl="0" eaLnBrk="1" fontAlgn="ctr" latinLnBrk="0" hangingPunct="1"/>
                      <a:r>
                        <a:rPr kumimoji="1" lang="ja-JP" altLang="en-US"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令和</a:t>
                      </a:r>
                      <a:r>
                        <a:rPr kumimoji="1" lang="en-US" altLang="ja-JP"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3</a:t>
                      </a:r>
                      <a:r>
                        <a:rPr kumimoji="1" lang="ja-JP" altLang="en-US"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年度</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125,640,987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26.6%</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25,855,400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20.6%</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53.7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8.0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10.3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574385597"/>
                  </a:ext>
                </a:extLst>
              </a:tr>
              <a:tr h="113962">
                <a:tc vMerge="1">
                  <a:txBody>
                    <a:bodyPr/>
                    <a:lstStyle/>
                    <a:p>
                      <a:endParaRPr kumimoji="1" lang="ja-JP" altLang="en-US"/>
                    </a:p>
                  </a:txBody>
                  <a:tcPr/>
                </a:tc>
                <a:tc>
                  <a:txBody>
                    <a:bodyPr/>
                    <a:lstStyle/>
                    <a:p>
                      <a:pPr marL="0" algn="ctr" defTabSz="914400" rtl="0" eaLnBrk="1" fontAlgn="ctr" latinLnBrk="0" hangingPunct="1"/>
                      <a:r>
                        <a:rPr kumimoji="1" lang="ja-JP" altLang="en-US"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令和</a:t>
                      </a:r>
                      <a:r>
                        <a:rPr kumimoji="1" lang="en-US" altLang="ja-JP"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4</a:t>
                      </a:r>
                      <a:r>
                        <a:rPr kumimoji="1" lang="ja-JP" altLang="en-US" sz="700" b="1" i="0" u="none" strike="noStrike" kern="1200" dirty="0">
                          <a:solidFill>
                            <a:srgbClr val="000000"/>
                          </a:solidFill>
                          <a:effectLst/>
                          <a:latin typeface="ＭＳ 明朝" panose="02020609040205080304" pitchFamily="17" charset="-128"/>
                          <a:ea typeface="ＭＳ 明朝" panose="02020609040205080304" pitchFamily="17" charset="-128"/>
                          <a:cs typeface="+mn-cs"/>
                        </a:rPr>
                        <a:t>年度</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123,214,261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28.7%</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24,660,500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20.0%</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53.4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6.8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11.1 </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1926443"/>
                  </a:ext>
                </a:extLst>
              </a:tr>
            </a:tbl>
          </a:graphicData>
        </a:graphic>
      </p:graphicFrame>
      <p:graphicFrame>
        <p:nvGraphicFramePr>
          <p:cNvPr id="20" name="年度別 被保険者数">
            <a:extLst>
              <a:ext uri="{FF2B5EF4-FFF2-40B4-BE49-F238E27FC236}">
                <a16:creationId xmlns:a16="http://schemas.microsoft.com/office/drawing/2014/main" id="{B9A50E57-A8D2-4054-8DE7-10D9CAE600CD}"/>
              </a:ext>
            </a:extLst>
          </p:cNvPr>
          <p:cNvGraphicFramePr>
            <a:graphicFrameLocks/>
          </p:cNvGraphicFramePr>
          <p:nvPr>
            <p:extLst>
              <p:ext uri="{D42A27DB-BD31-4B8C-83A1-F6EECF244321}">
                <p14:modId xmlns:p14="http://schemas.microsoft.com/office/powerpoint/2010/main" val="3475985128"/>
              </p:ext>
            </p:extLst>
          </p:nvPr>
        </p:nvGraphicFramePr>
        <p:xfrm>
          <a:off x="597159" y="6625278"/>
          <a:ext cx="5306754" cy="2048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36733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a:spLocks noChangeAspect="1"/>
          </p:cNvSpPr>
          <p:nvPr/>
        </p:nvSpPr>
        <p:spPr>
          <a:xfrm>
            <a:off x="576263" y="929593"/>
            <a:ext cx="5391353" cy="361950"/>
          </a:xfrm>
          <a:prstGeom prst="rect">
            <a:avLst/>
          </a:prstGeom>
          <a:noFill/>
          <a:ln>
            <a:noFill/>
          </a:ln>
        </p:spPr>
        <p:txBody>
          <a:bodyPr wrap="square" lIns="0" rIns="90000" rtlCol="0">
            <a:noAutofit/>
          </a:bodyPr>
          <a:lstStyle/>
          <a:p>
            <a:pPr marL="0" marR="0" lvl="0" indent="-90488" algn="just" defTabSz="914400" rtl="0" eaLnBrk="1" fontAlgn="auto" latinLnBrk="0" hangingPunct="1">
              <a:lnSpc>
                <a:spcPct val="125000"/>
              </a:lnSpc>
              <a:spcBef>
                <a:spcPct val="0"/>
              </a:spcBef>
              <a:spcAft>
                <a:spcPts val="0"/>
              </a:spcAft>
              <a:buClrTx/>
              <a:buSzTx/>
              <a:buFontTx/>
              <a:buNone/>
              <a:tabLst>
                <a:tab pos="0" algn="l"/>
              </a:tabLst>
              <a:defRPr/>
            </a:pP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(2)</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年齢階層別被保険者構成</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endParaRPr>
          </a:p>
          <a:p>
            <a:pPr indent="-90488" algn="just">
              <a:lnSpc>
                <a:spcPct val="125000"/>
              </a:lnSpc>
              <a:spcBef>
                <a:spcPct val="0"/>
              </a:spcBef>
              <a:tabLst>
                <a:tab pos="0" algn="l"/>
              </a:tabLst>
              <a:defRPr/>
            </a:pPr>
            <a:endParaRPr kumimoji="0" lang="en-US" altLang="ja-JP" sz="12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7" name="テキスト ボックス 2"/>
          <p:cNvSpPr txBox="1">
            <a:spLocks noChangeAspect="1" noChangeArrowheads="1"/>
          </p:cNvSpPr>
          <p:nvPr/>
        </p:nvSpPr>
        <p:spPr bwMode="auto">
          <a:xfrm>
            <a:off x="574326" y="1257058"/>
            <a:ext cx="4324397" cy="361950"/>
          </a:xfrm>
          <a:prstGeom prst="rect">
            <a:avLst/>
          </a:prstGeom>
          <a:noFill/>
          <a:ln>
            <a:noFill/>
          </a:ln>
        </p:spPr>
        <p:txBody>
          <a:bodyPr wrap="square" lIns="0" tIns="36000" rIns="0" rtlCol="0">
            <a:noAutofit/>
          </a:bodyPr>
          <a:lstStyle>
            <a:defPPr>
              <a:defRPr lang="ja-JP"/>
            </a:defPPr>
            <a:lvl1pPr indent="115888">
              <a:lnSpc>
                <a:spcPct val="150000"/>
              </a:lnSpc>
              <a:defRPr sz="1000">
                <a:latin typeface="ＭＳ Ｐ明朝" pitchFamily="18" charset="-128"/>
                <a:ea typeface="ＭＳ Ｐ明朝" pitchFamily="18" charset="-128"/>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rPr>
              <a:t>年度別男女･年齢階層別国民健康保険被保険者数</a:t>
            </a:r>
          </a:p>
        </p:txBody>
      </p:sp>
      <p:sp>
        <p:nvSpPr>
          <p:cNvPr id="8" name="テキスト ボックス 2"/>
          <p:cNvSpPr txBox="1">
            <a:spLocks noChangeAspect="1" noChangeArrowheads="1"/>
          </p:cNvSpPr>
          <p:nvPr/>
        </p:nvSpPr>
        <p:spPr bwMode="auto">
          <a:xfrm>
            <a:off x="5462616" y="1316441"/>
            <a:ext cx="422915" cy="270977"/>
          </a:xfrm>
          <a:prstGeom prst="rect">
            <a:avLst/>
          </a:prstGeom>
          <a:noFill/>
          <a:ln>
            <a:noFill/>
          </a:ln>
        </p:spPr>
        <p:txBody>
          <a:bodyPr wrap="square" lIns="0" tIns="36000" rIns="0" rtlCol="0">
            <a:noAutofit/>
          </a:bodyPr>
          <a:lstStyle>
            <a:defPPr>
              <a:defRPr lang="ja-JP"/>
            </a:defPPr>
            <a:lvl1pPr indent="115888">
              <a:lnSpc>
                <a:spcPct val="150000"/>
              </a:lnSpc>
              <a:defRPr sz="1000">
                <a:latin typeface="ＭＳ Ｐ明朝" pitchFamily="18" charset="-128"/>
                <a:ea typeface="ＭＳ Ｐ明朝" pitchFamily="18" charset="-128"/>
              </a:defRPr>
            </a:lvl1pPr>
          </a:lstStyle>
          <a:p>
            <a:pPr marL="0" marR="0" lvl="0" indent="0" algn="r" defTabSz="914400" rtl="0" eaLnBrk="1" fontAlgn="auto" latinLnBrk="0" hangingPunct="1">
              <a:lnSpc>
                <a:spcPct val="15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rPr>
              <a:t>単位</a:t>
            </a:r>
            <a:r>
              <a:rPr kumimoji="0" lang="en-US" altLang="ja-JP" sz="8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rPr>
              <a:t>:</a:t>
            </a:r>
            <a:r>
              <a:rPr kumimoji="0" lang="ja-JP" altLang="en-US" sz="8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rPr>
              <a:t>人</a:t>
            </a:r>
          </a:p>
        </p:txBody>
      </p:sp>
      <p:sp>
        <p:nvSpPr>
          <p:cNvPr id="2" name="スライド番号プレースホルダー 1">
            <a:extLst>
              <a:ext uri="{FF2B5EF4-FFF2-40B4-BE49-F238E27FC236}">
                <a16:creationId xmlns:a16="http://schemas.microsoft.com/office/drawing/2014/main" id="{D1C22967-3B95-46AD-88E8-381CE01312BE}"/>
              </a:ext>
            </a:extLst>
          </p:cNvPr>
          <p:cNvSpPr>
            <a:spLocks noGrp="1"/>
          </p:cNvSpPr>
          <p:nvPr>
            <p:ph type="sldNum" sz="quarter" idx="4"/>
          </p:nvPr>
        </p:nvSpPr>
        <p:spPr>
          <a:xfrm>
            <a:off x="2484067" y="8820472"/>
            <a:ext cx="1512041" cy="48577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800" b="0" i="0" u="none" strike="noStrike" kern="1200" cap="none" spc="0" normalizeH="0" baseline="0" noProof="0" smtClean="0">
                <a:ln>
                  <a:noFill/>
                </a:ln>
                <a:solidFill>
                  <a:srgbClr val="898989"/>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1" lang="ja-JP" altLang="en-US" sz="800" b="0" i="0" u="none" strike="noStrike" kern="1200" cap="none" spc="0" normalizeH="0" baseline="0" noProof="0" dirty="0">
              <a:ln>
                <a:noFill/>
              </a:ln>
              <a:solidFill>
                <a:srgbClr val="898989"/>
              </a:solidFill>
              <a:effectLst/>
              <a:uLnTx/>
              <a:uFillTx/>
            </a:endParaRPr>
          </a:p>
        </p:txBody>
      </p:sp>
      <p:sp>
        <p:nvSpPr>
          <p:cNvPr id="4" name="注釈文章 9">
            <a:extLst>
              <a:ext uri="{FF2B5EF4-FFF2-40B4-BE49-F238E27FC236}">
                <a16:creationId xmlns:a16="http://schemas.microsoft.com/office/drawing/2014/main" id="{E63AB24C-BD55-DA5E-58F7-5FD7EBCC9234}"/>
              </a:ext>
            </a:extLst>
          </p:cNvPr>
          <p:cNvSpPr txBox="1">
            <a:spLocks noChangeAspect="1"/>
          </p:cNvSpPr>
          <p:nvPr/>
        </p:nvSpPr>
        <p:spPr>
          <a:xfrm>
            <a:off x="576263" y="8605613"/>
            <a:ext cx="5256589" cy="215444"/>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出典</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国保データベース</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(KDB)</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システム</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人口及び被保険者の状況</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endPar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graphicFrame>
        <p:nvGraphicFramePr>
          <p:cNvPr id="3" name="表 2">
            <a:extLst>
              <a:ext uri="{FF2B5EF4-FFF2-40B4-BE49-F238E27FC236}">
                <a16:creationId xmlns:a16="http://schemas.microsoft.com/office/drawing/2014/main" id="{3165D96E-991E-41F6-BD5D-2B550A3DB8B9}"/>
              </a:ext>
            </a:extLst>
          </p:cNvPr>
          <p:cNvGraphicFramePr>
            <a:graphicFrameLocks noGrp="1" noChangeAspect="1"/>
          </p:cNvGraphicFramePr>
          <p:nvPr>
            <p:extLst>
              <p:ext uri="{D42A27DB-BD31-4B8C-83A1-F6EECF244321}">
                <p14:modId xmlns:p14="http://schemas.microsoft.com/office/powerpoint/2010/main" val="2211302410"/>
              </p:ext>
            </p:extLst>
          </p:nvPr>
        </p:nvGraphicFramePr>
        <p:xfrm>
          <a:off x="574326" y="1582046"/>
          <a:ext cx="5329586" cy="3430812"/>
        </p:xfrm>
        <a:graphic>
          <a:graphicData uri="http://schemas.openxmlformats.org/drawingml/2006/table">
            <a:tbl>
              <a:tblPr/>
              <a:tblGrid>
                <a:gridCol w="769070">
                  <a:extLst>
                    <a:ext uri="{9D8B030D-6E8A-4147-A177-3AD203B41FA5}">
                      <a16:colId xmlns:a16="http://schemas.microsoft.com/office/drawing/2014/main" val="1171527221"/>
                    </a:ext>
                  </a:extLst>
                </a:gridCol>
                <a:gridCol w="506724">
                  <a:extLst>
                    <a:ext uri="{9D8B030D-6E8A-4147-A177-3AD203B41FA5}">
                      <a16:colId xmlns:a16="http://schemas.microsoft.com/office/drawing/2014/main" val="551685670"/>
                    </a:ext>
                  </a:extLst>
                </a:gridCol>
                <a:gridCol w="506724">
                  <a:extLst>
                    <a:ext uri="{9D8B030D-6E8A-4147-A177-3AD203B41FA5}">
                      <a16:colId xmlns:a16="http://schemas.microsoft.com/office/drawing/2014/main" val="216575195"/>
                    </a:ext>
                  </a:extLst>
                </a:gridCol>
                <a:gridCol w="506724">
                  <a:extLst>
                    <a:ext uri="{9D8B030D-6E8A-4147-A177-3AD203B41FA5}">
                      <a16:colId xmlns:a16="http://schemas.microsoft.com/office/drawing/2014/main" val="4187791481"/>
                    </a:ext>
                  </a:extLst>
                </a:gridCol>
                <a:gridCol w="506724">
                  <a:extLst>
                    <a:ext uri="{9D8B030D-6E8A-4147-A177-3AD203B41FA5}">
                      <a16:colId xmlns:a16="http://schemas.microsoft.com/office/drawing/2014/main" val="1177676100"/>
                    </a:ext>
                  </a:extLst>
                </a:gridCol>
                <a:gridCol w="506724">
                  <a:extLst>
                    <a:ext uri="{9D8B030D-6E8A-4147-A177-3AD203B41FA5}">
                      <a16:colId xmlns:a16="http://schemas.microsoft.com/office/drawing/2014/main" val="558118576"/>
                    </a:ext>
                  </a:extLst>
                </a:gridCol>
                <a:gridCol w="506724">
                  <a:extLst>
                    <a:ext uri="{9D8B030D-6E8A-4147-A177-3AD203B41FA5}">
                      <a16:colId xmlns:a16="http://schemas.microsoft.com/office/drawing/2014/main" val="1211838849"/>
                    </a:ext>
                  </a:extLst>
                </a:gridCol>
                <a:gridCol w="506724">
                  <a:extLst>
                    <a:ext uri="{9D8B030D-6E8A-4147-A177-3AD203B41FA5}">
                      <a16:colId xmlns:a16="http://schemas.microsoft.com/office/drawing/2014/main" val="1151940152"/>
                    </a:ext>
                  </a:extLst>
                </a:gridCol>
                <a:gridCol w="506724">
                  <a:extLst>
                    <a:ext uri="{9D8B030D-6E8A-4147-A177-3AD203B41FA5}">
                      <a16:colId xmlns:a16="http://schemas.microsoft.com/office/drawing/2014/main" val="1534201369"/>
                    </a:ext>
                  </a:extLst>
                </a:gridCol>
                <a:gridCol w="506724">
                  <a:extLst>
                    <a:ext uri="{9D8B030D-6E8A-4147-A177-3AD203B41FA5}">
                      <a16:colId xmlns:a16="http://schemas.microsoft.com/office/drawing/2014/main" val="1927983921"/>
                    </a:ext>
                  </a:extLst>
                </a:gridCol>
              </a:tblGrid>
              <a:tr h="269718">
                <a:tc rowSpan="2">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年齢階層</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30</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31</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03112539"/>
                  </a:ext>
                </a:extLst>
              </a:tr>
              <a:tr h="269718">
                <a:tc vMerge="1">
                  <a:txBody>
                    <a:bodyPr/>
                    <a:lstStyle/>
                    <a:p>
                      <a:endParaRPr kumimoji="1" lang="ja-JP" altLang="en-US"/>
                    </a:p>
                  </a:txBody>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男女合計</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男性</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女性</a:t>
                      </a:r>
                    </a:p>
                  </a:txBody>
                  <a:tcPr marL="6932" marR="6932" marT="693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男女合計</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男性</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女性</a:t>
                      </a:r>
                    </a:p>
                  </a:txBody>
                  <a:tcPr marL="6932" marR="6932" marT="693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男女合計</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男性</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女性</a:t>
                      </a:r>
                    </a:p>
                  </a:txBody>
                  <a:tcPr marL="6932" marR="6932" marT="693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4669457"/>
                  </a:ext>
                </a:extLst>
              </a:tr>
              <a:tr h="180711">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0</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87147694"/>
                  </a:ext>
                </a:extLst>
              </a:tr>
              <a:tr h="180711">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9</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8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8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793260018"/>
                  </a:ext>
                </a:extLst>
              </a:tr>
              <a:tr h="180711">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10</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14</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790850947"/>
                  </a:ext>
                </a:extLst>
              </a:tr>
              <a:tr h="180711">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15</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19</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734439165"/>
                  </a:ext>
                </a:extLst>
              </a:tr>
              <a:tr h="180711">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20</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24</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0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537438856"/>
                  </a:ext>
                </a:extLst>
              </a:tr>
              <a:tr h="180711">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25</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29</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750643178"/>
                  </a:ext>
                </a:extLst>
              </a:tr>
              <a:tr h="180711">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30</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34</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9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8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984105698"/>
                  </a:ext>
                </a:extLst>
              </a:tr>
              <a:tr h="180711">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35</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39</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8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9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9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121581910"/>
                  </a:ext>
                </a:extLst>
              </a:tr>
              <a:tr h="180711">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40</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44</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648901405"/>
                  </a:ext>
                </a:extLst>
              </a:tr>
              <a:tr h="180711">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45</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49</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21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17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14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102079778"/>
                  </a:ext>
                </a:extLst>
              </a:tr>
              <a:tr h="180711">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50</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54</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13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13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14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996959432"/>
                  </a:ext>
                </a:extLst>
              </a:tr>
              <a:tr h="180711">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55</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59</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23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21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22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923534029"/>
                  </a:ext>
                </a:extLst>
              </a:tr>
              <a:tr h="180711">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60</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64</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82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45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82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45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34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517600509"/>
                  </a:ext>
                </a:extLst>
              </a:tr>
              <a:tr h="180711">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65</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69</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136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68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122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65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126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62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950772665"/>
                  </a:ext>
                </a:extLst>
              </a:tr>
              <a:tr h="180711">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70</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74</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130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72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136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71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136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72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45306743"/>
                  </a:ext>
                </a:extLst>
              </a:tr>
              <a:tr h="180711">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合計</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592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294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298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558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276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282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530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271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259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6394611"/>
                  </a:ext>
                </a:extLst>
              </a:tr>
            </a:tbl>
          </a:graphicData>
        </a:graphic>
      </p:graphicFrame>
      <p:graphicFrame>
        <p:nvGraphicFramePr>
          <p:cNvPr id="6" name="表 5">
            <a:extLst>
              <a:ext uri="{FF2B5EF4-FFF2-40B4-BE49-F238E27FC236}">
                <a16:creationId xmlns:a16="http://schemas.microsoft.com/office/drawing/2014/main" id="{3583B83B-5CF8-4CCE-98EE-A0009D692D39}"/>
              </a:ext>
            </a:extLst>
          </p:cNvPr>
          <p:cNvGraphicFramePr>
            <a:graphicFrameLocks noGrp="1" noChangeAspect="1"/>
          </p:cNvGraphicFramePr>
          <p:nvPr>
            <p:extLst>
              <p:ext uri="{D42A27DB-BD31-4B8C-83A1-F6EECF244321}">
                <p14:modId xmlns:p14="http://schemas.microsoft.com/office/powerpoint/2010/main" val="261639496"/>
              </p:ext>
            </p:extLst>
          </p:nvPr>
        </p:nvGraphicFramePr>
        <p:xfrm>
          <a:off x="576263" y="5154016"/>
          <a:ext cx="3816000" cy="3452175"/>
        </p:xfrm>
        <a:graphic>
          <a:graphicData uri="http://schemas.openxmlformats.org/drawingml/2006/table">
            <a:tbl>
              <a:tblPr/>
              <a:tblGrid>
                <a:gridCol w="770400">
                  <a:extLst>
                    <a:ext uri="{9D8B030D-6E8A-4147-A177-3AD203B41FA5}">
                      <a16:colId xmlns:a16="http://schemas.microsoft.com/office/drawing/2014/main" val="2419318526"/>
                    </a:ext>
                  </a:extLst>
                </a:gridCol>
                <a:gridCol w="507600">
                  <a:extLst>
                    <a:ext uri="{9D8B030D-6E8A-4147-A177-3AD203B41FA5}">
                      <a16:colId xmlns:a16="http://schemas.microsoft.com/office/drawing/2014/main" val="1634161222"/>
                    </a:ext>
                  </a:extLst>
                </a:gridCol>
                <a:gridCol w="507600">
                  <a:extLst>
                    <a:ext uri="{9D8B030D-6E8A-4147-A177-3AD203B41FA5}">
                      <a16:colId xmlns:a16="http://schemas.microsoft.com/office/drawing/2014/main" val="4042227010"/>
                    </a:ext>
                  </a:extLst>
                </a:gridCol>
                <a:gridCol w="507600">
                  <a:extLst>
                    <a:ext uri="{9D8B030D-6E8A-4147-A177-3AD203B41FA5}">
                      <a16:colId xmlns:a16="http://schemas.microsoft.com/office/drawing/2014/main" val="2151771391"/>
                    </a:ext>
                  </a:extLst>
                </a:gridCol>
                <a:gridCol w="507600">
                  <a:extLst>
                    <a:ext uri="{9D8B030D-6E8A-4147-A177-3AD203B41FA5}">
                      <a16:colId xmlns:a16="http://schemas.microsoft.com/office/drawing/2014/main" val="1207070007"/>
                    </a:ext>
                  </a:extLst>
                </a:gridCol>
                <a:gridCol w="507600">
                  <a:extLst>
                    <a:ext uri="{9D8B030D-6E8A-4147-A177-3AD203B41FA5}">
                      <a16:colId xmlns:a16="http://schemas.microsoft.com/office/drawing/2014/main" val="2765490510"/>
                    </a:ext>
                  </a:extLst>
                </a:gridCol>
                <a:gridCol w="507600">
                  <a:extLst>
                    <a:ext uri="{9D8B030D-6E8A-4147-A177-3AD203B41FA5}">
                      <a16:colId xmlns:a16="http://schemas.microsoft.com/office/drawing/2014/main" val="3136731847"/>
                    </a:ext>
                  </a:extLst>
                </a:gridCol>
              </a:tblGrid>
              <a:tr h="157459">
                <a:tc rowSpan="2">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年齢階層</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49400042"/>
                  </a:ext>
                </a:extLst>
              </a:tr>
              <a:tr h="305656">
                <a:tc vMerge="1">
                  <a:txBody>
                    <a:bodyPr/>
                    <a:lstStyle/>
                    <a:p>
                      <a:endParaRPr kumimoji="1" lang="ja-JP" altLang="en-US"/>
                    </a:p>
                  </a:txBody>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男女合計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女性</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男女合計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女性</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1274139"/>
                  </a:ext>
                </a:extLst>
              </a:tr>
              <a:tr h="157459">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0</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14499224"/>
                  </a:ext>
                </a:extLst>
              </a:tr>
              <a:tr h="157459">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9</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606731895"/>
                  </a:ext>
                </a:extLst>
              </a:tr>
              <a:tr h="193591">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10</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14</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8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11755765"/>
                  </a:ext>
                </a:extLst>
              </a:tr>
              <a:tr h="193591">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15</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19</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035064041"/>
                  </a:ext>
                </a:extLst>
              </a:tr>
              <a:tr h="193591">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20</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24</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413636982"/>
                  </a:ext>
                </a:extLst>
              </a:tr>
              <a:tr h="193591">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25</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29</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493984450"/>
                  </a:ext>
                </a:extLst>
              </a:tr>
              <a:tr h="193591">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30</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34</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827894184"/>
                  </a:ext>
                </a:extLst>
              </a:tr>
              <a:tr h="193591">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35</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39</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12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186977202"/>
                  </a:ext>
                </a:extLst>
              </a:tr>
              <a:tr h="193591">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40</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44</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127999695"/>
                  </a:ext>
                </a:extLst>
              </a:tr>
              <a:tr h="193591">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45</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49</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11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19903095"/>
                  </a:ext>
                </a:extLst>
              </a:tr>
              <a:tr h="193591">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50</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54</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19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23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66796115"/>
                  </a:ext>
                </a:extLst>
              </a:tr>
              <a:tr h="193591">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55</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59</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24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14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377285730"/>
                  </a:ext>
                </a:extLst>
              </a:tr>
              <a:tr h="193591">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60</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64</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30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31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218282618"/>
                  </a:ext>
                </a:extLst>
              </a:tr>
              <a:tr h="193591">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65</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69</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121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60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115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62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792043155"/>
                  </a:ext>
                </a:extLst>
              </a:tr>
              <a:tr h="193591">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70</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74</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142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73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124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60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057549635"/>
                  </a:ext>
                </a:extLst>
              </a:tr>
              <a:tr h="157459">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522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266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256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485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247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238 </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016615"/>
                  </a:ext>
                </a:extLst>
              </a:tr>
            </a:tbl>
          </a:graphicData>
        </a:graphic>
      </p:graphicFrame>
    </p:spTree>
    <p:extLst>
      <p:ext uri="{BB962C8B-B14F-4D97-AF65-F5344CB8AC3E}">
        <p14:creationId xmlns:p14="http://schemas.microsoft.com/office/powerpoint/2010/main" val="32125990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2.0.50727.9044"/>
  <p:tag name="AS_OS" val="Microsoft Windows NT 6.2.9200.0"/>
  <p:tag name="AS_RELEASE_DATE" val="2021.08.14"/>
  <p:tag name="AS_TITLE" val="Aspose.Slides for .NET 2.0"/>
  <p:tag name="AS_VERSION" val="21.8"/>
</p:tagLst>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スパイス">
      <a:majorFont>
        <a:latin typeface="Century Schoolbook"/>
        <a:ea typeface="Century Schoolbook"/>
        <a:cs typeface="Arial"/>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Century Schoolbook"/>
        <a:cs typeface="Arial"/>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custGeom>
          <a:avLst/>
          <a:gdLst/>
          <a:ahLst/>
          <a:cxnLst/>
          <a:rect l="l" t="t" r="r" b="b"/>
          <a:pathLst/>
        </a:custGeom>
        <a:noFill/>
        <a:ln w="12700">
          <a:solidFill>
            <a:srgbClr val="FF0000"/>
          </a:solidFill>
        </a:ln>
      </a:spPr>
      <a:bodyPr vertOverflow="overflow" horzOverflow="overflow"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custGeom>
          <a:avLst/>
          <a:gdLst/>
          <a:ahLst/>
          <a:cxnLst/>
          <a:rect l="l" t="t" r="r" b="b"/>
          <a:pathLst/>
        </a:custGeom>
        <a:noFill/>
        <a:ln>
          <a:noFill/>
        </a:ln>
      </a:spPr>
      <a:bodyPr vertOverflow="overflow" horzOverflow="overflow" wrap="square" lIns="0" rtlCol="0">
        <a:spAutoFit/>
      </a:bodyPr>
      <a:lstStyle>
        <a:defPPr>
          <a:defRPr sz="1200" dirty="0" smtClean="0">
            <a:latin typeface="ＭＳ 明朝"/>
            <a:ea typeface="ＭＳ 明朝"/>
          </a:defRPr>
        </a:defPPr>
      </a:lstStyle>
    </a:txDef>
  </a:objectDefaults>
  <a:extraClrScheme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rtlCol="0">
        <a:spAutoFit/>
      </a:bodyPr>
      <a:lstStyle>
        <a:defPPr>
          <a:defRPr sz="1200" dirty="0" smtClean="0">
            <a:latin typeface="ＭＳ 明朝" panose="02020609040205080304" pitchFamily="17" charset="-128"/>
            <a:ea typeface="ＭＳ 明朝" panose="02020609040205080304" pitchFamily="17" charset="-128"/>
          </a:defRPr>
        </a:defPPr>
      </a:lst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120</TotalTime>
  <Words>16994</Words>
  <Application>Microsoft Office PowerPoint</Application>
  <PresentationFormat>ユーザー設定</PresentationFormat>
  <Paragraphs>5330</Paragraphs>
  <Slides>53</Slides>
  <Notes>12</Notes>
  <HiddenSlides>0</HiddenSlides>
  <MMClips>0</MMClips>
  <ScaleCrop>false</ScaleCrop>
  <HeadingPairs>
    <vt:vector size="8" baseType="variant">
      <vt:variant>
        <vt:lpstr>使用されているフォント</vt:lpstr>
      </vt:variant>
      <vt:variant>
        <vt:i4>9</vt:i4>
      </vt:variant>
      <vt:variant>
        <vt:lpstr>テーマ</vt:lpstr>
      </vt:variant>
      <vt:variant>
        <vt:i4>2</vt:i4>
      </vt:variant>
      <vt:variant>
        <vt:lpstr>埋め込まれた OLE サーバー</vt:lpstr>
      </vt:variant>
      <vt:variant>
        <vt:i4>1</vt:i4>
      </vt:variant>
      <vt:variant>
        <vt:lpstr>スライド タイトル</vt:lpstr>
      </vt:variant>
      <vt:variant>
        <vt:i4>53</vt:i4>
      </vt:variant>
    </vt:vector>
  </HeadingPairs>
  <TitlesOfParts>
    <vt:vector size="65" baseType="lpstr">
      <vt:lpstr>HG丸ｺﾞｼｯｸM-PRO</vt:lpstr>
      <vt:lpstr>ＭＳ Ｐ明朝</vt:lpstr>
      <vt:lpstr>ＭＳ 明朝</vt:lpstr>
      <vt:lpstr>ＭＳ 明朝</vt:lpstr>
      <vt:lpstr>游ゴシック</vt:lpstr>
      <vt:lpstr>Arial</vt:lpstr>
      <vt:lpstr>Calibri</vt:lpstr>
      <vt:lpstr>Cambria Math</vt:lpstr>
      <vt:lpstr>Century Schoolbook</vt:lpstr>
      <vt:lpstr>デザインの設定</vt:lpstr>
      <vt:lpstr>1_デザインの設定</vt:lpstr>
      <vt:lpstr>Worksheet</vt:lpstr>
      <vt:lpstr>風間浦村国民健康保険 第3期データヘルス計画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風間浦村国民健康保険 第3期データヘルス計画</dc:title>
  <cp:lastModifiedBy>kazamaura</cp:lastModifiedBy>
  <cp:revision>8</cp:revision>
  <cp:lastPrinted>2024-03-27T02:12:25Z</cp:lastPrinted>
  <dcterms:modified xsi:type="dcterms:W3CDTF">2024-03-27T02:13:14Z</dcterms:modified>
</cp:coreProperties>
</file>